
<file path=[Content_Types].xml><?xml version="1.0" encoding="utf-8"?>
<Types xmlns="http://schemas.openxmlformats.org/package/2006/content-types">
  <Default Extension="xml" ContentType="application/xml"/>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gif" ContentType="image/gif"/>
  <Default Extension="wmv" ContentType="video/x-ms-wmv"/>
  <Default Extension="rels" ContentType="application/vnd.openxmlformats-package.relationship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79"/>
  </p:handoutMasterIdLst>
  <p:sldIdLst>
    <p:sldId id="256" r:id="rId3"/>
    <p:sldId id="284" r:id="rId5"/>
    <p:sldId id="303" r:id="rId6"/>
    <p:sldId id="302" r:id="rId7"/>
    <p:sldId id="306" r:id="rId8"/>
    <p:sldId id="309" r:id="rId9"/>
    <p:sldId id="311" r:id="rId10"/>
    <p:sldId id="312" r:id="rId11"/>
    <p:sldId id="315" r:id="rId12"/>
    <p:sldId id="314" r:id="rId13"/>
    <p:sldId id="319" r:id="rId14"/>
    <p:sldId id="320" r:id="rId15"/>
    <p:sldId id="323" r:id="rId16"/>
    <p:sldId id="324" r:id="rId17"/>
    <p:sldId id="325" r:id="rId18"/>
    <p:sldId id="322" r:id="rId19"/>
    <p:sldId id="326" r:id="rId20"/>
    <p:sldId id="327" r:id="rId21"/>
    <p:sldId id="328" r:id="rId22"/>
    <p:sldId id="329" r:id="rId23"/>
    <p:sldId id="331" r:id="rId24"/>
    <p:sldId id="330" r:id="rId25"/>
    <p:sldId id="333" r:id="rId26"/>
    <p:sldId id="332" r:id="rId27"/>
    <p:sldId id="335" r:id="rId28"/>
    <p:sldId id="336" r:id="rId29"/>
    <p:sldId id="337" r:id="rId30"/>
    <p:sldId id="338" r:id="rId31"/>
    <p:sldId id="340" r:id="rId32"/>
    <p:sldId id="341" r:id="rId33"/>
    <p:sldId id="342" r:id="rId34"/>
    <p:sldId id="343" r:id="rId35"/>
    <p:sldId id="344" r:id="rId36"/>
    <p:sldId id="345" r:id="rId37"/>
    <p:sldId id="346" r:id="rId38"/>
    <p:sldId id="347" r:id="rId39"/>
    <p:sldId id="348" r:id="rId40"/>
    <p:sldId id="349" r:id="rId41"/>
    <p:sldId id="350" r:id="rId42"/>
    <p:sldId id="351" r:id="rId43"/>
    <p:sldId id="352" r:id="rId44"/>
    <p:sldId id="354" r:id="rId45"/>
    <p:sldId id="355" r:id="rId46"/>
    <p:sldId id="353" r:id="rId47"/>
    <p:sldId id="356" r:id="rId48"/>
    <p:sldId id="357" r:id="rId49"/>
    <p:sldId id="358" r:id="rId50"/>
    <p:sldId id="359" r:id="rId51"/>
    <p:sldId id="360" r:id="rId52"/>
    <p:sldId id="361" r:id="rId53"/>
    <p:sldId id="362" r:id="rId54"/>
    <p:sldId id="363" r:id="rId55"/>
    <p:sldId id="364" r:id="rId56"/>
    <p:sldId id="365" r:id="rId57"/>
    <p:sldId id="366" r:id="rId58"/>
    <p:sldId id="367" r:id="rId59"/>
    <p:sldId id="368" r:id="rId60"/>
    <p:sldId id="370" r:id="rId61"/>
    <p:sldId id="371" r:id="rId62"/>
    <p:sldId id="372" r:id="rId63"/>
    <p:sldId id="374" r:id="rId64"/>
    <p:sldId id="376" r:id="rId65"/>
    <p:sldId id="378" r:id="rId66"/>
    <p:sldId id="381" r:id="rId67"/>
    <p:sldId id="382" r:id="rId68"/>
    <p:sldId id="383" r:id="rId69"/>
    <p:sldId id="384" r:id="rId70"/>
    <p:sldId id="385" r:id="rId71"/>
    <p:sldId id="386" r:id="rId72"/>
    <p:sldId id="387" r:id="rId73"/>
    <p:sldId id="388" r:id="rId74"/>
    <p:sldId id="389" r:id="rId75"/>
    <p:sldId id="390" r:id="rId76"/>
    <p:sldId id="391" r:id="rId77"/>
    <p:sldId id="392" r:id="rId78"/>
  </p:sldIdLst>
  <p:sldSz cx="12192000" cy="6858000"/>
  <p:notesSz cx="6858000" cy="9144000"/>
  <p:custDataLst>
    <p:tags r:id="rId87"/>
  </p:custDataLst>
  <p:defaultTextStyle>
    <a:defPPr rtl="0">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24" userDrawn="1">
          <p15:clr>
            <a:srgbClr val="A4A3A4"/>
          </p15:clr>
        </p15:guide>
        <p15:guide id="3" pos="49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 id="4" name="yyy" initials="y"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00"/>
    <a:srgbClr val="B7472A"/>
    <a:srgbClr val="F5F5F5"/>
    <a:srgbClr val="D24726"/>
    <a:srgbClr val="9FCDB3"/>
    <a:srgbClr val="217346"/>
    <a:srgbClr val="D9D9D9"/>
    <a:srgbClr val="F3F2F1"/>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41" autoAdjust="0"/>
  </p:normalViewPr>
  <p:slideViewPr>
    <p:cSldViewPr snapToGrid="0" showGuides="1">
      <p:cViewPr varScale="1">
        <p:scale>
          <a:sx n="85" d="100"/>
          <a:sy n="85" d="100"/>
        </p:scale>
        <p:origin x="590" y="58"/>
      </p:cViewPr>
      <p:guideLst>
        <p:guide orient="horz" pos="2924"/>
        <p:guide pos="4943"/>
      </p:guideLst>
    </p:cSldViewPr>
  </p:slideViewPr>
  <p:outlineViewPr>
    <p:cViewPr>
      <p:scale>
        <a:sx n="33" d="100"/>
        <a:sy n="33" d="100"/>
      </p:scale>
      <p:origin x="0" y="0"/>
    </p:cViewPr>
  </p:outlineViewPr>
  <p:notesTextViewPr>
    <p:cViewPr>
      <p:scale>
        <a:sx n="1" d="1"/>
        <a:sy n="1" d="1"/>
      </p:scale>
      <p:origin x="0" y="0"/>
    </p:cViewPr>
  </p:notesTextViewPr>
  <p:sorterViewPr>
    <p:cViewPr>
      <p:scale>
        <a:sx n="137" d="100"/>
        <a:sy n="137" d="100"/>
      </p:scale>
      <p:origin x="0" y="0"/>
    </p:cViewPr>
  </p:sorterViewPr>
  <p:notesViewPr>
    <p:cSldViewPr snapToGrid="0">
      <p:cViewPr varScale="1">
        <p:scale>
          <a:sx n="79" d="100"/>
          <a:sy n="79" d="100"/>
        </p:scale>
        <p:origin x="3930" y="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7" Type="http://schemas.openxmlformats.org/officeDocument/2006/relationships/tags" Target="tags/tag7.xml"/><Relationship Id="rId86" Type="http://schemas.openxmlformats.org/officeDocument/2006/relationships/customXml" Target="../customXml/item3.xml"/><Relationship Id="rId85" Type="http://schemas.openxmlformats.org/officeDocument/2006/relationships/customXml" Target="../customXml/item2.xml"/><Relationship Id="rId84" Type="http://schemas.openxmlformats.org/officeDocument/2006/relationships/customXml" Target="../customXml/item1.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6" Type="http://schemas.openxmlformats.org/officeDocument/2006/relationships/image" Target="../media/image95.wmf"/><Relationship Id="rId5" Type="http://schemas.openxmlformats.org/officeDocument/2006/relationships/image" Target="../media/image94.wmf"/><Relationship Id="rId4" Type="http://schemas.openxmlformats.org/officeDocument/2006/relationships/image" Target="../media/image93.wmf"/><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0FE245C-7214-4B77-BF88-D7F8F7E6A262}" type="datetime1">
              <a:rPr lang="zh-CN" altLang="en-US" smtClean="0"/>
            </a:fld>
            <a:endParaRPr lang="zh-CN" dirty="0"/>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9C679768-A2FC-4D08-91F6-8DCE6C566B36}" type="slidenum">
              <a:rPr lang="zh-CN" smtClean="0"/>
            </a:fld>
            <a:endParaRPr lang="zh-CN"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5BD0E77-5995-4A79-A5A3-4F362802CFE1}" type="datetime1">
              <a:rPr lang="zh-CN" altLang="en-US" smtClean="0"/>
            </a:fld>
            <a:endParaRPr lang="zh-CN"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zh-CN"/>
            </a:defPPr>
          </a:lstStyle>
          <a:p>
            <a:pPr rtl="0"/>
            <a:endParaRPr lang="zh-CN"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DF61EA0F-A667-4B49-8422-0062BC55E249}" type="slidenum">
              <a:rPr lang="zh-CN" smtClean="0"/>
            </a:fld>
            <a:endParaRPr lang="zh-CN"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lang="zh-CN" sz="1200" kern="1200">
        <a:solidFill>
          <a:schemeClr val="tx1"/>
        </a:solidFill>
        <a:latin typeface="+mn-ea"/>
        <a:ea typeface="+mn-ea"/>
        <a:cs typeface="+mn-cs"/>
      </a:defRPr>
    </a:lvl1pPr>
    <a:lvl2pPr marL="457200" algn="l" defTabSz="914400" rtl="0" eaLnBrk="1" latinLnBrk="0" hangingPunct="1">
      <a:defRPr lang="zh-CN" sz="1200" kern="1200">
        <a:solidFill>
          <a:schemeClr val="tx1"/>
        </a:solidFill>
        <a:latin typeface="+mn-ea"/>
        <a:ea typeface="+mn-ea"/>
        <a:cs typeface="+mn-cs"/>
      </a:defRPr>
    </a:lvl2pPr>
    <a:lvl3pPr marL="914400" algn="l" defTabSz="914400" rtl="0" eaLnBrk="1" latinLnBrk="0" hangingPunct="1">
      <a:defRPr lang="zh-CN" sz="1200" kern="1200">
        <a:solidFill>
          <a:schemeClr val="tx1"/>
        </a:solidFill>
        <a:latin typeface="+mn-ea"/>
        <a:ea typeface="+mn-ea"/>
        <a:cs typeface="+mn-cs"/>
      </a:defRPr>
    </a:lvl3pPr>
    <a:lvl4pPr marL="1371600" algn="l" defTabSz="914400" rtl="0" eaLnBrk="1" latinLnBrk="0" hangingPunct="1">
      <a:defRPr lang="zh-CN" sz="1200" kern="1200">
        <a:solidFill>
          <a:schemeClr val="tx1"/>
        </a:solidFill>
        <a:latin typeface="+mn-ea"/>
        <a:ea typeface="+mn-ea"/>
        <a:cs typeface="+mn-cs"/>
      </a:defRPr>
    </a:lvl4pPr>
    <a:lvl5pPr marL="1828800" algn="l" defTabSz="914400" rtl="0" eaLnBrk="1" latinLnBrk="0" hangingPunct="1">
      <a:defRPr lang="zh-CN" sz="1200" kern="1200">
        <a:solidFill>
          <a:schemeClr val="tx1"/>
        </a:solidFill>
        <a:latin typeface="+mn-ea"/>
        <a:ea typeface="+mn-ea"/>
        <a:cs typeface="+mn-cs"/>
      </a:defRPr>
    </a:lvl5pPr>
    <a:lvl6pPr marL="2286000" algn="l" defTabSz="914400" rtl="0" eaLnBrk="1" latinLnBrk="0" hangingPunct="1">
      <a:defRPr lang="zh-CN" sz="1200" kern="1200">
        <a:solidFill>
          <a:schemeClr val="tx1"/>
        </a:solidFill>
        <a:latin typeface="+mn-ea"/>
        <a:ea typeface="+mn-ea"/>
        <a:cs typeface="+mn-cs"/>
      </a:defRPr>
    </a:lvl6pPr>
    <a:lvl7pPr marL="2743200" algn="l" defTabSz="914400" rtl="0" eaLnBrk="1" latinLnBrk="0" hangingPunct="1">
      <a:defRPr lang="zh-CN" sz="1200" kern="1200">
        <a:solidFill>
          <a:schemeClr val="tx1"/>
        </a:solidFill>
        <a:latin typeface="+mn-ea"/>
        <a:ea typeface="+mn-ea"/>
        <a:cs typeface="+mn-cs"/>
      </a:defRPr>
    </a:lvl7pPr>
    <a:lvl8pPr marL="3200400" algn="l" defTabSz="914400" rtl="0" eaLnBrk="1" latinLnBrk="0" hangingPunct="1">
      <a:defRPr lang="zh-CN" sz="1200" kern="1200">
        <a:solidFill>
          <a:schemeClr val="tx1"/>
        </a:solidFill>
        <a:latin typeface="+mn-ea"/>
        <a:ea typeface="+mn-ea"/>
        <a:cs typeface="+mn-cs"/>
      </a:defRPr>
    </a:lvl8pPr>
    <a:lvl9pPr marL="3657600" algn="l" defTabSz="914400" rtl="0" eaLnBrk="1" latinLnBrk="0" hangingPunct="1">
      <a:defRPr lang="zh-CN" sz="1200" kern="1200">
        <a:solidFill>
          <a:schemeClr val="tx1"/>
        </a:solidFill>
        <a:latin typeface="+mn-ea"/>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10"/>
          </p:nvPr>
        </p:nvSpPr>
        <p:spPr/>
        <p:txBody>
          <a:bodyPr rtlCol="0"/>
          <a:lstStyle>
            <a:defPPr>
              <a:defRPr lang="zh-CN"/>
            </a:defPPr>
          </a:lstStyle>
          <a:p>
            <a:pPr rtl="0"/>
            <a:fld id="{DF61EA0F-A667-4B49-8422-0062BC55E249}" type="slidenum">
              <a:rPr lang="zh-CN" smtClean="0"/>
            </a:fld>
            <a:endParaRPr 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fld>
            <a:endParaRPr 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404310" y="2484470"/>
            <a:ext cx="5463090" cy="2130561"/>
          </a:xfrm>
        </p:spPr>
        <p:txBody>
          <a:bodyPr rtlCol="0"/>
          <a:lstStyle>
            <a:lvl1pPr>
              <a:defRPr lang="zh-CN" sz="5400" b="0">
                <a:solidFill>
                  <a:schemeClr val="tx1"/>
                </a:solidFill>
              </a:defRPr>
            </a:lvl1pPr>
          </a:lstStyle>
          <a:p>
            <a:pPr rtl="0"/>
            <a:r>
              <a:rPr lang="zh-CN" altLang="en-US"/>
              <a:t>单击此处编辑母版标题样式</a:t>
            </a:r>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7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4</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：钻床液压控制回路的搭建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8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5925820" y="659765"/>
            <a:ext cx="579183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5</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：数控机床刀盘回转液压控制回路的搭建</a:t>
            </a:r>
            <a:endParaRPr lang="zh-CN" altLang="en-US" sz="2000" b="1" dirty="0">
              <a:solidFill>
                <a:schemeClr val="accent1">
                  <a:lumMod val="50000"/>
                </a:schemeClr>
              </a:solidFill>
              <a:latin typeface="华文隶书" panose="02010800040101010101" pitchFamily="2" charset="-122"/>
              <a:ea typeface="华文隶书" panose="02010800040101010101" pitchFamily="2" charset="-122"/>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任务2.1">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166610" y="659765"/>
            <a:ext cx="455104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5" name="箭头: 五边形 14"/>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5" name="箭头: 五边形 14"/>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
        <p:nvSpPr>
          <p:cNvPr id="3" name="文本框 2"/>
          <p:cNvSpPr txBox="1"/>
          <p:nvPr userDrawn="1"/>
        </p:nvSpPr>
        <p:spPr>
          <a:xfrm>
            <a:off x="6812280" y="659765"/>
            <a:ext cx="490537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5" name="箭头: 五边形 14"/>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7" name="箭头: 五边形 16"/>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1" name="箭头: 五边形 1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
        <p:nvSpPr>
          <p:cNvPr id="3" name="文本框 2"/>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9" name="箭头: 五边形 18"/>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20" name="箭头: 五边形 19"/>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
        <p:nvSpPr>
          <p:cNvPr id="12" name="文本框 11"/>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：冲床液压控制回路的搭建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9" name="箭头: 五边形 18"/>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20" name="箭头: 五边形 19"/>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
        <p:nvSpPr>
          <p:cNvPr id="12" name="文本框 11"/>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4</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：钻床液压控制回路的搭建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9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9" name="箭头: 五边形 18"/>
          <p:cNvSpPr/>
          <p:nvPr userDrawn="1"/>
        </p:nvSpPr>
        <p:spPr>
          <a:xfrm>
            <a:off x="0"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20" name="箭头: 五边形 19"/>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0" y="247221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endParaRPr lang="zh-CN" altLang="en-US" dirty="0">
              <a:solidFill>
                <a:srgbClr val="FFFF00"/>
              </a:solidFill>
            </a:endParaRPr>
          </a:p>
        </p:txBody>
      </p:sp>
      <p:sp>
        <p:nvSpPr>
          <p:cNvPr id="12" name="文本框 11"/>
          <p:cNvSpPr txBox="1"/>
          <p:nvPr userDrawn="1"/>
        </p:nvSpPr>
        <p:spPr>
          <a:xfrm>
            <a:off x="5921375" y="659765"/>
            <a:ext cx="5796280" cy="398780"/>
          </a:xfrm>
          <a:prstGeom prst="rect">
            <a:avLst/>
          </a:prstGeom>
          <a:noFill/>
        </p:spPr>
        <p:txBody>
          <a:bodyPr wrap="square">
            <a:spAutoFit/>
          </a:bodyPr>
          <a:p>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sym typeface="+mn-ea"/>
              </a:rPr>
              <a:t>5</a:t>
            </a:r>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：数控机床刀盘回转液压控制回路的搭建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任务知识储备</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165340" y="659765"/>
            <a:ext cx="455231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3" name="文本框 2"/>
          <p:cNvSpPr txBox="1"/>
          <p:nvPr userDrawn="1"/>
        </p:nvSpPr>
        <p:spPr>
          <a:xfrm>
            <a:off x="6694805" y="659765"/>
            <a:ext cx="5022850"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12" name="文本框 11"/>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：冲床液压控制回路的搭建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4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12" name="文本框 11"/>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4</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：钻床液压控制回路的搭建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0_3">
    <p:spTree>
      <p:nvGrpSpPr>
        <p:cNvPr id="1" name=""/>
        <p:cNvGrpSpPr/>
        <p:nvPr/>
      </p:nvGrpSpPr>
      <p:grpSpPr>
        <a:xfrm>
          <a:off x="0" y="0"/>
          <a:ext cx="0" cy="0"/>
          <a:chOff x="0" y="0"/>
          <a:chExt cx="0" cy="0"/>
        </a:xfrm>
      </p:grpSpPr>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21" name="箭头: 五边形 20"/>
          <p:cNvSpPr/>
          <p:nvPr userDrawn="1"/>
        </p:nvSpPr>
        <p:spPr>
          <a:xfrm>
            <a:off x="-6383" y="316865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3" name="文本框 2"/>
          <p:cNvSpPr txBox="1"/>
          <p:nvPr userDrawn="1"/>
        </p:nvSpPr>
        <p:spPr>
          <a:xfrm>
            <a:off x="5915660" y="659765"/>
            <a:ext cx="5801995" cy="398780"/>
          </a:xfrm>
          <a:prstGeom prst="rect">
            <a:avLst/>
          </a:prstGeom>
          <a:noFill/>
        </p:spPr>
        <p:txBody>
          <a:bodyPr wrap="square">
            <a:spAutoFit/>
          </a:bodyPr>
          <a:p>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sym typeface="+mn-ea"/>
              </a:rPr>
              <a:t>5</a:t>
            </a:r>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：数控机床刀盘回转液压控制回路的搭建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165340" y="659765"/>
            <a:ext cx="455231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3" name="文本框 2"/>
          <p:cNvSpPr txBox="1"/>
          <p:nvPr userDrawn="1"/>
        </p:nvSpPr>
        <p:spPr>
          <a:xfrm>
            <a:off x="6737350" y="659765"/>
            <a:ext cx="498030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5" name="箭头: 五边形 4"/>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2" name="箭头: 五边形 11"/>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4" name="箭头: 五边形 13"/>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5" name="箭头: 五边形 14"/>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5" name="箭头: 五边形 4"/>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2" name="箭头: 五边形 11"/>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4" name="箭头: 五边形 13"/>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5" name="箭头: 五边形 14"/>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11" name="文本框 10"/>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：冲床液压控制回路的搭建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5" name="箭头: 五边形 4"/>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2" name="箭头: 五边形 11"/>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4" name="箭头: 五边形 13"/>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5" name="箭头: 五边形 14"/>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11" name="文本框 10"/>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4</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：钻床液压控制回路的搭建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5" name="箭头: 五边形 4"/>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2" name="箭头: 五边形 11"/>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4" name="箭头: 五边形 13"/>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15" name="箭头: 五边形 14"/>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6" name="箭头: 五边形 15"/>
          <p:cNvSpPr/>
          <p:nvPr userDrawn="1"/>
        </p:nvSpPr>
        <p:spPr>
          <a:xfrm>
            <a:off x="-6383" y="386509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3" name="文本框 2"/>
          <p:cNvSpPr txBox="1"/>
          <p:nvPr userDrawn="1"/>
        </p:nvSpPr>
        <p:spPr>
          <a:xfrm>
            <a:off x="5868670" y="659765"/>
            <a:ext cx="5848985" cy="398780"/>
          </a:xfrm>
          <a:prstGeom prst="rect">
            <a:avLst/>
          </a:prstGeom>
          <a:noFill/>
        </p:spPr>
        <p:txBody>
          <a:bodyPr wrap="square">
            <a:spAutoFit/>
          </a:bodyPr>
          <a:p>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sym typeface="+mn-ea"/>
              </a:rPr>
              <a:t>5</a:t>
            </a:r>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：数控机床刀盘回转液压控制回路的搭建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userDrawn="1"/>
        </p:nvSpPr>
        <p:spPr>
          <a:xfrm>
            <a:off x="612741" y="586887"/>
            <a:ext cx="1395168"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项目目标</a:t>
            </a:r>
            <a:endParaRPr lang="zh-CN" altLang="en-US" dirty="0">
              <a:solidFill>
                <a:schemeClr val="bg1"/>
              </a:solidFill>
            </a:endParaRPr>
          </a:p>
        </p:txBody>
      </p:sp>
      <p:sp>
        <p:nvSpPr>
          <p:cNvPr id="5" name="矩形: 圆角 4"/>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6658253" y="659918"/>
            <a:ext cx="5059266"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工作任务四：控制元件及基本回路的认知与搭建 </a:t>
            </a:r>
            <a:endParaRPr lang="zh-CN" altLang="en-US" dirty="0">
              <a:solidFill>
                <a:schemeClr val="accent2">
                  <a:lumMod val="75000"/>
                </a:scheme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165340" y="659765"/>
            <a:ext cx="4552315"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5" name="文本框 4"/>
          <p:cNvSpPr txBox="1"/>
          <p:nvPr userDrawn="1"/>
        </p:nvSpPr>
        <p:spPr>
          <a:xfrm>
            <a:off x="6748145" y="659765"/>
            <a:ext cx="4969510"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12" name="文本框 11"/>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：冲床液压控制回路的搭建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6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12" name="文本框 11"/>
          <p:cNvSpPr txBox="1"/>
          <p:nvPr userDrawn="1"/>
        </p:nvSpPr>
        <p:spPr>
          <a:xfrm>
            <a:off x="7383545" y="659918"/>
            <a:ext cx="4333973" cy="39878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4</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：钻床液压控制回路的搭建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7221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3" name="箭头: 五边形 2"/>
          <p:cNvSpPr/>
          <p:nvPr userDrawn="1"/>
        </p:nvSpPr>
        <p:spPr>
          <a:xfrm>
            <a:off x="-6383" y="31686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4" name="箭头: 五边形 13"/>
          <p:cNvSpPr/>
          <p:nvPr userDrawn="1"/>
        </p:nvSpPr>
        <p:spPr>
          <a:xfrm>
            <a:off x="-6383" y="386509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5" name="箭头: 五边形 14"/>
          <p:cNvSpPr/>
          <p:nvPr userDrawn="1"/>
        </p:nvSpPr>
        <p:spPr>
          <a:xfrm>
            <a:off x="-6383" y="456153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5" name="文本框 4"/>
          <p:cNvSpPr txBox="1"/>
          <p:nvPr userDrawn="1"/>
        </p:nvSpPr>
        <p:spPr>
          <a:xfrm>
            <a:off x="6017260" y="659765"/>
            <a:ext cx="5700395" cy="398780"/>
          </a:xfrm>
          <a:prstGeom prst="rect">
            <a:avLst/>
          </a:prstGeom>
          <a:noFill/>
        </p:spPr>
        <p:txBody>
          <a:bodyPr wrap="square">
            <a:spAutoFit/>
          </a:bodyPr>
          <a:p>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sym typeface="+mn-ea"/>
              </a:rPr>
              <a:t>5</a:t>
            </a:r>
            <a:r>
              <a:rPr altLang="en-US" sz="2000" b="1" dirty="0">
                <a:solidFill>
                  <a:schemeClr val="accent1">
                    <a:lumMod val="50000"/>
                  </a:schemeClr>
                </a:solidFill>
                <a:latin typeface="华文隶书" panose="02010800040101010101" pitchFamily="2" charset="-122"/>
                <a:ea typeface="华文隶书" panose="02010800040101010101" pitchFamily="2" charset="-122"/>
                <a:sym typeface="+mn-ea"/>
              </a:rPr>
              <a:t>：数控机床刀盘回转液压控制回路的搭建</a:t>
            </a:r>
            <a:endParaRPr lang="zh-CN" altLang="en-US" sz="2000" b="1" dirty="0">
              <a:solidFill>
                <a:schemeClr val="accent1">
                  <a:lumMod val="50000"/>
                </a:scheme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3">
    <p:spTree>
      <p:nvGrpSpPr>
        <p:cNvPr id="1" name=""/>
        <p:cNvGrpSpPr/>
        <p:nvPr/>
      </p:nvGrpSpPr>
      <p:grpSpPr>
        <a:xfrm>
          <a:off x="0" y="0"/>
          <a:ext cx="0" cy="0"/>
          <a:chOff x="0" y="0"/>
          <a:chExt cx="0" cy="0"/>
        </a:xfrm>
      </p:grpSpPr>
      <p:sp>
        <p:nvSpPr>
          <p:cNvPr id="3" name="箭头: 五边形 2"/>
          <p:cNvSpPr/>
          <p:nvPr userDrawn="1"/>
        </p:nvSpPr>
        <p:spPr>
          <a:xfrm>
            <a:off x="0" y="443452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_3">
    <p:spTree>
      <p:nvGrpSpPr>
        <p:cNvPr id="1" name=""/>
        <p:cNvGrpSpPr/>
        <p:nvPr/>
      </p:nvGrpSpPr>
      <p:grpSpPr>
        <a:xfrm>
          <a:off x="0" y="0"/>
          <a:ext cx="0" cy="0"/>
          <a:chOff x="0" y="0"/>
          <a:chExt cx="0" cy="0"/>
        </a:xfrm>
      </p:grpSpPr>
      <p:sp>
        <p:nvSpPr>
          <p:cNvPr id="3" name="箭头: 五边形 2"/>
          <p:cNvSpPr/>
          <p:nvPr userDrawn="1"/>
        </p:nvSpPr>
        <p:spPr>
          <a:xfrm>
            <a:off x="0" y="443452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endParaRPr lang="zh-CN" altLang="en-US" dirty="0">
              <a:solidFill>
                <a:srgbClr val="FFFF00"/>
              </a:solidFill>
            </a:endParaRPr>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文本框 10"/>
          <p:cNvSpPr txBox="1"/>
          <p:nvPr userDrawn="1"/>
        </p:nvSpPr>
        <p:spPr>
          <a:xfrm>
            <a:off x="7067551" y="659918"/>
            <a:ext cx="4649968" cy="400110"/>
          </a:xfrm>
          <a:prstGeom prst="rect">
            <a:avLst/>
          </a:prstGeom>
          <a:noFill/>
        </p:spPr>
        <p:txBody>
          <a:bodyPr wrap="square">
            <a:spAutoFit/>
          </a:bodyPr>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3">
    <p:spTree>
      <p:nvGrpSpPr>
        <p:cNvPr id="1" name=""/>
        <p:cNvGrpSpPr/>
        <p:nvPr/>
      </p:nvGrpSpPr>
      <p:grpSpPr>
        <a:xfrm>
          <a:off x="0" y="0"/>
          <a:ext cx="0" cy="0"/>
          <a:chOff x="0" y="0"/>
          <a:chExt cx="0" cy="0"/>
        </a:xfrm>
      </p:grpSpPr>
      <p:sp>
        <p:nvSpPr>
          <p:cNvPr id="3" name="箭头: 五边形 2"/>
          <p:cNvSpPr/>
          <p:nvPr userDrawn="1"/>
        </p:nvSpPr>
        <p:spPr>
          <a:xfrm>
            <a:off x="0" y="508635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5" name="箭头: 五边形 14"/>
          <p:cNvSpPr/>
          <p:nvPr userDrawn="1"/>
        </p:nvSpPr>
        <p:spPr>
          <a:xfrm>
            <a:off x="0" y="376428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1" name="箭头: 五边形 10"/>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3">
    <p:spTree>
      <p:nvGrpSpPr>
        <p:cNvPr id="1" name=""/>
        <p:cNvGrpSpPr/>
        <p:nvPr/>
      </p:nvGrpSpPr>
      <p:grpSpPr>
        <a:xfrm>
          <a:off x="0" y="0"/>
          <a:ext cx="0" cy="0"/>
          <a:chOff x="0" y="0"/>
          <a:chExt cx="0" cy="0"/>
        </a:xfrm>
      </p:grpSpPr>
      <p:sp>
        <p:nvSpPr>
          <p:cNvPr id="3" name="箭头: 五边形 2"/>
          <p:cNvSpPr/>
          <p:nvPr userDrawn="1"/>
        </p:nvSpPr>
        <p:spPr>
          <a:xfrm>
            <a:off x="0" y="375825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endParaRPr lang="zh-CN" altLang="en-US" dirty="0">
              <a:solidFill>
                <a:srgbClr val="FFFF00"/>
              </a:solidFill>
            </a:endParaRP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4" name="箭头: 五边形 13"/>
          <p:cNvSpPr/>
          <p:nvPr userDrawn="1"/>
        </p:nvSpPr>
        <p:spPr>
          <a:xfrm>
            <a:off x="-2" y="3103244"/>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任务思考</a:t>
            </a:r>
            <a:endParaRPr lang="zh-CN" altLang="en-US" dirty="0"/>
          </a:p>
        </p:txBody>
      </p:sp>
      <p:sp>
        <p:nvSpPr>
          <p:cNvPr id="17" name="箭头: 五边形 16"/>
          <p:cNvSpPr/>
          <p:nvPr userDrawn="1"/>
        </p:nvSpPr>
        <p:spPr>
          <a:xfrm>
            <a:off x="-6383" y="508635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5" name="箭头: 五边形 4"/>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endParaRPr lang="zh-CN" altLang="en-US" dirty="0"/>
          </a:p>
        </p:txBody>
      </p:sp>
      <p:sp>
        <p:nvSpPr>
          <p:cNvPr id="18" name="箭头: 五边形 17"/>
          <p:cNvSpPr/>
          <p:nvPr userDrawn="1"/>
        </p:nvSpPr>
        <p:spPr>
          <a:xfrm>
            <a:off x="0" y="442531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0596" y="2560320"/>
            <a:ext cx="9445752" cy="3977640"/>
          </a:xfrm>
        </p:spPr>
        <p:txBody>
          <a:bodyPr vert="horz" lIns="91440" tIns="45720" rIns="91440" bIns="45720" rtlCol="0">
            <a:normAutofit/>
          </a:bodyPr>
          <a:lstStyle>
            <a:lvl1pPr>
              <a:defRPr lang="zh-CN" sz="2400" smtClean="0">
                <a:solidFill>
                  <a:schemeClr val="tx1">
                    <a:lumMod val="75000"/>
                    <a:lumOff val="25000"/>
                  </a:schemeClr>
                </a:solidFill>
                <a:latin typeface="+mn-ea"/>
                <a:ea typeface="+mn-ea"/>
              </a:defRPr>
            </a:lvl1pPr>
            <a:lvl2pPr>
              <a:defRPr lang="zh-CN" sz="1200" dirty="0" smtClean="0">
                <a:solidFill>
                  <a:schemeClr val="tx1">
                    <a:lumMod val="75000"/>
                    <a:lumOff val="25000"/>
                  </a:schemeClr>
                </a:solidFill>
                <a:latin typeface="+mn-ea"/>
                <a:ea typeface="+mn-ea"/>
              </a:defRPr>
            </a:lvl2pPr>
            <a:lvl3pPr>
              <a:defRPr lang="zh-CN" sz="1200" dirty="0" smtClean="0">
                <a:solidFill>
                  <a:schemeClr val="tx1">
                    <a:lumMod val="75000"/>
                    <a:lumOff val="25000"/>
                  </a:schemeClr>
                </a:solidFill>
                <a:latin typeface="+mn-ea"/>
                <a:ea typeface="+mn-ea"/>
              </a:defRPr>
            </a:lvl3pPr>
            <a:lvl4pPr>
              <a:defRPr lang="zh-CN" sz="1200" dirty="0" smtClean="0">
                <a:solidFill>
                  <a:schemeClr val="tx1">
                    <a:lumMod val="75000"/>
                    <a:lumOff val="25000"/>
                  </a:schemeClr>
                </a:solidFill>
                <a:latin typeface="+mn-ea"/>
                <a:ea typeface="+mn-ea"/>
              </a:defRPr>
            </a:lvl4pPr>
            <a:lvl5pPr>
              <a:defRPr lang="zh-CN" sz="1200" dirty="0">
                <a:solidFill>
                  <a:schemeClr val="tx1">
                    <a:lumMod val="75000"/>
                    <a:lumOff val="25000"/>
                  </a:schemeClr>
                </a:solidFill>
                <a:latin typeface="+mn-ea"/>
                <a:ea typeface="+mn-ea"/>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a:p>
        </p:txBody>
      </p:sp>
      <p:cxnSp>
        <p:nvCxnSpPr>
          <p:cNvPr id="3" name="直接连接符​​(S) 2"/>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rtlCol="0"/>
          <a:lstStyle>
            <a:defPPr>
              <a:defRPr lang="zh-CN"/>
            </a:defPPr>
          </a:lstStyle>
          <a:p>
            <a:pPr rtl="0"/>
            <a:r>
              <a:rPr lang="zh-CN" altLang="en-US"/>
              <a:t>单击此处编辑母版标题样式</a:t>
            </a:r>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5" name="矩形: 圆角 4"/>
          <p:cNvSpPr/>
          <p:nvPr userDrawn="1"/>
        </p:nvSpPr>
        <p:spPr>
          <a:xfrm>
            <a:off x="2084893" y="586887"/>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0" name="矩形: 圆角 9"/>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endParaRPr lang="zh-CN" altLang="en-US"/>
          </a:p>
          <a:p>
            <a:pPr marL="0" lvl="1" indent="0" rtl="0">
              <a:lnSpc>
                <a:spcPct val="150000"/>
              </a:lnSpc>
              <a:spcBef>
                <a:spcPts val="1000"/>
              </a:spcBef>
              <a:spcAft>
                <a:spcPts val="1200"/>
              </a:spcAft>
              <a:buNone/>
            </a:pPr>
            <a:r>
              <a:rPr lang="zh-CN" altLang="en-US"/>
              <a:t>二级</a:t>
            </a:r>
            <a:endParaRPr lang="zh-CN" altLang="en-US"/>
          </a:p>
          <a:p>
            <a:pPr marL="0" lvl="2" indent="0" rtl="0">
              <a:lnSpc>
                <a:spcPct val="150000"/>
              </a:lnSpc>
              <a:spcBef>
                <a:spcPts val="1000"/>
              </a:spcBef>
              <a:spcAft>
                <a:spcPts val="1200"/>
              </a:spcAft>
              <a:buNone/>
            </a:pPr>
            <a:r>
              <a:rPr lang="zh-CN" altLang="en-US"/>
              <a:t>三级</a:t>
            </a:r>
            <a:endParaRPr lang="zh-CN" altLang="en-US"/>
          </a:p>
          <a:p>
            <a:pPr marL="0" lvl="3" indent="0" rtl="0">
              <a:lnSpc>
                <a:spcPct val="150000"/>
              </a:lnSpc>
              <a:spcBef>
                <a:spcPts val="1000"/>
              </a:spcBef>
              <a:spcAft>
                <a:spcPts val="1200"/>
              </a:spcAft>
              <a:buNone/>
            </a:pPr>
            <a:r>
              <a:rPr lang="zh-CN" altLang="en-US"/>
              <a:t>四级</a:t>
            </a:r>
            <a:endParaRPr lang="zh-CN" altLang="en-US"/>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011035" y="659765"/>
            <a:ext cx="4706620"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
        <p:nvSpPr>
          <p:cNvPr id="3" name="文本框 2"/>
          <p:cNvSpPr txBox="1"/>
          <p:nvPr userDrawn="1"/>
        </p:nvSpPr>
        <p:spPr>
          <a:xfrm>
            <a:off x="6758305" y="659765"/>
            <a:ext cx="4959350"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：冲床液压控制回路的搭建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2_3">
    <p:spTree>
      <p:nvGrpSpPr>
        <p:cNvPr id="1" name=""/>
        <p:cNvGrpSpPr/>
        <p:nvPr/>
      </p:nvGrpSpPr>
      <p:grpSpPr>
        <a:xfrm>
          <a:off x="0" y="0"/>
          <a:ext cx="0" cy="0"/>
          <a:chOff x="0" y="0"/>
          <a:chExt cx="0" cy="0"/>
        </a:xfrm>
      </p:grpSpPr>
      <p:cxnSp>
        <p:nvCxnSpPr>
          <p:cNvPr id="9" name="直接连接符​​(S) 8"/>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endParaRPr lang="zh-CN" altLang="en-US" dirty="0"/>
          </a:p>
        </p:txBody>
      </p:sp>
      <p:sp>
        <p:nvSpPr>
          <p:cNvPr id="12" name="文本框 11"/>
          <p:cNvSpPr txBox="1"/>
          <p:nvPr userDrawn="1"/>
        </p:nvSpPr>
        <p:spPr>
          <a:xfrm>
            <a:off x="7383545" y="659918"/>
            <a:ext cx="4333973" cy="39878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4</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：钻床液压控制回路的搭建</a:t>
            </a:r>
            <a:endParaRPr lang="zh-CN" altLang="en-US" sz="2000" b="1" dirty="0">
              <a:solidFill>
                <a:schemeClr val="accent1">
                  <a:lumMod val="50000"/>
                </a:schemeClr>
              </a:solidFill>
            </a:endParaRPr>
          </a:p>
        </p:txBody>
      </p:sp>
      <p:sp>
        <p:nvSpPr>
          <p:cNvPr id="4" name="矩形: 圆角 3"/>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endParaRPr lang="zh-CN" altLang="en-US" dirty="0"/>
          </a:p>
        </p:txBody>
      </p:sp>
      <p:sp>
        <p:nvSpPr>
          <p:cNvPr id="2" name="矩形: 圆角 1"/>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endParaRPr lang="zh-CN" altLang="en-US" dirty="0"/>
          </a:p>
        </p:txBody>
      </p:sp>
      <p:sp>
        <p:nvSpPr>
          <p:cNvPr id="13" name="箭头: 五边形 12"/>
          <p:cNvSpPr/>
          <p:nvPr userDrawn="1"/>
        </p:nvSpPr>
        <p:spPr>
          <a:xfrm>
            <a:off x="-6383" y="2480197"/>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endParaRPr lang="zh-CN" altLang="en-US" dirty="0"/>
          </a:p>
        </p:txBody>
      </p:sp>
      <p:sp>
        <p:nvSpPr>
          <p:cNvPr id="11" name="箭头: 五边形 10"/>
          <p:cNvSpPr/>
          <p:nvPr userDrawn="1"/>
        </p:nvSpPr>
        <p:spPr>
          <a:xfrm>
            <a:off x="-6383" y="1786416"/>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endParaRPr lang="zh-CN" altLang="en-US" dirty="0">
              <a:solidFill>
                <a:srgbClr val="FFFF00"/>
              </a:solidFill>
            </a:endParaRPr>
          </a:p>
        </p:txBody>
      </p:sp>
      <p:sp>
        <p:nvSpPr>
          <p:cNvPr id="5" name="箭头: 五边形 4"/>
          <p:cNvSpPr/>
          <p:nvPr userDrawn="1"/>
        </p:nvSpPr>
        <p:spPr>
          <a:xfrm>
            <a:off x="-6383" y="317397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endParaRPr lang="zh-CN" altLang="en-US" dirty="0"/>
          </a:p>
        </p:txBody>
      </p:sp>
      <p:sp>
        <p:nvSpPr>
          <p:cNvPr id="18" name="箭头: 五边形 17"/>
          <p:cNvSpPr/>
          <p:nvPr userDrawn="1"/>
        </p:nvSpPr>
        <p:spPr>
          <a:xfrm>
            <a:off x="-6383" y="3867759"/>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endParaRPr lang="zh-CN" altLang="en-US" dirty="0"/>
          </a:p>
        </p:txBody>
      </p:sp>
      <p:sp>
        <p:nvSpPr>
          <p:cNvPr id="19" name="箭头: 五边形 18"/>
          <p:cNvSpPr/>
          <p:nvPr userDrawn="1"/>
        </p:nvSpPr>
        <p:spPr>
          <a:xfrm>
            <a:off x="-6383" y="45615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44500" y="430609"/>
            <a:ext cx="6996684" cy="640080"/>
          </a:xfrm>
          <a:prstGeom prst="rect">
            <a:avLst/>
          </a:prstGeom>
        </p:spPr>
        <p:txBody>
          <a:bodyPr vert="horz" lIns="91440" tIns="45720" rIns="91440" bIns="45720" rtlCol="0" anchor="t" anchorCtr="0">
            <a:normAutofit/>
          </a:bodyPr>
          <a:lstStyle>
            <a:defPPr>
              <a:defRPr lang="zh-CN"/>
            </a:defPPr>
          </a:lstStyle>
          <a:p>
            <a:pPr rtl="0"/>
            <a:r>
              <a:rPr lang="zh-CN"/>
              <a:t>单击此处编辑母版标题样式</a:t>
            </a:r>
            <a:endParaRPr lang="zh-CN"/>
          </a:p>
        </p:txBody>
      </p:sp>
      <p:sp>
        <p:nvSpPr>
          <p:cNvPr id="3" name="文本占位符 2"/>
          <p:cNvSpPr>
            <a:spLocks noGrp="1"/>
          </p:cNvSpPr>
          <p:nvPr>
            <p:ph type="body" idx="1"/>
          </p:nvPr>
        </p:nvSpPr>
        <p:spPr>
          <a:xfrm>
            <a:off x="419100" y="1447800"/>
            <a:ext cx="5327904" cy="3977640"/>
          </a:xfrm>
          <a:prstGeom prst="rect">
            <a:avLst/>
          </a:prstGeom>
        </p:spPr>
        <p:txBody>
          <a:bodyPr vert="horz" lIns="91440" tIns="45720" rIns="91440" bIns="45720" rtlCol="0">
            <a:normAutofit/>
          </a:bodyPr>
          <a:lstStyle>
            <a:defPPr>
              <a:defRPr lang="zh-CN"/>
            </a:def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288B9EBC-A6D8-49FD-AD14-2A312A02B0EE}" type="datetime1">
              <a:rPr lang="zh-CN" altLang="en-US" smtClean="0"/>
            </a:fld>
            <a:endParaRPr lang="zh-CN"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hf sldNum="0" hdr="0" ftr="0" dt="0"/>
  <p:txStyles>
    <p:titleStyle>
      <a:lvl1pPr algn="l" defTabSz="914400" rtl="0" eaLnBrk="1" latinLnBrk="0" hangingPunct="1">
        <a:spcBef>
          <a:spcPct val="0"/>
        </a:spcBef>
        <a:buNone/>
        <a:defRPr lang="zh-CN" sz="2800" kern="1200">
          <a:solidFill>
            <a:schemeClr val="tx1"/>
          </a:solidFill>
          <a:latin typeface="+mn-ea"/>
          <a:ea typeface="+mn-ea"/>
          <a:cs typeface="+mj-cs"/>
        </a:defRPr>
      </a:lvl1pPr>
    </p:titleStyle>
    <p:bodyStyle>
      <a:lvl1pPr marL="0" indent="0" algn="l" defTabSz="914400" rtl="0" eaLnBrk="1" latinLnBrk="0" hangingPunct="1">
        <a:lnSpc>
          <a:spcPct val="100000"/>
        </a:lnSpc>
        <a:spcBef>
          <a:spcPts val="1000"/>
        </a:spcBef>
        <a:spcAft>
          <a:spcPts val="1200"/>
        </a:spcAft>
        <a:buFontTx/>
        <a:buNone/>
        <a:defRPr lang="zh-CN" sz="1400" kern="1200" dirty="0">
          <a:solidFill>
            <a:schemeClr val="tx1"/>
          </a:solidFill>
          <a:latin typeface="+mn-ea"/>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zh-CN" sz="1200" kern="1200">
          <a:solidFill>
            <a:schemeClr val="tx1"/>
          </a:solidFill>
          <a:latin typeface="+mn-ea"/>
          <a:ea typeface="+mn-ea"/>
          <a:cs typeface="+mn-cs"/>
        </a:defRPr>
      </a:lvl9pPr>
    </p:bodyStyle>
    <p:otherStyle>
      <a:defPPr>
        <a:defRPr lang="zh-CN"/>
      </a:defPPr>
      <a:lvl1pPr marL="0" algn="l" defTabSz="914400" rtl="0" eaLnBrk="1" latinLnBrk="0" hangingPunct="1">
        <a:defRPr lang="zh-CN" sz="1800" kern="1200">
          <a:solidFill>
            <a:schemeClr val="tx1"/>
          </a:solidFill>
          <a:latin typeface="+mn-ea"/>
          <a:ea typeface="+mn-ea"/>
          <a:cs typeface="+mn-cs"/>
        </a:defRPr>
      </a:lvl1pPr>
      <a:lvl2pPr marL="457200" algn="l" defTabSz="914400" rtl="0" eaLnBrk="1" latinLnBrk="0" hangingPunct="1">
        <a:defRPr lang="zh-CN" sz="1800" kern="1200">
          <a:solidFill>
            <a:schemeClr val="tx1"/>
          </a:solidFill>
          <a:latin typeface="+mn-ea"/>
          <a:ea typeface="+mn-ea"/>
          <a:cs typeface="+mn-cs"/>
        </a:defRPr>
      </a:lvl2pPr>
      <a:lvl3pPr marL="914400" algn="l" defTabSz="914400" rtl="0" eaLnBrk="1" latinLnBrk="0" hangingPunct="1">
        <a:defRPr lang="zh-CN" sz="1800" kern="1200">
          <a:solidFill>
            <a:schemeClr val="tx1"/>
          </a:solidFill>
          <a:latin typeface="+mn-ea"/>
          <a:ea typeface="+mn-ea"/>
          <a:cs typeface="+mn-cs"/>
        </a:defRPr>
      </a:lvl3pPr>
      <a:lvl4pPr marL="1371600" algn="l" defTabSz="914400" rtl="0" eaLnBrk="1" latinLnBrk="0" hangingPunct="1">
        <a:defRPr lang="zh-CN" sz="1800" kern="1200">
          <a:solidFill>
            <a:schemeClr val="tx1"/>
          </a:solidFill>
          <a:latin typeface="+mn-ea"/>
          <a:ea typeface="+mn-ea"/>
          <a:cs typeface="+mn-cs"/>
        </a:defRPr>
      </a:lvl4pPr>
      <a:lvl5pPr marL="1828800" algn="l" defTabSz="914400" rtl="0" eaLnBrk="1" latinLnBrk="0" hangingPunct="1">
        <a:defRPr lang="zh-CN" sz="1800" kern="1200">
          <a:solidFill>
            <a:schemeClr val="tx1"/>
          </a:solidFill>
          <a:latin typeface="+mn-ea"/>
          <a:ea typeface="+mn-ea"/>
          <a:cs typeface="+mn-cs"/>
        </a:defRPr>
      </a:lvl5pPr>
      <a:lvl6pPr marL="2286000" algn="l" defTabSz="914400" rtl="0" eaLnBrk="1" latinLnBrk="0" hangingPunct="1">
        <a:defRPr lang="zh-CN" sz="1800" kern="1200">
          <a:solidFill>
            <a:schemeClr val="tx1"/>
          </a:solidFill>
          <a:latin typeface="+mn-ea"/>
          <a:ea typeface="+mn-ea"/>
          <a:cs typeface="+mn-cs"/>
        </a:defRPr>
      </a:lvl6pPr>
      <a:lvl7pPr marL="2743200" algn="l" defTabSz="914400" rtl="0" eaLnBrk="1" latinLnBrk="0" hangingPunct="1">
        <a:defRPr lang="zh-CN" sz="1800" kern="1200">
          <a:solidFill>
            <a:schemeClr val="tx1"/>
          </a:solidFill>
          <a:latin typeface="+mn-ea"/>
          <a:ea typeface="+mn-ea"/>
          <a:cs typeface="+mn-cs"/>
        </a:defRPr>
      </a:lvl7pPr>
      <a:lvl8pPr marL="3200400" algn="l" defTabSz="914400" rtl="0" eaLnBrk="1" latinLnBrk="0" hangingPunct="1">
        <a:defRPr lang="zh-CN" sz="1800" kern="1200">
          <a:solidFill>
            <a:schemeClr val="tx1"/>
          </a:solidFill>
          <a:latin typeface="+mn-ea"/>
          <a:ea typeface="+mn-ea"/>
          <a:cs typeface="+mn-cs"/>
        </a:defRPr>
      </a:lvl8pPr>
      <a:lvl9pPr marL="3657600" algn="l" defTabSz="914400" rtl="0" eaLnBrk="1" latinLnBrk="0" hangingPunct="1">
        <a:defRPr lang="zh-CN" sz="1800" kern="1200">
          <a:solidFill>
            <a:schemeClr val="tx1"/>
          </a:solidFill>
          <a:latin typeface="+mn-ea"/>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1.png"/><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3.jpeg"/><Relationship Id="rId1"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5.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0.png"/><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32.png"/><Relationship Id="rId1" Type="http://schemas.openxmlformats.org/officeDocument/2006/relationships/image" Target="../media/image3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hyperlink" Target="https://creativecommons.org/licenses/by-nc-sa/3.0/" TargetMode="External"/><Relationship Id="rId2" Type="http://schemas.openxmlformats.org/officeDocument/2006/relationships/hyperlink" Target="https://www.editage.cn/insights/2013.html" TargetMode="Externa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34.png"/><Relationship Id="rId1"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36.png"/><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38.png"/><Relationship Id="rId1"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32.png"/><Relationship Id="rId1" Type="http://schemas.openxmlformats.org/officeDocument/2006/relationships/image" Target="../media/image3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45.png"/><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32.png"/><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1.xml"/><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32.png"/><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4.jpeg"/><Relationship Id="rId1" Type="http://schemas.openxmlformats.org/officeDocument/2006/relationships/image" Target="../media/image5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56.png"/><Relationship Id="rId1" Type="http://schemas.openxmlformats.org/officeDocument/2006/relationships/image" Target="../media/image55.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58.jpeg"/><Relationship Id="rId1" Type="http://schemas.openxmlformats.org/officeDocument/2006/relationships/image" Target="../media/image5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59.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59.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60.GI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60.GI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56.png"/><Relationship Id="rId1" Type="http://schemas.openxmlformats.org/officeDocument/2006/relationships/image" Target="../media/image61.jpe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image" Target="../media/image63.png"/><Relationship Id="rId4" Type="http://schemas.openxmlformats.org/officeDocument/2006/relationships/tags" Target="../tags/tag1.xml"/><Relationship Id="rId3" Type="http://schemas.microsoft.com/office/2007/relationships/media" Target="../media/media1.wmv"/><Relationship Id="rId2" Type="http://schemas.openxmlformats.org/officeDocument/2006/relationships/video" Target="../media/media1.wmv"/><Relationship Id="rId1" Type="http://schemas.openxmlformats.org/officeDocument/2006/relationships/image" Target="../media/image62.jpeg"/></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image" Target="../media/image65.png"/><Relationship Id="rId4" Type="http://schemas.openxmlformats.org/officeDocument/2006/relationships/tags" Target="../tags/tag2.xml"/><Relationship Id="rId3" Type="http://schemas.microsoft.com/office/2007/relationships/media" Target="../media/media2.wmv"/><Relationship Id="rId2" Type="http://schemas.openxmlformats.org/officeDocument/2006/relationships/video" Target="../media/media2.wmv"/><Relationship Id="rId1" Type="http://schemas.openxmlformats.org/officeDocument/2006/relationships/image" Target="../media/image64.pn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image" Target="../media/image66.png"/><Relationship Id="rId4" Type="http://schemas.openxmlformats.org/officeDocument/2006/relationships/tags" Target="../tags/tag3.xml"/><Relationship Id="rId3" Type="http://schemas.microsoft.com/office/2007/relationships/media" Target="../media/media3.wmv"/><Relationship Id="rId2" Type="http://schemas.openxmlformats.org/officeDocument/2006/relationships/video" Target="../media/media3.wmv"/><Relationship Id="rId1"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32.png"/><Relationship Id="rId1" Type="http://schemas.openxmlformats.org/officeDocument/2006/relationships/image" Target="../media/image39.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image" Target="../media/image67.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70.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image" Target="../media/image7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xml"/><Relationship Id="rId2" Type="http://schemas.openxmlformats.org/officeDocument/2006/relationships/image" Target="../media/image9.sv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5.jpeg"/><Relationship Id="rId1" Type="http://schemas.openxmlformats.org/officeDocument/2006/relationships/image" Target="../media/image74.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77.png"/><Relationship Id="rId1" Type="http://schemas.openxmlformats.org/officeDocument/2006/relationships/image" Target="../media/image7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7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80.png"/><Relationship Id="rId1" Type="http://schemas.openxmlformats.org/officeDocument/2006/relationships/image" Target="../media/image79.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32.png"/><Relationship Id="rId1"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82.jpeg"/><Relationship Id="rId1" Type="http://schemas.openxmlformats.org/officeDocument/2006/relationships/image" Target="../media/image8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83.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85.jpeg"/><Relationship Id="rId1" Type="http://schemas.openxmlformats.org/officeDocument/2006/relationships/image" Target="../media/image84.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87.png"/><Relationship Id="rId1" Type="http://schemas.openxmlformats.org/officeDocument/2006/relationships/image" Target="../media/image86.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88.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89.png"/></Relationships>
</file>

<file path=ppt/slides/_rels/slide62.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93.wmf"/><Relationship Id="rId7" Type="http://schemas.openxmlformats.org/officeDocument/2006/relationships/oleObject" Target="../embeddings/oleObject4.bin"/><Relationship Id="rId6" Type="http://schemas.openxmlformats.org/officeDocument/2006/relationships/image" Target="../media/image92.wmf"/><Relationship Id="rId5" Type="http://schemas.openxmlformats.org/officeDocument/2006/relationships/oleObject" Target="../embeddings/oleObject3.bin"/><Relationship Id="rId4" Type="http://schemas.openxmlformats.org/officeDocument/2006/relationships/image" Target="../media/image91.wmf"/><Relationship Id="rId3" Type="http://schemas.openxmlformats.org/officeDocument/2006/relationships/oleObject" Target="../embeddings/oleObject2.bin"/><Relationship Id="rId2" Type="http://schemas.openxmlformats.org/officeDocument/2006/relationships/image" Target="../media/image90.wmf"/><Relationship Id="rId19" Type="http://schemas.openxmlformats.org/officeDocument/2006/relationships/vmlDrawing" Target="../drawings/vmlDrawing1.vml"/><Relationship Id="rId18" Type="http://schemas.openxmlformats.org/officeDocument/2006/relationships/slideLayout" Target="../slideLayouts/slideLayout24.xml"/><Relationship Id="rId17" Type="http://schemas.openxmlformats.org/officeDocument/2006/relationships/image" Target="../media/image97.png"/><Relationship Id="rId16" Type="http://schemas.openxmlformats.org/officeDocument/2006/relationships/image" Target="../media/image96.png"/><Relationship Id="rId15" Type="http://schemas.openxmlformats.org/officeDocument/2006/relationships/oleObject" Target="../embeddings/oleObject9.bin"/><Relationship Id="rId14" Type="http://schemas.openxmlformats.org/officeDocument/2006/relationships/image" Target="../media/image95.wmf"/><Relationship Id="rId13" Type="http://schemas.openxmlformats.org/officeDocument/2006/relationships/oleObject" Target="../embeddings/oleObject8.bin"/><Relationship Id="rId12" Type="http://schemas.openxmlformats.org/officeDocument/2006/relationships/oleObject" Target="../embeddings/oleObject7.bin"/><Relationship Id="rId11" Type="http://schemas.openxmlformats.org/officeDocument/2006/relationships/oleObject" Target="../embeddings/oleObject6.bin"/><Relationship Id="rId10" Type="http://schemas.openxmlformats.org/officeDocument/2006/relationships/image" Target="../media/image94.wmf"/><Relationship Id="rId1" Type="http://schemas.openxmlformats.org/officeDocument/2006/relationships/oleObject" Target="../embeddings/oleObject1.bin"/></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8.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9.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9.png"/></Relationships>
</file>

<file path=ppt/slides/_rels/slide66.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4.xml"/><Relationship Id="rId3" Type="http://schemas.openxmlformats.org/officeDocument/2006/relationships/image" Target="../media/image100.wmf"/><Relationship Id="rId2" Type="http://schemas.openxmlformats.org/officeDocument/2006/relationships/oleObject" Target="../embeddings/oleObject10.bin"/><Relationship Id="rId1" Type="http://schemas.openxmlformats.org/officeDocument/2006/relationships/image" Target="../media/image99.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02.png"/><Relationship Id="rId1" Type="http://schemas.openxmlformats.org/officeDocument/2006/relationships/image" Target="../media/image101.png"/></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image" Target="../media/image103.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07.png"/><Relationship Id="rId1" Type="http://schemas.openxmlformats.org/officeDocument/2006/relationships/image" Target="../media/image10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11.png"/><Relationship Id="rId1"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09.jpeg"/><Relationship Id="rId1" Type="http://schemas.openxmlformats.org/officeDocument/2006/relationships/image" Target="../media/image108.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0.jpe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32.png"/><Relationship Id="rId1" Type="http://schemas.openxmlformats.org/officeDocument/2006/relationships/image" Target="../media/image39.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12.png"/><Relationship Id="rId1" Type="http://schemas.openxmlformats.org/officeDocument/2006/relationships/image" Target="../media/image111.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14.png"/><Relationship Id="rId1" Type="http://schemas.openxmlformats.org/officeDocument/2006/relationships/image" Target="../media/image113.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16.png"/><Relationship Id="rId1" Type="http://schemas.openxmlformats.org/officeDocument/2006/relationships/image" Target="../media/image11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89969"/>
            <a:ext cx="12192000" cy="2458106"/>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p:cNvSpPr>
            <a:spLocks noGrp="1"/>
          </p:cNvSpPr>
          <p:nvPr>
            <p:ph type="title"/>
          </p:nvPr>
        </p:nvSpPr>
        <p:spPr>
          <a:xfrm>
            <a:off x="299197" y="1538119"/>
            <a:ext cx="11540377" cy="1761806"/>
          </a:xfrm>
        </p:spPr>
        <p:txBody>
          <a:bodyPr rtlCol="0">
            <a:noAutofit/>
          </a:bodyPr>
          <a:lstStyle>
            <a:defPPr>
              <a:defRPr lang="zh-CN"/>
            </a:defPPr>
          </a:lstStyle>
          <a:p>
            <a:pPr rtl="0"/>
            <a:r>
              <a:rPr lang="zh-CN" altLang="en-US" dirty="0">
                <a:solidFill>
                  <a:schemeClr val="bg1"/>
                </a:solidFill>
                <a:latin typeface="华文隶书" panose="02010800040101010101" pitchFamily="2" charset="-122"/>
                <a:ea typeface="华文隶书" panose="02010800040101010101" pitchFamily="2" charset="-122"/>
              </a:rPr>
              <a:t>工作任务四：</a:t>
            </a:r>
            <a:br>
              <a:rPr lang="en-US" altLang="zh-CN" dirty="0">
                <a:solidFill>
                  <a:schemeClr val="bg1"/>
                </a:solidFill>
                <a:latin typeface="华文隶书" panose="02010800040101010101" pitchFamily="2" charset="-122"/>
                <a:ea typeface="华文隶书" panose="02010800040101010101" pitchFamily="2" charset="-122"/>
              </a:rPr>
            </a:br>
            <a:r>
              <a:rPr lang="en-US" altLang="zh-CN" dirty="0">
                <a:solidFill>
                  <a:schemeClr val="bg1"/>
                </a:solidFill>
                <a:latin typeface="华文隶书" panose="02010800040101010101" pitchFamily="2" charset="-122"/>
                <a:ea typeface="华文隶书" panose="02010800040101010101" pitchFamily="2" charset="-122"/>
              </a:rPr>
              <a:t>      </a:t>
            </a:r>
            <a:r>
              <a:rPr lang="zh-CN" altLang="en-US" dirty="0">
                <a:solidFill>
                  <a:schemeClr val="bg1"/>
                </a:solidFill>
                <a:latin typeface="华文隶书" panose="02010800040101010101" pitchFamily="2" charset="-122"/>
                <a:ea typeface="华文隶书" panose="02010800040101010101" pitchFamily="2" charset="-122"/>
              </a:rPr>
              <a:t>控制元件及基本回路的认知与搭建  </a:t>
            </a:r>
            <a:endParaRPr lang="zh-CN" dirty="0">
              <a:solidFill>
                <a:schemeClr val="bg1"/>
              </a:solidFill>
              <a:latin typeface="华文隶书" panose="02010800040101010101" pitchFamily="2" charset="-122"/>
              <a:ea typeface="华文隶书" panose="02010800040101010101" pitchFamily="2" charset="-122"/>
            </a:endParaRPr>
          </a:p>
        </p:txBody>
      </p:sp>
      <p:sp>
        <p:nvSpPr>
          <p:cNvPr id="4" name="菱形 3"/>
          <p:cNvSpPr/>
          <p:nvPr/>
        </p:nvSpPr>
        <p:spPr>
          <a:xfrm>
            <a:off x="6112293" y="3428998"/>
            <a:ext cx="2843177" cy="2858680"/>
          </a:xfrm>
          <a:prstGeom prst="diamond">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0" y="3428998"/>
            <a:ext cx="2676525" cy="2600325"/>
          </a:xfrm>
          <a:prstGeom prst="diamond">
            <a:avLst/>
          </a:prstGeom>
          <a:blipFill dpi="0" rotWithShape="1">
            <a:blip r:embed="rId2"/>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2895691" y="3801387"/>
            <a:ext cx="2997436" cy="2931329"/>
          </a:xfrm>
          <a:prstGeom prst="diamond">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9174636" y="3801387"/>
            <a:ext cx="2997436" cy="2765828"/>
          </a:xfrm>
          <a:prstGeom prst="diamond">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659634" y="1342418"/>
            <a:ext cx="2569465" cy="369332"/>
          </a:xfrm>
          <a:prstGeom prst="rect">
            <a:avLst/>
          </a:prstGeom>
          <a:noFill/>
        </p:spPr>
        <p:txBody>
          <a:bodyPr wrap="square" rtlCol="0">
            <a:spAutoFit/>
          </a:bodyPr>
          <a:lstStyle/>
          <a:p>
            <a:r>
              <a:rPr lang="en-US" altLang="zh-CN" dirty="0"/>
              <a:t>3</a:t>
            </a:r>
            <a:r>
              <a:rPr lang="zh-CN" altLang="en-US" dirty="0"/>
              <a:t>、中位机能及其特点</a:t>
            </a:r>
            <a:endParaRPr lang="zh-CN" altLang="en-US" dirty="0"/>
          </a:p>
        </p:txBody>
      </p:sp>
      <p:sp>
        <p:nvSpPr>
          <p:cNvPr id="2" name="文本框 99"/>
          <p:cNvSpPr txBox="1">
            <a:spLocks noChangeArrowheads="1"/>
          </p:cNvSpPr>
          <p:nvPr/>
        </p:nvSpPr>
        <p:spPr bwMode="auto">
          <a:xfrm>
            <a:off x="1775433" y="1913073"/>
            <a:ext cx="9982200" cy="94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anose="020B0604020202020204" pitchFamily="34" charset="0"/>
                <a:ea typeface="黑体" panose="02010609060101010101" pitchFamily="49" charset="-122"/>
              </a:defRPr>
            </a:lvl1pPr>
            <a:lvl2pPr>
              <a:defRPr>
                <a:solidFill>
                  <a:schemeClr val="tx1"/>
                </a:solidFill>
                <a:latin typeface="Arial" panose="020B0604020202020204" pitchFamily="34" charset="0"/>
                <a:ea typeface="黑体" panose="02010609060101010101" pitchFamily="49" charset="-122"/>
              </a:defRPr>
            </a:lvl2pPr>
            <a:lvl3pPr>
              <a:defRPr>
                <a:solidFill>
                  <a:schemeClr val="tx1"/>
                </a:solidFill>
                <a:latin typeface="Arial" panose="020B0604020202020204" pitchFamily="34" charset="0"/>
                <a:ea typeface="黑体" panose="02010609060101010101" pitchFamily="49" charset="-122"/>
              </a:defRPr>
            </a:lvl3pPr>
            <a:lvl4pPr>
              <a:defRPr>
                <a:solidFill>
                  <a:schemeClr val="tx1"/>
                </a:solidFill>
                <a:latin typeface="Arial" panose="020B0604020202020204" pitchFamily="34" charset="0"/>
                <a:ea typeface="黑体" panose="02010609060101010101" pitchFamily="49" charset="-122"/>
              </a:defRPr>
            </a:lvl4pPr>
            <a:lvl5pPr>
              <a:defRPr>
                <a:solidFill>
                  <a:schemeClr val="tx1"/>
                </a:solidFill>
                <a:latin typeface="Arial" panose="020B0604020202020204" pitchFamily="34" charset="0"/>
                <a:ea typeface="黑体" panose="02010609060101010101" pitchFamily="49"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9pPr>
          </a:lstStyle>
          <a:p>
            <a:pPr marL="0" indent="0">
              <a:lnSpc>
                <a:spcPct val="150000"/>
              </a:lnSpc>
              <a:spcBef>
                <a:spcPts val="750"/>
              </a:spcBef>
              <a:buClr>
                <a:schemeClr val="accent1"/>
              </a:buClr>
              <a:buSzPct val="60000"/>
            </a:pPr>
            <a:r>
              <a:rPr lang="en-US" altLang="zh-CN" sz="2000" b="1" dirty="0">
                <a:ea typeface="宋体" panose="02010600030101010101" pitchFamily="2" charset="-122"/>
              </a:rPr>
              <a:t>       </a:t>
            </a:r>
            <a:r>
              <a:rPr lang="zh-CN" altLang="en-US" sz="2000" b="1" dirty="0">
                <a:ea typeface="宋体" panose="02010600030101010101" pitchFamily="2" charset="-122"/>
              </a:rPr>
              <a:t>对于三位换向阀处于中间位置（常态位置）时，阀内各油口的连通方式，称为换向阀的中位机能（或称滑阀机能）。不同的中位机能，可以满足液压系统的不同要求</a:t>
            </a:r>
            <a:r>
              <a:rPr lang="zh-CN" altLang="en-US" sz="2000" dirty="0">
                <a:latin typeface="宋体" panose="02010600030101010101" pitchFamily="2" charset="-122"/>
                <a:ea typeface="宋体" panose="02010600030101010101" pitchFamily="2" charset="-122"/>
              </a:rPr>
              <a:t>。</a:t>
            </a:r>
            <a:endParaRPr lang="en-US" altLang="zh-CN" sz="2000" dirty="0">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2363474" y="3057924"/>
            <a:ext cx="8806118" cy="369145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924774" y="1862152"/>
            <a:ext cx="9656901" cy="4048095"/>
          </a:xfrm>
          <a:prstGeom prst="rect">
            <a:avLst/>
          </a:prstGeom>
        </p:spPr>
      </p:pic>
      <p:sp>
        <p:nvSpPr>
          <p:cNvPr id="4" name="文本框 3"/>
          <p:cNvSpPr txBox="1"/>
          <p:nvPr/>
        </p:nvSpPr>
        <p:spPr>
          <a:xfrm>
            <a:off x="1659634" y="1342418"/>
            <a:ext cx="2569465" cy="369332"/>
          </a:xfrm>
          <a:prstGeom prst="rect">
            <a:avLst/>
          </a:prstGeom>
          <a:noFill/>
        </p:spPr>
        <p:txBody>
          <a:bodyPr wrap="square" rtlCol="0">
            <a:spAutoFit/>
          </a:bodyPr>
          <a:lstStyle/>
          <a:p>
            <a:r>
              <a:rPr lang="en-US" altLang="zh-CN" dirty="0"/>
              <a:t>3</a:t>
            </a:r>
            <a:r>
              <a:rPr lang="zh-CN" altLang="en-US" dirty="0"/>
              <a:t>、中位机能及其特点</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839049" y="1966927"/>
            <a:ext cx="9656901" cy="4048095"/>
          </a:xfrm>
          <a:prstGeom prst="rect">
            <a:avLst/>
          </a:prstGeom>
        </p:spPr>
      </p:pic>
      <p:sp>
        <p:nvSpPr>
          <p:cNvPr id="4" name="文本框 3"/>
          <p:cNvSpPr txBox="1"/>
          <p:nvPr/>
        </p:nvSpPr>
        <p:spPr>
          <a:xfrm>
            <a:off x="1659634" y="1342418"/>
            <a:ext cx="2569465" cy="369332"/>
          </a:xfrm>
          <a:prstGeom prst="rect">
            <a:avLst/>
          </a:prstGeom>
          <a:noFill/>
        </p:spPr>
        <p:txBody>
          <a:bodyPr wrap="square" rtlCol="0">
            <a:spAutoFit/>
          </a:bodyPr>
          <a:lstStyle/>
          <a:p>
            <a:r>
              <a:rPr lang="en-US" altLang="zh-CN" dirty="0"/>
              <a:t>3</a:t>
            </a:r>
            <a:r>
              <a:rPr lang="zh-CN" altLang="en-US" dirty="0"/>
              <a:t>、中位机能及其特点</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59634" y="1342418"/>
            <a:ext cx="2569465" cy="369332"/>
          </a:xfrm>
          <a:prstGeom prst="rect">
            <a:avLst/>
          </a:prstGeom>
          <a:noFill/>
        </p:spPr>
        <p:txBody>
          <a:bodyPr wrap="square" rtlCol="0">
            <a:spAutoFit/>
          </a:bodyPr>
          <a:lstStyle/>
          <a:p>
            <a:r>
              <a:rPr lang="en-US" altLang="zh-CN" dirty="0"/>
              <a:t>4</a:t>
            </a:r>
            <a:r>
              <a:rPr lang="zh-CN" altLang="en-US" dirty="0"/>
              <a:t>、常用换向阀</a:t>
            </a:r>
            <a:endParaRPr lang="zh-CN" altLang="en-US" dirty="0"/>
          </a:p>
        </p:txBody>
      </p:sp>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95678" y="2169318"/>
            <a:ext cx="4895850"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图片11"/>
          <p:cNvPicPr>
            <a:picLocks noChangeAspect="1"/>
          </p:cNvPicPr>
          <p:nvPr/>
        </p:nvPicPr>
        <p:blipFill>
          <a:blip r:embed="rId2">
            <a:clrChange>
              <a:clrFrom>
                <a:srgbClr val="FFFFFF"/>
              </a:clrFrom>
              <a:clrTo>
                <a:srgbClr val="FFFFFF">
                  <a:alpha val="0"/>
                </a:srgbClr>
              </a:clrTo>
            </a:clrChange>
          </a:blip>
          <a:stretch>
            <a:fillRect/>
          </a:stretch>
        </p:blipFill>
        <p:spPr>
          <a:xfrm flipH="1">
            <a:off x="1531397" y="2421644"/>
            <a:ext cx="2278602" cy="2439194"/>
          </a:xfrm>
          <a:prstGeom prst="rect">
            <a:avLst/>
          </a:prstGeom>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4409" y="4944186"/>
            <a:ext cx="2701925" cy="132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4700" y="5025940"/>
            <a:ext cx="2364487" cy="124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3809999" y="1629206"/>
            <a:ext cx="8115299" cy="874983"/>
          </a:xfrm>
          <a:prstGeom prst="rect">
            <a:avLst/>
          </a:prstGeom>
          <a:noFill/>
        </p:spPr>
        <p:txBody>
          <a:bodyPr wrap="square">
            <a:spAutoFit/>
          </a:bodyPr>
          <a:lstStyle/>
          <a:p>
            <a:pPr>
              <a:lnSpc>
                <a:spcPct val="150000"/>
              </a:lnSpc>
            </a:pPr>
            <a:r>
              <a:rPr lang="zh-CN" altLang="en-US" dirty="0"/>
              <a:t>       手动换向阀是用手动杠杆操纵阀芯换位的换向阀，它主要有弹簧复位和钢珠定位两种型式</a:t>
            </a:r>
            <a:endParaRPr lang="zh-CN" altLang="en-US" dirty="0"/>
          </a:p>
        </p:txBody>
      </p:sp>
      <p:sp>
        <p:nvSpPr>
          <p:cNvPr id="9" name="文本框 8"/>
          <p:cNvSpPr txBox="1"/>
          <p:nvPr/>
        </p:nvSpPr>
        <p:spPr>
          <a:xfrm>
            <a:off x="1962150" y="1913813"/>
            <a:ext cx="1962150" cy="369332"/>
          </a:xfrm>
          <a:prstGeom prst="rect">
            <a:avLst/>
          </a:prstGeom>
          <a:noFill/>
        </p:spPr>
        <p:txBody>
          <a:bodyPr wrap="square" rtlCol="0">
            <a:spAutoFit/>
          </a:bodyPr>
          <a:lstStyle/>
          <a:p>
            <a:r>
              <a:rPr lang="en-US" altLang="zh-CN" dirty="0"/>
              <a:t>(1)</a:t>
            </a:r>
            <a:r>
              <a:rPr lang="zh-CN" altLang="en-US" dirty="0"/>
              <a:t>手动换向阀</a:t>
            </a:r>
            <a:endParaRPr lang="zh-CN" altLang="en-US" dirty="0"/>
          </a:p>
        </p:txBody>
      </p:sp>
      <p:sp>
        <p:nvSpPr>
          <p:cNvPr id="11" name="文本框 10"/>
          <p:cNvSpPr txBox="1"/>
          <p:nvPr/>
        </p:nvSpPr>
        <p:spPr>
          <a:xfrm>
            <a:off x="8752822" y="2994910"/>
            <a:ext cx="3205973" cy="1290481"/>
          </a:xfrm>
          <a:prstGeom prst="rect">
            <a:avLst/>
          </a:prstGeom>
          <a:noFill/>
        </p:spPr>
        <p:txBody>
          <a:bodyPr wrap="square">
            <a:spAutoFit/>
          </a:bodyPr>
          <a:lstStyle/>
          <a:p>
            <a:pPr>
              <a:lnSpc>
                <a:spcPct val="150000"/>
              </a:lnSpc>
            </a:pPr>
            <a:r>
              <a:rPr lang="zh-CN" altLang="en-US" dirty="0"/>
              <a:t>弹簧复位式：适用于动作频繁、工作时间短的场合，常用于工程机械中</a:t>
            </a:r>
            <a:endParaRPr lang="zh-CN" altLang="en-US" dirty="0"/>
          </a:p>
        </p:txBody>
      </p:sp>
      <p:sp>
        <p:nvSpPr>
          <p:cNvPr id="13" name="文本框 12"/>
          <p:cNvSpPr txBox="1"/>
          <p:nvPr/>
        </p:nvSpPr>
        <p:spPr>
          <a:xfrm>
            <a:off x="8769894" y="4436357"/>
            <a:ext cx="3295492" cy="1290481"/>
          </a:xfrm>
          <a:prstGeom prst="rect">
            <a:avLst/>
          </a:prstGeom>
          <a:noFill/>
        </p:spPr>
        <p:txBody>
          <a:bodyPr wrap="square">
            <a:spAutoFit/>
          </a:bodyPr>
          <a:lstStyle/>
          <a:p>
            <a:pPr>
              <a:lnSpc>
                <a:spcPct val="150000"/>
              </a:lnSpc>
            </a:pPr>
            <a:r>
              <a:rPr lang="zh-CN" altLang="en-US" dirty="0"/>
              <a:t>钢球定位式：应用于机床、液压机、船舶等需保持工作状态时间较长的情况</a:t>
            </a:r>
            <a:endParaRPr lang="zh-CN" altLang="en-US" dirty="0"/>
          </a:p>
        </p:txBody>
      </p:sp>
      <p:sp>
        <p:nvSpPr>
          <p:cNvPr id="14" name="文本框 13"/>
          <p:cNvSpPr txBox="1"/>
          <p:nvPr/>
        </p:nvSpPr>
        <p:spPr>
          <a:xfrm>
            <a:off x="2305455" y="6272089"/>
            <a:ext cx="1504544" cy="307777"/>
          </a:xfrm>
          <a:prstGeom prst="rect">
            <a:avLst/>
          </a:prstGeom>
          <a:noFill/>
        </p:spPr>
        <p:txBody>
          <a:bodyPr wrap="square" rtlCol="0">
            <a:spAutoFit/>
          </a:bodyPr>
          <a:lstStyle/>
          <a:p>
            <a:r>
              <a:rPr lang="zh-CN" altLang="en-US" sz="1400" dirty="0"/>
              <a:t>钢球定位式</a:t>
            </a:r>
            <a:endParaRPr lang="zh-CN" altLang="en-US" sz="1400" dirty="0"/>
          </a:p>
        </p:txBody>
      </p:sp>
      <p:sp>
        <p:nvSpPr>
          <p:cNvPr id="16" name="文本框 15"/>
          <p:cNvSpPr txBox="1"/>
          <p:nvPr/>
        </p:nvSpPr>
        <p:spPr>
          <a:xfrm>
            <a:off x="5097698" y="6289592"/>
            <a:ext cx="1504544" cy="307777"/>
          </a:xfrm>
          <a:prstGeom prst="rect">
            <a:avLst/>
          </a:prstGeom>
          <a:noFill/>
        </p:spPr>
        <p:txBody>
          <a:bodyPr wrap="square">
            <a:spAutoFit/>
          </a:bodyPr>
          <a:lstStyle/>
          <a:p>
            <a:r>
              <a:rPr lang="zh-CN" altLang="en-US" sz="1400" dirty="0"/>
              <a:t>弹簧复位式</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par>
                                <p:cTn id="13" presetID="4" presetClass="entr" presetSubtype="1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500"/>
                                        <p:tgtEl>
                                          <p:spTgt spid="5"/>
                                        </p:tgtEl>
                                      </p:cBhvr>
                                    </p:animEffect>
                                  </p:childTnLst>
                                </p:cTn>
                              </p:par>
                              <p:par>
                                <p:cTn id="16" presetID="4"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9634" y="1342418"/>
            <a:ext cx="2569465" cy="369332"/>
          </a:xfrm>
          <a:prstGeom prst="rect">
            <a:avLst/>
          </a:prstGeom>
          <a:noFill/>
        </p:spPr>
        <p:txBody>
          <a:bodyPr wrap="square" rtlCol="0">
            <a:spAutoFit/>
          </a:bodyPr>
          <a:lstStyle/>
          <a:p>
            <a:r>
              <a:rPr lang="en-US" altLang="zh-CN" dirty="0"/>
              <a:t>4</a:t>
            </a:r>
            <a:r>
              <a:rPr lang="zh-CN" altLang="en-US" dirty="0"/>
              <a:t>、常用换向阀</a:t>
            </a:r>
            <a:endParaRPr lang="zh-CN" altLang="en-US" dirty="0"/>
          </a:p>
        </p:txBody>
      </p:sp>
      <p:sp>
        <p:nvSpPr>
          <p:cNvPr id="3" name="文本框 2"/>
          <p:cNvSpPr txBox="1"/>
          <p:nvPr/>
        </p:nvSpPr>
        <p:spPr>
          <a:xfrm>
            <a:off x="1962150" y="1913813"/>
            <a:ext cx="1962150" cy="369332"/>
          </a:xfrm>
          <a:prstGeom prst="rect">
            <a:avLst/>
          </a:prstGeom>
          <a:noFill/>
        </p:spPr>
        <p:txBody>
          <a:bodyPr wrap="square" rtlCol="0">
            <a:spAutoFit/>
          </a:bodyPr>
          <a:lstStyle/>
          <a:p>
            <a:r>
              <a:rPr lang="en-US" altLang="zh-CN" dirty="0"/>
              <a:t>(2)</a:t>
            </a:r>
            <a:r>
              <a:rPr lang="zh-CN" altLang="en-US" dirty="0"/>
              <a:t>机动换向阀</a:t>
            </a:r>
            <a:endParaRPr lang="zh-CN" altLang="en-US" dirty="0"/>
          </a:p>
        </p:txBody>
      </p:sp>
      <p:pic>
        <p:nvPicPr>
          <p:cNvPr id="4" name="图片 3" descr="图片13"/>
          <p:cNvPicPr>
            <a:picLocks noChangeAspect="1"/>
          </p:cNvPicPr>
          <p:nvPr/>
        </p:nvPicPr>
        <p:blipFill>
          <a:blip r:embed="rId1"/>
          <a:stretch>
            <a:fillRect/>
          </a:stretch>
        </p:blipFill>
        <p:spPr>
          <a:xfrm>
            <a:off x="8008826" y="2912891"/>
            <a:ext cx="2367363" cy="1545076"/>
          </a:xfrm>
          <a:prstGeom prst="rect">
            <a:avLst/>
          </a:prstGeom>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150" y="2686846"/>
            <a:ext cx="5211151" cy="2195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677055" y="1818276"/>
            <a:ext cx="8427396" cy="459485"/>
          </a:xfrm>
          <a:prstGeom prst="rect">
            <a:avLst/>
          </a:prstGeom>
          <a:noFill/>
        </p:spPr>
        <p:txBody>
          <a:bodyPr wrap="square">
            <a:spAutoFit/>
          </a:bodyPr>
          <a:lstStyle/>
          <a:p>
            <a:pPr eaLnBrk="0" fontAlgn="auto" hangingPunct="0">
              <a:lnSpc>
                <a:spcPct val="150000"/>
              </a:lnSpc>
              <a:spcBef>
                <a:spcPts val="0"/>
              </a:spcBef>
              <a:spcAft>
                <a:spcPts val="600"/>
              </a:spcAft>
              <a:buFontTx/>
              <a:buNone/>
              <a:defRPr/>
            </a:pPr>
            <a:r>
              <a:rPr lang="zh-CN" altLang="en-US" dirty="0">
                <a:sym typeface="Calibri" panose="020F0502020204030204" pitchFamily="34" charset="0"/>
              </a:rPr>
              <a:t>利用挡铁或凸轮使阀芯运动以控制流向。常用于机床液压系统的速度换接回路中。 </a:t>
            </a:r>
            <a:endParaRPr lang="zh-CN" altLang="en-US" dirty="0">
              <a:sym typeface="Calibri" panose="020F0502020204030204" pitchFamily="34" charset="0"/>
            </a:endParaRPr>
          </a:p>
        </p:txBody>
      </p:sp>
      <p:sp>
        <p:nvSpPr>
          <p:cNvPr id="8" name="文本框 7"/>
          <p:cNvSpPr txBox="1"/>
          <p:nvPr/>
        </p:nvSpPr>
        <p:spPr>
          <a:xfrm>
            <a:off x="1740698" y="5093097"/>
            <a:ext cx="10256749" cy="874983"/>
          </a:xfrm>
          <a:prstGeom prst="rect">
            <a:avLst/>
          </a:prstGeom>
          <a:noFill/>
        </p:spPr>
        <p:txBody>
          <a:bodyPr wrap="square">
            <a:spAutoFit/>
          </a:bodyPr>
          <a:lstStyle/>
          <a:p>
            <a:pPr>
              <a:lnSpc>
                <a:spcPct val="150000"/>
              </a:lnSpc>
            </a:pPr>
            <a:r>
              <a:rPr lang="zh-CN" altLang="en-US" dirty="0"/>
              <a:t>     图示阀由滚轮</a:t>
            </a:r>
            <a:r>
              <a:rPr lang="en-US" altLang="zh-CN" dirty="0"/>
              <a:t>2</a:t>
            </a:r>
            <a:r>
              <a:rPr lang="zh-CN" altLang="en-US" dirty="0"/>
              <a:t>、阀芯</a:t>
            </a:r>
            <a:r>
              <a:rPr lang="en-US" altLang="zh-CN" dirty="0"/>
              <a:t>3</a:t>
            </a:r>
            <a:r>
              <a:rPr lang="zh-CN" altLang="en-US" dirty="0"/>
              <a:t>、弹簧</a:t>
            </a:r>
            <a:r>
              <a:rPr lang="en-US" altLang="zh-CN" dirty="0"/>
              <a:t>4</a:t>
            </a:r>
            <a:r>
              <a:rPr lang="zh-CN" altLang="en-US" dirty="0"/>
              <a:t>等组成。在图示位置，阀芯</a:t>
            </a:r>
            <a:r>
              <a:rPr lang="en-US" altLang="zh-CN" dirty="0"/>
              <a:t>3</a:t>
            </a:r>
            <a:r>
              <a:rPr lang="zh-CN" altLang="en-US" dirty="0"/>
              <a:t>在弹簧</a:t>
            </a:r>
            <a:r>
              <a:rPr lang="en-US" altLang="zh-CN" dirty="0"/>
              <a:t>4</a:t>
            </a:r>
            <a:r>
              <a:rPr lang="zh-CN" altLang="en-US" dirty="0"/>
              <a:t>作用下处于左位，</a:t>
            </a:r>
            <a:r>
              <a:rPr lang="en-US" altLang="zh-CN" dirty="0"/>
              <a:t>P</a:t>
            </a:r>
            <a:r>
              <a:rPr lang="zh-CN" altLang="en-US" dirty="0"/>
              <a:t>与</a:t>
            </a:r>
            <a:r>
              <a:rPr lang="en-US" altLang="zh-CN" dirty="0"/>
              <a:t>A</a:t>
            </a:r>
            <a:r>
              <a:rPr lang="zh-CN" altLang="en-US" dirty="0"/>
              <a:t>不连通；当运动部件上挡块</a:t>
            </a:r>
            <a:r>
              <a:rPr lang="en-US" altLang="zh-CN" dirty="0"/>
              <a:t>1</a:t>
            </a:r>
            <a:r>
              <a:rPr lang="zh-CN" altLang="en-US" dirty="0"/>
              <a:t>压住滚轮使阀芯移至右位时，油口</a:t>
            </a:r>
            <a:r>
              <a:rPr lang="en-US" altLang="zh-CN" dirty="0"/>
              <a:t>P</a:t>
            </a:r>
            <a:r>
              <a:rPr lang="zh-CN" altLang="en-US" dirty="0"/>
              <a:t>与</a:t>
            </a:r>
            <a:r>
              <a:rPr lang="en-US" altLang="zh-CN" dirty="0"/>
              <a:t>A</a:t>
            </a:r>
            <a:r>
              <a:rPr lang="zh-CN" altLang="en-US" dirty="0"/>
              <a:t>连通。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9634" y="1342418"/>
            <a:ext cx="2569465" cy="369332"/>
          </a:xfrm>
          <a:prstGeom prst="rect">
            <a:avLst/>
          </a:prstGeom>
          <a:noFill/>
        </p:spPr>
        <p:txBody>
          <a:bodyPr wrap="square" rtlCol="0">
            <a:spAutoFit/>
          </a:bodyPr>
          <a:lstStyle/>
          <a:p>
            <a:r>
              <a:rPr lang="en-US" altLang="zh-CN" dirty="0"/>
              <a:t>4</a:t>
            </a:r>
            <a:r>
              <a:rPr lang="zh-CN" altLang="en-US" dirty="0"/>
              <a:t>、常用换向阀</a:t>
            </a:r>
            <a:endParaRPr lang="zh-CN" altLang="en-US" dirty="0"/>
          </a:p>
        </p:txBody>
      </p:sp>
      <p:sp>
        <p:nvSpPr>
          <p:cNvPr id="3" name="文本框 2"/>
          <p:cNvSpPr txBox="1"/>
          <p:nvPr/>
        </p:nvSpPr>
        <p:spPr>
          <a:xfrm>
            <a:off x="1962150" y="1913813"/>
            <a:ext cx="1962150" cy="369332"/>
          </a:xfrm>
          <a:prstGeom prst="rect">
            <a:avLst/>
          </a:prstGeom>
          <a:noFill/>
        </p:spPr>
        <p:txBody>
          <a:bodyPr wrap="square" rtlCol="0">
            <a:spAutoFit/>
          </a:bodyPr>
          <a:lstStyle/>
          <a:p>
            <a:r>
              <a:rPr lang="en-US" altLang="zh-CN" dirty="0"/>
              <a:t>(3)</a:t>
            </a:r>
            <a:r>
              <a:rPr lang="zh-CN" altLang="en-US" dirty="0"/>
              <a:t>电磁换向阀</a:t>
            </a:r>
            <a:endParaRPr lang="zh-CN" altLang="en-US" dirty="0"/>
          </a:p>
        </p:txBody>
      </p:sp>
      <p:pic>
        <p:nvPicPr>
          <p:cNvPr id="5" name="图片 4" descr="图片12"/>
          <p:cNvPicPr>
            <a:picLocks noChangeAspect="1"/>
          </p:cNvPicPr>
          <p:nvPr/>
        </p:nvPicPr>
        <p:blipFill>
          <a:blip r:embed="rId1">
            <a:clrChange>
              <a:clrFrom>
                <a:srgbClr val="FFFFFF"/>
              </a:clrFrom>
              <a:clrTo>
                <a:srgbClr val="FFFFFF">
                  <a:alpha val="0"/>
                </a:srgbClr>
              </a:clrTo>
            </a:clrChange>
          </a:blip>
          <a:stretch>
            <a:fillRect/>
          </a:stretch>
        </p:blipFill>
        <p:spPr>
          <a:xfrm>
            <a:off x="1764205" y="3581352"/>
            <a:ext cx="3539204" cy="2534370"/>
          </a:xfrm>
          <a:prstGeom prst="rect">
            <a:avLst/>
          </a:prstGeom>
        </p:spPr>
      </p:pic>
      <p:pic>
        <p:nvPicPr>
          <p:cNvPr id="8194" name="Picture 9"/>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5599754" y="3713341"/>
            <a:ext cx="6362150" cy="199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3780008" y="1854179"/>
            <a:ext cx="8308355" cy="1290481"/>
          </a:xfrm>
          <a:prstGeom prst="rect">
            <a:avLst/>
          </a:prstGeom>
          <a:noFill/>
        </p:spPr>
        <p:txBody>
          <a:bodyPr wrap="square">
            <a:spAutoFit/>
          </a:bodyPr>
          <a:lstStyle/>
          <a:p>
            <a:pPr>
              <a:lnSpc>
                <a:spcPct val="150000"/>
              </a:lnSpc>
            </a:pPr>
            <a:r>
              <a:rPr lang="zh-CN" altLang="en-US" dirty="0"/>
              <a:t>利用电磁铁的吸引力控制阀芯换位的换向阀。操纵方便、布局灵活，有利于提高自动化程度，因此应用最广泛，但由于电磁铁的吸力有限</a:t>
            </a:r>
            <a:r>
              <a:rPr lang="en-US" altLang="zh-CN" dirty="0"/>
              <a:t>(&lt;120N)</a:t>
            </a:r>
            <a:r>
              <a:rPr lang="zh-CN" altLang="en-US" dirty="0"/>
              <a:t>，因此电磁换向阀只适用于流量不太大的场合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59634" y="1342418"/>
            <a:ext cx="2569465" cy="369332"/>
          </a:xfrm>
          <a:prstGeom prst="rect">
            <a:avLst/>
          </a:prstGeom>
          <a:noFill/>
        </p:spPr>
        <p:txBody>
          <a:bodyPr wrap="square" rtlCol="0">
            <a:spAutoFit/>
          </a:bodyPr>
          <a:lstStyle/>
          <a:p>
            <a:r>
              <a:rPr lang="en-US" altLang="zh-CN" dirty="0"/>
              <a:t>4</a:t>
            </a:r>
            <a:r>
              <a:rPr lang="zh-CN" altLang="en-US" dirty="0"/>
              <a:t>、常用换向阀</a:t>
            </a:r>
            <a:endParaRPr lang="zh-CN" altLang="en-US" dirty="0"/>
          </a:p>
        </p:txBody>
      </p:sp>
      <p:sp>
        <p:nvSpPr>
          <p:cNvPr id="6" name="文本框 5"/>
          <p:cNvSpPr txBox="1"/>
          <p:nvPr/>
        </p:nvSpPr>
        <p:spPr>
          <a:xfrm>
            <a:off x="1962150" y="1913813"/>
            <a:ext cx="1962150" cy="369332"/>
          </a:xfrm>
          <a:prstGeom prst="rect">
            <a:avLst/>
          </a:prstGeom>
          <a:noFill/>
        </p:spPr>
        <p:txBody>
          <a:bodyPr wrap="square" rtlCol="0">
            <a:spAutoFit/>
          </a:bodyPr>
          <a:lstStyle/>
          <a:p>
            <a:r>
              <a:rPr lang="en-US" altLang="zh-CN" dirty="0"/>
              <a:t>(4)</a:t>
            </a:r>
            <a:r>
              <a:rPr lang="zh-CN" altLang="en-US" dirty="0"/>
              <a:t>液动换向阀</a:t>
            </a:r>
            <a:endParaRPr lang="zh-CN" altLang="en-US" dirty="0"/>
          </a:p>
        </p:txBody>
      </p:sp>
      <p:sp>
        <p:nvSpPr>
          <p:cNvPr id="8" name="文本框 7"/>
          <p:cNvSpPr txBox="1"/>
          <p:nvPr/>
        </p:nvSpPr>
        <p:spPr>
          <a:xfrm>
            <a:off x="3833813" y="1943868"/>
            <a:ext cx="6124574" cy="369332"/>
          </a:xfrm>
          <a:prstGeom prst="rect">
            <a:avLst/>
          </a:prstGeom>
          <a:noFill/>
        </p:spPr>
        <p:txBody>
          <a:bodyPr wrap="square">
            <a:spAutoFit/>
          </a:bodyPr>
          <a:lstStyle/>
          <a:p>
            <a:r>
              <a:rPr lang="zh-CN" altLang="en-US" dirty="0">
                <a:sym typeface="Calibri" panose="020F0502020204030204" pitchFamily="34" charset="0"/>
              </a:rPr>
              <a:t>利用压力油改变滑阀位置以控制流向</a:t>
            </a:r>
            <a:endParaRPr lang="zh-CN" altLang="en-US" dirty="0"/>
          </a:p>
        </p:txBody>
      </p:sp>
      <p:pic>
        <p:nvPicPr>
          <p:cNvPr id="9" name="图片 8"/>
          <p:cNvPicPr>
            <a:picLocks noChangeAspect="1"/>
          </p:cNvPicPr>
          <p:nvPr/>
        </p:nvPicPr>
        <p:blipFill>
          <a:blip r:embed="rId1"/>
          <a:stretch>
            <a:fillRect/>
          </a:stretch>
        </p:blipFill>
        <p:spPr>
          <a:xfrm>
            <a:off x="1962150" y="2639868"/>
            <a:ext cx="3338130" cy="2388369"/>
          </a:xfrm>
          <a:prstGeom prst="rect">
            <a:avLst/>
          </a:prstGeom>
        </p:spPr>
      </p:pic>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6388" y="2811318"/>
            <a:ext cx="6497891" cy="192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1841162" y="5618424"/>
            <a:ext cx="10109875" cy="369332"/>
          </a:xfrm>
          <a:prstGeom prst="rect">
            <a:avLst/>
          </a:prstGeom>
          <a:noFill/>
        </p:spPr>
        <p:txBody>
          <a:bodyPr wrap="square">
            <a:spAutoFit/>
          </a:bodyPr>
          <a:lstStyle/>
          <a:p>
            <a:r>
              <a:rPr lang="zh-CN" altLang="en-US" dirty="0"/>
              <a:t>结构简单、动作可靠、平稳，由于液动驱动力大，故用于流量大的液压系统。常与电磁阀联合使用。</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59634" y="1342418"/>
            <a:ext cx="2569465" cy="369332"/>
          </a:xfrm>
          <a:prstGeom prst="rect">
            <a:avLst/>
          </a:prstGeom>
          <a:noFill/>
        </p:spPr>
        <p:txBody>
          <a:bodyPr wrap="square" rtlCol="0">
            <a:spAutoFit/>
          </a:bodyPr>
          <a:lstStyle/>
          <a:p>
            <a:r>
              <a:rPr lang="en-US" altLang="zh-CN" dirty="0"/>
              <a:t>4</a:t>
            </a:r>
            <a:r>
              <a:rPr lang="zh-CN" altLang="en-US" dirty="0"/>
              <a:t>、常用换向阀</a:t>
            </a:r>
            <a:endParaRPr lang="zh-CN" altLang="en-US" dirty="0"/>
          </a:p>
        </p:txBody>
      </p:sp>
      <p:sp>
        <p:nvSpPr>
          <p:cNvPr id="3" name="文本框 2"/>
          <p:cNvSpPr txBox="1"/>
          <p:nvPr/>
        </p:nvSpPr>
        <p:spPr>
          <a:xfrm>
            <a:off x="1962150" y="1913813"/>
            <a:ext cx="1962150" cy="369332"/>
          </a:xfrm>
          <a:prstGeom prst="rect">
            <a:avLst/>
          </a:prstGeom>
          <a:noFill/>
        </p:spPr>
        <p:txBody>
          <a:bodyPr wrap="square" rtlCol="0">
            <a:spAutoFit/>
          </a:bodyPr>
          <a:lstStyle/>
          <a:p>
            <a:r>
              <a:rPr lang="en-US" altLang="zh-CN" dirty="0"/>
              <a:t>(5)</a:t>
            </a:r>
            <a:r>
              <a:rPr lang="zh-CN" altLang="en-US" dirty="0"/>
              <a:t>电液换向阀</a:t>
            </a:r>
            <a:endParaRPr lang="zh-CN" altLang="en-US" dirty="0"/>
          </a:p>
        </p:txBody>
      </p:sp>
      <p:sp>
        <p:nvSpPr>
          <p:cNvPr id="6" name="文本框 5"/>
          <p:cNvSpPr txBox="1"/>
          <p:nvPr/>
        </p:nvSpPr>
        <p:spPr>
          <a:xfrm>
            <a:off x="3869896" y="1913813"/>
            <a:ext cx="6124574" cy="369332"/>
          </a:xfrm>
          <a:prstGeom prst="rect">
            <a:avLst/>
          </a:prstGeom>
          <a:noFill/>
        </p:spPr>
        <p:txBody>
          <a:bodyPr wrap="square">
            <a:spAutoFit/>
          </a:bodyPr>
          <a:lstStyle/>
          <a:p>
            <a:r>
              <a:rPr lang="zh-CN" altLang="en-US" dirty="0"/>
              <a:t>利用电磁阀控制液动阀，以变换液流方向。</a:t>
            </a:r>
            <a:endParaRPr lang="zh-CN" altLang="en-US" dirty="0"/>
          </a:p>
        </p:txBody>
      </p:sp>
      <p:pic>
        <p:nvPicPr>
          <p:cNvPr id="8" name="图片 7"/>
          <p:cNvPicPr>
            <a:picLocks noChangeAspect="1"/>
          </p:cNvPicPr>
          <p:nvPr/>
        </p:nvPicPr>
        <p:blipFill rotWithShape="1">
          <a:blip r:embed="rId1">
            <a:clrChange>
              <a:clrFrom>
                <a:srgbClr val="FFFFFF"/>
              </a:clrFrom>
              <a:clrTo>
                <a:srgbClr val="FFFFFF">
                  <a:alpha val="0"/>
                </a:srgbClr>
              </a:clrTo>
            </a:clrChange>
          </a:blip>
          <a:srcRect b="56056"/>
          <a:stretch>
            <a:fillRect/>
          </a:stretch>
        </p:blipFill>
        <p:spPr>
          <a:xfrm>
            <a:off x="536303" y="3880705"/>
            <a:ext cx="5508158" cy="2388670"/>
          </a:xfrm>
          <a:prstGeom prst="rect">
            <a:avLst/>
          </a:prstGeom>
        </p:spPr>
      </p:pic>
      <p:pic>
        <p:nvPicPr>
          <p:cNvPr id="4" name="图片 3"/>
          <p:cNvPicPr>
            <a:picLocks noChangeAspect="1"/>
          </p:cNvPicPr>
          <p:nvPr/>
        </p:nvPicPr>
        <p:blipFill>
          <a:blip r:embed="rId2"/>
          <a:stretch>
            <a:fillRect/>
          </a:stretch>
        </p:blipFill>
        <p:spPr>
          <a:xfrm rot="20726178">
            <a:off x="8330302" y="908274"/>
            <a:ext cx="3518818" cy="3176792"/>
          </a:xfrm>
          <a:prstGeom prst="rect">
            <a:avLst/>
          </a:prstGeom>
        </p:spPr>
      </p:pic>
      <p:pic>
        <p:nvPicPr>
          <p:cNvPr id="10" name="图片 9"/>
          <p:cNvPicPr>
            <a:picLocks noChangeAspect="1"/>
          </p:cNvPicPr>
          <p:nvPr/>
        </p:nvPicPr>
        <p:blipFill rotWithShape="1">
          <a:blip r:embed="rId3">
            <a:clrChange>
              <a:clrFrom>
                <a:srgbClr val="FFFFFF"/>
              </a:clrFrom>
              <a:clrTo>
                <a:srgbClr val="FFFFFF">
                  <a:alpha val="0"/>
                </a:srgbClr>
              </a:clrTo>
            </a:clrChange>
          </a:blip>
          <a:srcRect t="46781" r="-585" b="17689"/>
          <a:stretch>
            <a:fillRect/>
          </a:stretch>
        </p:blipFill>
        <p:spPr>
          <a:xfrm>
            <a:off x="5678203" y="4001411"/>
            <a:ext cx="6513797" cy="2267964"/>
          </a:xfrm>
          <a:prstGeom prst="rect">
            <a:avLst/>
          </a:prstGeom>
        </p:spPr>
      </p:pic>
      <p:pic>
        <p:nvPicPr>
          <p:cNvPr id="11" name="图片 10"/>
          <p:cNvPicPr>
            <a:picLocks noChangeAspect="1"/>
          </p:cNvPicPr>
          <p:nvPr/>
        </p:nvPicPr>
        <p:blipFill rotWithShape="1">
          <a:blip r:embed="rId3">
            <a:clrChange>
              <a:clrFrom>
                <a:srgbClr val="FFFFFF"/>
              </a:clrFrom>
              <a:clrTo>
                <a:srgbClr val="FFFFFF">
                  <a:alpha val="0"/>
                </a:srgbClr>
              </a:clrTo>
            </a:clrChange>
          </a:blip>
          <a:srcRect l="28562" t="84728" r="28477" b="1709"/>
          <a:stretch>
            <a:fillRect/>
          </a:stretch>
        </p:blipFill>
        <p:spPr>
          <a:xfrm>
            <a:off x="5312177" y="3014943"/>
            <a:ext cx="3169999" cy="98646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66924" y="1455312"/>
            <a:ext cx="1876425" cy="369332"/>
          </a:xfrm>
          <a:prstGeom prst="rect">
            <a:avLst/>
          </a:prstGeom>
          <a:noFill/>
        </p:spPr>
        <p:txBody>
          <a:bodyPr wrap="square" rtlCol="0">
            <a:spAutoFit/>
          </a:bodyPr>
          <a:lstStyle/>
          <a:p>
            <a:r>
              <a:rPr lang="zh-CN" altLang="en-US" dirty="0"/>
              <a:t>二、换向回路</a:t>
            </a:r>
            <a:endParaRPr lang="zh-CN" altLang="en-US" dirty="0"/>
          </a:p>
        </p:txBody>
      </p:sp>
      <p:sp>
        <p:nvSpPr>
          <p:cNvPr id="8" name="文本框 7"/>
          <p:cNvSpPr txBox="1"/>
          <p:nvPr/>
        </p:nvSpPr>
        <p:spPr>
          <a:xfrm>
            <a:off x="2452688" y="2072824"/>
            <a:ext cx="7662862" cy="369332"/>
          </a:xfrm>
          <a:prstGeom prst="rect">
            <a:avLst/>
          </a:prstGeom>
          <a:noFill/>
        </p:spPr>
        <p:txBody>
          <a:bodyPr wrap="square">
            <a:spAutoFit/>
          </a:bodyPr>
          <a:lstStyle/>
          <a:p>
            <a:r>
              <a:rPr lang="zh-CN" altLang="en-US" dirty="0"/>
              <a:t>改变执行元件的运动方向。要求：换向可靠、灵敏平稳，换向精度合适</a:t>
            </a:r>
            <a:endParaRPr lang="zh-CN" altLang="en-US" dirty="0"/>
          </a:p>
        </p:txBody>
      </p:sp>
      <p:pic>
        <p:nvPicPr>
          <p:cNvPr id="10244"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98305" y="2551821"/>
            <a:ext cx="3824038" cy="375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E:\2011年发稿\08机械基础光盘\修改过程产生的资料\机械基础(第5版)#26(出片)7.9\14z68.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3485" y="2690336"/>
            <a:ext cx="3221375" cy="367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3544061" y="6303523"/>
            <a:ext cx="1818870" cy="307777"/>
          </a:xfrm>
          <a:prstGeom prst="rect">
            <a:avLst/>
          </a:prstGeom>
          <a:noFill/>
        </p:spPr>
        <p:txBody>
          <a:bodyPr wrap="square" rtlCol="0">
            <a:spAutoFit/>
          </a:bodyPr>
          <a:lstStyle/>
          <a:p>
            <a:r>
              <a:rPr lang="zh-CN" altLang="zh-CN" sz="1400" dirty="0"/>
              <a:t>单作用缸的换向回路 </a:t>
            </a:r>
            <a:endParaRPr lang="zh-CN" altLang="en-US" sz="1400" dirty="0"/>
          </a:p>
        </p:txBody>
      </p:sp>
      <p:sp>
        <p:nvSpPr>
          <p:cNvPr id="14" name="文本框 13"/>
          <p:cNvSpPr txBox="1"/>
          <p:nvPr/>
        </p:nvSpPr>
        <p:spPr>
          <a:xfrm>
            <a:off x="7969537" y="6366794"/>
            <a:ext cx="1818870" cy="307777"/>
          </a:xfrm>
          <a:prstGeom prst="rect">
            <a:avLst/>
          </a:prstGeom>
          <a:noFill/>
        </p:spPr>
        <p:txBody>
          <a:bodyPr wrap="square" rtlCol="0">
            <a:spAutoFit/>
          </a:bodyPr>
          <a:lstStyle/>
          <a:p>
            <a:r>
              <a:rPr lang="zh-CN" altLang="en-US" sz="1400" dirty="0"/>
              <a:t>双</a:t>
            </a:r>
            <a:r>
              <a:rPr lang="zh-CN" altLang="zh-CN" sz="1400" dirty="0"/>
              <a:t>作用缸的换向回路 </a:t>
            </a:r>
            <a:endParaRPr lang="zh-CN" altLang="en-US" sz="1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543299" y="2381249"/>
            <a:ext cx="2257425" cy="2257425"/>
          </a:xfrm>
          <a:prstGeom prst="rect">
            <a:avLst/>
          </a:prstGeom>
        </p:spPr>
      </p:pic>
      <p:pic>
        <p:nvPicPr>
          <p:cNvPr id="19458"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4048125" y="4972050"/>
            <a:ext cx="1162050" cy="369332"/>
          </a:xfrm>
          <a:prstGeom prst="rect">
            <a:avLst/>
          </a:prstGeom>
          <a:noFill/>
        </p:spPr>
        <p:txBody>
          <a:bodyPr wrap="square" rtlCol="0">
            <a:spAutoFit/>
          </a:bodyPr>
          <a:lstStyle/>
          <a:p>
            <a:r>
              <a:rPr lang="zh-CN" altLang="en-US" dirty="0"/>
              <a:t>任务实施</a:t>
            </a:r>
            <a:endParaRPr lang="zh-CN" altLang="en-US" dirty="0"/>
          </a:p>
        </p:txBody>
      </p:sp>
      <p:sp>
        <p:nvSpPr>
          <p:cNvPr id="5" name="文本框 4"/>
          <p:cNvSpPr txBox="1"/>
          <p:nvPr/>
        </p:nvSpPr>
        <p:spPr>
          <a:xfrm>
            <a:off x="8039100" y="4972050"/>
            <a:ext cx="1162050" cy="369332"/>
          </a:xfrm>
          <a:prstGeom prst="rect">
            <a:avLst/>
          </a:prstGeom>
          <a:noFill/>
        </p:spPr>
        <p:txBody>
          <a:bodyPr wrap="square" rtlCol="0">
            <a:spAutoFit/>
          </a:bodyPr>
          <a:lstStyle/>
          <a:p>
            <a:r>
              <a:rPr lang="zh-CN" altLang="en-US" dirty="0"/>
              <a:t>任务总结</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344804" y="1653425"/>
            <a:ext cx="558179" cy="409838"/>
            <a:chOff x="467341" y="1370621"/>
            <a:chExt cx="558179" cy="409838"/>
          </a:xfrm>
        </p:grpSpPr>
        <p:sp>
          <p:nvSpPr>
            <p:cNvPr id="34"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5" name="文本框 34"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grpSp>
        <p:nvGrpSpPr>
          <p:cNvPr id="11" name="组合 10"/>
          <p:cNvGrpSpPr/>
          <p:nvPr/>
        </p:nvGrpSpPr>
        <p:grpSpPr>
          <a:xfrm>
            <a:off x="4344804" y="2353905"/>
            <a:ext cx="558179" cy="409838"/>
            <a:chOff x="467341" y="3692869"/>
            <a:chExt cx="558179" cy="409838"/>
          </a:xfrm>
        </p:grpSpPr>
        <p:sp>
          <p:nvSpPr>
            <p:cNvPr id="37"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8" name="文本框 37" descr="编号 2"/>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2</a:t>
              </a:r>
              <a:endParaRPr lang="zh-CN" dirty="0">
                <a:solidFill>
                  <a:schemeClr val="bg1"/>
                </a:solidFill>
                <a:cs typeface="Segoe UI Semibold" panose="020B0702040204020203" pitchFamily="34" charset="0"/>
              </a:endParaRPr>
            </a:p>
          </p:txBody>
        </p:sp>
      </p:grpSp>
      <p:grpSp>
        <p:nvGrpSpPr>
          <p:cNvPr id="14" name="组合 13"/>
          <p:cNvGrpSpPr/>
          <p:nvPr/>
        </p:nvGrpSpPr>
        <p:grpSpPr>
          <a:xfrm>
            <a:off x="4329427" y="3054385"/>
            <a:ext cx="558179" cy="409838"/>
            <a:chOff x="476065" y="4191714"/>
            <a:chExt cx="558179" cy="409838"/>
          </a:xfrm>
        </p:grpSpPr>
        <p:sp>
          <p:nvSpPr>
            <p:cNvPr id="40"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1" name="文本框 40" descr="编号 3"/>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zh-CN">
                  <a:solidFill>
                    <a:schemeClr val="bg1"/>
                  </a:solidFill>
                  <a:cs typeface="Segoe UI Semibold" panose="020B0702040204020203" pitchFamily="34" charset="0"/>
                </a:rPr>
                <a:t>3</a:t>
              </a:r>
              <a:endParaRPr lang="zh-CN">
                <a:solidFill>
                  <a:schemeClr val="bg1"/>
                </a:solidFill>
                <a:cs typeface="Segoe UI Semibold" panose="020B0702040204020203" pitchFamily="34" charset="0"/>
              </a:endParaRPr>
            </a:p>
          </p:txBody>
        </p:sp>
      </p:grpSp>
      <p:sp>
        <p:nvSpPr>
          <p:cNvPr id="10" name="文本框 9"/>
          <p:cNvSpPr txBox="1"/>
          <p:nvPr/>
        </p:nvSpPr>
        <p:spPr>
          <a:xfrm>
            <a:off x="4958703" y="1653425"/>
            <a:ext cx="6094428" cy="369332"/>
          </a:xfrm>
          <a:prstGeom prst="rect">
            <a:avLst/>
          </a:prstGeom>
          <a:noFill/>
        </p:spPr>
        <p:txBody>
          <a:bodyPr wrap="square">
            <a:spAutoFit/>
          </a:bodyPr>
          <a:lstStyle/>
          <a:p>
            <a:r>
              <a:rPr lang="zh-CN" altLang="en-US" dirty="0"/>
              <a:t>能够正确识别和选用各种控制元件；</a:t>
            </a:r>
            <a:endParaRPr lang="zh-CN" altLang="en-US" dirty="0"/>
          </a:p>
        </p:txBody>
      </p:sp>
      <p:sp>
        <p:nvSpPr>
          <p:cNvPr id="13" name="文本框 12"/>
          <p:cNvSpPr txBox="1"/>
          <p:nvPr/>
        </p:nvSpPr>
        <p:spPr>
          <a:xfrm>
            <a:off x="4958703" y="2374051"/>
            <a:ext cx="6094428" cy="369332"/>
          </a:xfrm>
          <a:prstGeom prst="rect">
            <a:avLst/>
          </a:prstGeom>
          <a:noFill/>
        </p:spPr>
        <p:txBody>
          <a:bodyPr wrap="square">
            <a:spAutoFit/>
          </a:bodyPr>
          <a:lstStyle/>
          <a:p>
            <a:r>
              <a:rPr lang="zh-CN" altLang="en-US" dirty="0"/>
              <a:t>能够识别和绘制常见的控制元件的图形符号；</a:t>
            </a:r>
            <a:endParaRPr lang="zh-CN" altLang="en-US" dirty="0"/>
          </a:p>
        </p:txBody>
      </p:sp>
      <p:sp>
        <p:nvSpPr>
          <p:cNvPr id="16" name="文本框 15"/>
          <p:cNvSpPr txBox="1"/>
          <p:nvPr/>
        </p:nvSpPr>
        <p:spPr>
          <a:xfrm>
            <a:off x="4958703" y="3094677"/>
            <a:ext cx="6094428" cy="369332"/>
          </a:xfrm>
          <a:prstGeom prst="rect">
            <a:avLst/>
          </a:prstGeom>
          <a:noFill/>
        </p:spPr>
        <p:txBody>
          <a:bodyPr wrap="square">
            <a:spAutoFit/>
          </a:bodyPr>
          <a:lstStyle/>
          <a:p>
            <a:r>
              <a:rPr lang="zh-CN" altLang="en-US" dirty="0"/>
              <a:t>能够正确的使用液压或气动实训台；</a:t>
            </a:r>
            <a:endParaRPr lang="zh-CN" altLang="en-US" dirty="0"/>
          </a:p>
        </p:txBody>
      </p:sp>
      <p:grpSp>
        <p:nvGrpSpPr>
          <p:cNvPr id="17" name="组合 16"/>
          <p:cNvGrpSpPr/>
          <p:nvPr/>
        </p:nvGrpSpPr>
        <p:grpSpPr>
          <a:xfrm>
            <a:off x="4344804" y="3754865"/>
            <a:ext cx="558179" cy="409838"/>
            <a:chOff x="467341" y="1370621"/>
            <a:chExt cx="558179" cy="409838"/>
          </a:xfrm>
        </p:grpSpPr>
        <p:sp>
          <p:nvSpPr>
            <p:cNvPr id="18"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9" name="文本框 18"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4</a:t>
              </a:r>
              <a:endParaRPr lang="zh-CN" dirty="0">
                <a:solidFill>
                  <a:schemeClr val="bg1"/>
                </a:solidFill>
                <a:cs typeface="Segoe UI Semibold" panose="020B0702040204020203" pitchFamily="34" charset="0"/>
              </a:endParaRPr>
            </a:p>
          </p:txBody>
        </p:sp>
      </p:grpSp>
      <p:grpSp>
        <p:nvGrpSpPr>
          <p:cNvPr id="20" name="组合 19"/>
          <p:cNvGrpSpPr/>
          <p:nvPr/>
        </p:nvGrpSpPr>
        <p:grpSpPr>
          <a:xfrm>
            <a:off x="4344804" y="4455345"/>
            <a:ext cx="558179" cy="409838"/>
            <a:chOff x="467341" y="3692869"/>
            <a:chExt cx="558179" cy="409838"/>
          </a:xfrm>
        </p:grpSpPr>
        <p:sp>
          <p:nvSpPr>
            <p:cNvPr id="21"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2"/>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5</a:t>
              </a:r>
              <a:endParaRPr lang="zh-CN" dirty="0">
                <a:solidFill>
                  <a:schemeClr val="bg1"/>
                </a:solidFill>
                <a:cs typeface="Segoe UI Semibold" panose="020B0702040204020203" pitchFamily="34" charset="0"/>
              </a:endParaRPr>
            </a:p>
          </p:txBody>
        </p:sp>
      </p:grpSp>
      <p:grpSp>
        <p:nvGrpSpPr>
          <p:cNvPr id="23" name="组合 22"/>
          <p:cNvGrpSpPr/>
          <p:nvPr/>
        </p:nvGrpSpPr>
        <p:grpSpPr>
          <a:xfrm>
            <a:off x="4329427" y="5155825"/>
            <a:ext cx="558179" cy="409838"/>
            <a:chOff x="476065" y="4191714"/>
            <a:chExt cx="558179" cy="409838"/>
          </a:xfrm>
        </p:grpSpPr>
        <p:sp>
          <p:nvSpPr>
            <p:cNvPr id="24"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5" name="文本框 24" descr="编号 3"/>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6</a:t>
              </a:r>
              <a:endParaRPr lang="zh-CN" dirty="0">
                <a:solidFill>
                  <a:schemeClr val="bg1"/>
                </a:solidFill>
                <a:cs typeface="Segoe UI Semibold" panose="020B0702040204020203" pitchFamily="34" charset="0"/>
              </a:endParaRPr>
            </a:p>
          </p:txBody>
        </p:sp>
      </p:grpSp>
      <p:sp>
        <p:nvSpPr>
          <p:cNvPr id="27" name="文本框 26"/>
          <p:cNvSpPr txBox="1"/>
          <p:nvPr/>
        </p:nvSpPr>
        <p:spPr>
          <a:xfrm>
            <a:off x="4958703" y="3815303"/>
            <a:ext cx="6094428" cy="369332"/>
          </a:xfrm>
          <a:prstGeom prst="rect">
            <a:avLst/>
          </a:prstGeom>
          <a:noFill/>
        </p:spPr>
        <p:txBody>
          <a:bodyPr wrap="square">
            <a:spAutoFit/>
          </a:bodyPr>
          <a:lstStyle/>
          <a:p>
            <a:r>
              <a:rPr lang="zh-CN" altLang="en-US" dirty="0"/>
              <a:t>能够绘制常见的基本回路</a:t>
            </a:r>
            <a:endParaRPr lang="zh-CN" altLang="en-US" dirty="0"/>
          </a:p>
        </p:txBody>
      </p:sp>
      <p:sp>
        <p:nvSpPr>
          <p:cNvPr id="29" name="文本框 28"/>
          <p:cNvSpPr txBox="1"/>
          <p:nvPr/>
        </p:nvSpPr>
        <p:spPr>
          <a:xfrm>
            <a:off x="4958703" y="4535929"/>
            <a:ext cx="6094428" cy="369332"/>
          </a:xfrm>
          <a:prstGeom prst="rect">
            <a:avLst/>
          </a:prstGeom>
          <a:noFill/>
        </p:spPr>
        <p:txBody>
          <a:bodyPr wrap="square">
            <a:spAutoFit/>
          </a:bodyPr>
          <a:lstStyle/>
          <a:p>
            <a:r>
              <a:rPr lang="zh-CN" altLang="en-US" dirty="0"/>
              <a:t>能够进行常见的基本回路的安装与调试。</a:t>
            </a:r>
            <a:endParaRPr lang="zh-CN" altLang="en-US" dirty="0"/>
          </a:p>
        </p:txBody>
      </p:sp>
      <p:sp>
        <p:nvSpPr>
          <p:cNvPr id="32" name="文本框 31"/>
          <p:cNvSpPr txBox="1"/>
          <p:nvPr/>
        </p:nvSpPr>
        <p:spPr>
          <a:xfrm>
            <a:off x="4958703" y="5256555"/>
            <a:ext cx="6094428" cy="369332"/>
          </a:xfrm>
          <a:prstGeom prst="rect">
            <a:avLst/>
          </a:prstGeom>
          <a:noFill/>
        </p:spPr>
        <p:txBody>
          <a:bodyPr wrap="square">
            <a:spAutoFit/>
          </a:bodyPr>
          <a:lstStyle/>
          <a:p>
            <a:r>
              <a:rPr lang="zh-CN" altLang="en-US" dirty="0"/>
              <a:t>能够增强安全操作意识，做到安全操作</a:t>
            </a:r>
            <a:endParaRPr lang="zh-CN" altLang="en-US" dirty="0"/>
          </a:p>
        </p:txBody>
      </p:sp>
      <p:grpSp>
        <p:nvGrpSpPr>
          <p:cNvPr id="36" name="组合 35"/>
          <p:cNvGrpSpPr/>
          <p:nvPr/>
        </p:nvGrpSpPr>
        <p:grpSpPr>
          <a:xfrm>
            <a:off x="4344804" y="5856307"/>
            <a:ext cx="558179" cy="409838"/>
            <a:chOff x="467341" y="1370621"/>
            <a:chExt cx="558179" cy="409838"/>
          </a:xfrm>
        </p:grpSpPr>
        <p:sp>
          <p:nvSpPr>
            <p:cNvPr id="39"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6" name="文本框 45"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7</a:t>
              </a:r>
              <a:endParaRPr lang="zh-CN" dirty="0">
                <a:solidFill>
                  <a:schemeClr val="bg1"/>
                </a:solidFill>
                <a:cs typeface="Segoe UI Semibold" panose="020B0702040204020203" pitchFamily="34" charset="0"/>
              </a:endParaRPr>
            </a:p>
          </p:txBody>
        </p:sp>
      </p:grpSp>
      <p:sp>
        <p:nvSpPr>
          <p:cNvPr id="48" name="文本框 47"/>
          <p:cNvSpPr txBox="1"/>
          <p:nvPr/>
        </p:nvSpPr>
        <p:spPr>
          <a:xfrm>
            <a:off x="4958703" y="5977181"/>
            <a:ext cx="6094428" cy="369332"/>
          </a:xfrm>
          <a:prstGeom prst="rect">
            <a:avLst/>
          </a:prstGeom>
          <a:noFill/>
        </p:spPr>
        <p:txBody>
          <a:bodyPr wrap="square">
            <a:spAutoFit/>
          </a:bodyPr>
          <a:lstStyle/>
          <a:p>
            <a:r>
              <a:rPr lang="zh-CN" altLang="zh-CN" dirty="0"/>
              <a:t>能够以问题为导向，团队协作，解决问题</a:t>
            </a:r>
            <a:endParaRPr lang="zh-CN" altLang="en-US" dirty="0"/>
          </a:p>
        </p:txBody>
      </p:sp>
      <p:pic>
        <p:nvPicPr>
          <p:cNvPr id="50" name="图片 49"/>
          <p:cNvPicPr>
            <a:picLocks noChangeAspect="1"/>
          </p:cNvPicPr>
          <p:nvPr/>
        </p:nvPicPr>
        <p:blipFill>
          <a:blip r:embed="rId1"/>
          <a:stretch>
            <a:fillRect/>
          </a:stretch>
        </p:blipFill>
        <p:spPr>
          <a:xfrm>
            <a:off x="183823" y="2266981"/>
            <a:ext cx="3897303" cy="2598202"/>
          </a:xfrm>
          <a:prstGeom prst="rect">
            <a:avLst/>
          </a:prstGeom>
        </p:spPr>
      </p:pic>
      <p:sp>
        <p:nvSpPr>
          <p:cNvPr id="51" name="文本框 50"/>
          <p:cNvSpPr txBox="1"/>
          <p:nvPr/>
        </p:nvSpPr>
        <p:spPr>
          <a:xfrm>
            <a:off x="89555" y="7700708"/>
            <a:ext cx="3561225" cy="230832"/>
          </a:xfrm>
          <a:prstGeom prst="rect">
            <a:avLst/>
          </a:prstGeom>
          <a:noFill/>
        </p:spPr>
        <p:txBody>
          <a:bodyPr wrap="square" rtlCol="0">
            <a:spAutoFit/>
          </a:bodyPr>
          <a:lstStyle/>
          <a:p>
            <a:r>
              <a:rPr lang="zh-CN" altLang="en-US" sz="900">
                <a:hlinkClick r:id="rId2" tooltip="https://www.editage.cn/insights/2013.html"/>
              </a:rPr>
              <a:t>此照片</a:t>
            </a:r>
            <a:r>
              <a:rPr lang="zh-CN" altLang="en-US" sz="900"/>
              <a:t>，作者: 未知作者，许可证: </a:t>
            </a:r>
            <a:r>
              <a:rPr lang="zh-CN" altLang="en-US" sz="900">
                <a:hlinkClick r:id="rId3" tooltip="https://creativecommons.org/licenses/by-nc-sa/3.0/"/>
              </a:rPr>
              <a:t>CC BY-SA-NC</a:t>
            </a:r>
            <a:endParaRPr lang="zh-CN" altLang="en-US" sz="9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6424" y="1533525"/>
            <a:ext cx="1895475" cy="369332"/>
          </a:xfrm>
          <a:prstGeom prst="rect">
            <a:avLst/>
          </a:prstGeom>
          <a:noFill/>
        </p:spPr>
        <p:txBody>
          <a:bodyPr wrap="square" rtlCol="0">
            <a:spAutoFit/>
          </a:bodyPr>
          <a:lstStyle/>
          <a:p>
            <a:r>
              <a:rPr lang="zh-CN" altLang="en-US" dirty="0"/>
              <a:t>一、气动换向阀</a:t>
            </a:r>
            <a:endParaRPr lang="zh-CN" altLang="en-US" dirty="0"/>
          </a:p>
        </p:txBody>
      </p:sp>
      <p:sp>
        <p:nvSpPr>
          <p:cNvPr id="4" name="文本框 3"/>
          <p:cNvSpPr txBox="1"/>
          <p:nvPr/>
        </p:nvSpPr>
        <p:spPr>
          <a:xfrm>
            <a:off x="1771650" y="2038171"/>
            <a:ext cx="10248899" cy="1290481"/>
          </a:xfrm>
          <a:prstGeom prst="rect">
            <a:avLst/>
          </a:prstGeom>
          <a:noFill/>
        </p:spPr>
        <p:txBody>
          <a:bodyPr wrap="square">
            <a:spAutoFit/>
          </a:bodyPr>
          <a:lstStyle/>
          <a:p>
            <a:pPr>
              <a:lnSpc>
                <a:spcPct val="150000"/>
              </a:lnSpc>
            </a:pPr>
            <a:r>
              <a:rPr lang="zh-CN" altLang="en-US" dirty="0"/>
              <a:t>       气动换向阀的功用是通过改变阀芯相对阀体的位置，使气体流动方向发生变化，从而改变气动执行元件的运动方向。根据其控制方式可分为气压控制阀、电磁控制阀、机械控制阀、手动控制阀等。换向型方向控制阀的结构和工作原理与液压阀中对应的方向控制阀基本相似，职能符号基本相同。</a:t>
            </a:r>
            <a:endParaRPr lang="zh-CN" altLang="en-US" dirty="0"/>
          </a:p>
        </p:txBody>
      </p:sp>
      <p:sp>
        <p:nvSpPr>
          <p:cNvPr id="7" name="文本框 6"/>
          <p:cNvSpPr txBox="1"/>
          <p:nvPr/>
        </p:nvSpPr>
        <p:spPr>
          <a:xfrm>
            <a:off x="2033081" y="3529349"/>
            <a:ext cx="1738818" cy="369332"/>
          </a:xfrm>
          <a:prstGeom prst="rect">
            <a:avLst/>
          </a:prstGeom>
          <a:noFill/>
        </p:spPr>
        <p:txBody>
          <a:bodyPr wrap="square" rtlCol="0">
            <a:spAutoFit/>
          </a:bodyPr>
          <a:lstStyle/>
          <a:p>
            <a:r>
              <a:rPr lang="en-US" altLang="zh-CN" dirty="0"/>
              <a:t>1.</a:t>
            </a:r>
            <a:r>
              <a:rPr lang="zh-CN" altLang="en-US" dirty="0"/>
              <a:t>气压控制阀</a:t>
            </a:r>
            <a:endParaRPr lang="zh-CN" altLang="en-US" dirty="0"/>
          </a:p>
        </p:txBody>
      </p:sp>
      <p:pic>
        <p:nvPicPr>
          <p:cNvPr id="8" name="图片 7"/>
          <p:cNvPicPr>
            <a:picLocks noChangeAspect="1"/>
          </p:cNvPicPr>
          <p:nvPr/>
        </p:nvPicPr>
        <p:blipFill>
          <a:blip r:embed="rId1">
            <a:lum contrast="18000"/>
            <a:extLst>
              <a:ext uri="{28A0092B-C50C-407E-A947-70E740481C1C}">
                <a14:useLocalDpi xmlns:a14="http://schemas.microsoft.com/office/drawing/2010/main" val="0"/>
              </a:ext>
            </a:extLst>
          </a:blip>
          <a:srcRect l="3891" r="1945" b="12421"/>
          <a:stretch>
            <a:fillRect/>
          </a:stretch>
        </p:blipFill>
        <p:spPr bwMode="auto">
          <a:xfrm>
            <a:off x="1730375" y="4032884"/>
            <a:ext cx="4603750" cy="1828800"/>
          </a:xfrm>
          <a:prstGeom prst="rect">
            <a:avLst/>
          </a:prstGeom>
          <a:noFill/>
          <a:ln>
            <a:noFill/>
          </a:ln>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rcRect l="2034" b="20251"/>
          <a:stretch>
            <a:fillRect/>
          </a:stretch>
        </p:blipFill>
        <p:spPr bwMode="auto">
          <a:xfrm>
            <a:off x="6671539" y="4237690"/>
            <a:ext cx="5423185" cy="1419188"/>
          </a:xfrm>
          <a:prstGeom prst="rect">
            <a:avLst/>
          </a:prstGeom>
          <a:noFill/>
          <a:ln>
            <a:noFill/>
          </a:ln>
        </p:spPr>
      </p:pic>
      <p:sp>
        <p:nvSpPr>
          <p:cNvPr id="11" name="文本框 10"/>
          <p:cNvSpPr txBox="1"/>
          <p:nvPr/>
        </p:nvSpPr>
        <p:spPr>
          <a:xfrm>
            <a:off x="3112340" y="5995887"/>
            <a:ext cx="1319117" cy="307777"/>
          </a:xfrm>
          <a:prstGeom prst="rect">
            <a:avLst/>
          </a:prstGeom>
          <a:noFill/>
        </p:spPr>
        <p:txBody>
          <a:bodyPr wrap="square" rtlCol="0">
            <a:spAutoFit/>
          </a:bodyPr>
          <a:lstStyle/>
          <a:p>
            <a:r>
              <a:rPr lang="zh-CN" altLang="en-US" sz="1400" dirty="0"/>
              <a:t>单气控换向阀</a:t>
            </a:r>
            <a:endParaRPr lang="zh-CN" altLang="en-US" sz="1400" dirty="0"/>
          </a:p>
        </p:txBody>
      </p:sp>
      <p:sp>
        <p:nvSpPr>
          <p:cNvPr id="12" name="文本框 11"/>
          <p:cNvSpPr txBox="1"/>
          <p:nvPr/>
        </p:nvSpPr>
        <p:spPr>
          <a:xfrm>
            <a:off x="8846304" y="5956573"/>
            <a:ext cx="1319117" cy="314667"/>
          </a:xfrm>
          <a:prstGeom prst="rect">
            <a:avLst/>
          </a:prstGeom>
          <a:noFill/>
        </p:spPr>
        <p:txBody>
          <a:bodyPr wrap="square" rtlCol="0">
            <a:spAutoFit/>
          </a:bodyPr>
          <a:lstStyle/>
          <a:p>
            <a:r>
              <a:rPr lang="zh-CN" altLang="en-US" sz="1400" dirty="0"/>
              <a:t>双单控换向阀</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lum contrast="48000"/>
            <a:extLst>
              <a:ext uri="{28A0092B-C50C-407E-A947-70E740481C1C}">
                <a14:useLocalDpi xmlns:a14="http://schemas.microsoft.com/office/drawing/2010/main" val="0"/>
              </a:ext>
            </a:extLst>
          </a:blip>
          <a:srcRect l="2490" t="3510" b="7755"/>
          <a:stretch>
            <a:fillRect/>
          </a:stretch>
        </p:blipFill>
        <p:spPr bwMode="auto">
          <a:xfrm>
            <a:off x="4441081" y="1554635"/>
            <a:ext cx="4476750" cy="2075180"/>
          </a:xfrm>
          <a:prstGeom prst="rect">
            <a:avLst/>
          </a:prstGeom>
          <a:noFill/>
          <a:ln>
            <a:noFill/>
          </a:ln>
        </p:spPr>
      </p:pic>
      <p:sp>
        <p:nvSpPr>
          <p:cNvPr id="3" name="文本框 2"/>
          <p:cNvSpPr txBox="1"/>
          <p:nvPr/>
        </p:nvSpPr>
        <p:spPr>
          <a:xfrm>
            <a:off x="1750979" y="1651911"/>
            <a:ext cx="1738818" cy="369332"/>
          </a:xfrm>
          <a:prstGeom prst="rect">
            <a:avLst/>
          </a:prstGeom>
          <a:noFill/>
        </p:spPr>
        <p:txBody>
          <a:bodyPr wrap="square" rtlCol="0">
            <a:spAutoFit/>
          </a:bodyPr>
          <a:lstStyle/>
          <a:p>
            <a:r>
              <a:rPr lang="en-US" altLang="zh-CN" dirty="0"/>
              <a:t>2.</a:t>
            </a:r>
            <a:r>
              <a:rPr lang="zh-CN" altLang="en-US" dirty="0"/>
              <a:t>电磁控制阀</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l="2240" t="9814" b="19704"/>
          <a:stretch>
            <a:fillRect/>
          </a:stretch>
        </p:blipFill>
        <p:spPr bwMode="auto">
          <a:xfrm>
            <a:off x="2055719" y="4110577"/>
            <a:ext cx="9641276" cy="1683832"/>
          </a:xfrm>
          <a:prstGeom prst="rect">
            <a:avLst/>
          </a:prstGeom>
          <a:noFill/>
          <a:ln>
            <a:noFill/>
          </a:ln>
        </p:spPr>
      </p:pic>
      <p:sp>
        <p:nvSpPr>
          <p:cNvPr id="6" name="文本框 5"/>
          <p:cNvSpPr txBox="1"/>
          <p:nvPr/>
        </p:nvSpPr>
        <p:spPr>
          <a:xfrm>
            <a:off x="5495613" y="3629816"/>
            <a:ext cx="2140600" cy="307777"/>
          </a:xfrm>
          <a:prstGeom prst="rect">
            <a:avLst/>
          </a:prstGeom>
          <a:noFill/>
        </p:spPr>
        <p:txBody>
          <a:bodyPr wrap="square">
            <a:spAutoFit/>
          </a:bodyPr>
          <a:lstStyle/>
          <a:p>
            <a:r>
              <a:rPr lang="zh-CN" altLang="zh-CN" sz="1400" dirty="0"/>
              <a:t>单电控直动式电磁换向阀</a:t>
            </a:r>
            <a:endParaRPr lang="zh-CN" altLang="en-US" sz="1400" dirty="0"/>
          </a:p>
        </p:txBody>
      </p:sp>
      <p:sp>
        <p:nvSpPr>
          <p:cNvPr id="7" name="文本框 6"/>
          <p:cNvSpPr txBox="1"/>
          <p:nvPr/>
        </p:nvSpPr>
        <p:spPr>
          <a:xfrm>
            <a:off x="5609156" y="5967393"/>
            <a:ext cx="2140600" cy="307777"/>
          </a:xfrm>
          <a:prstGeom prst="rect">
            <a:avLst/>
          </a:prstGeom>
          <a:noFill/>
        </p:spPr>
        <p:txBody>
          <a:bodyPr wrap="square">
            <a:spAutoFit/>
          </a:bodyPr>
          <a:lstStyle/>
          <a:p>
            <a:r>
              <a:rPr lang="zh-CN" altLang="en-US" sz="1400" dirty="0"/>
              <a:t>双</a:t>
            </a:r>
            <a:r>
              <a:rPr lang="zh-CN" altLang="zh-CN" sz="1400" dirty="0"/>
              <a:t>电控直动式电磁换向阀</a:t>
            </a:r>
            <a:endParaRPr lang="zh-CN" alt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43163" y="2057341"/>
            <a:ext cx="8310562" cy="459485"/>
          </a:xfrm>
          <a:prstGeom prst="rect">
            <a:avLst/>
          </a:prstGeom>
          <a:noFill/>
        </p:spPr>
        <p:txBody>
          <a:bodyPr wrap="square">
            <a:spAutoFit/>
          </a:bodyPr>
          <a:lstStyle/>
          <a:p>
            <a:pPr>
              <a:lnSpc>
                <a:spcPct val="150000"/>
              </a:lnSpc>
            </a:pPr>
            <a:r>
              <a:rPr lang="zh-CN" altLang="en-US" dirty="0"/>
              <a:t>用换向阀控制压缩空气的流动方向，来实现控制执行元件运动方向的回路。</a:t>
            </a:r>
            <a:endParaRPr lang="zh-CN" altLang="en-US" dirty="0"/>
          </a:p>
        </p:txBody>
      </p:sp>
      <p:sp>
        <p:nvSpPr>
          <p:cNvPr id="4" name="文本框 3"/>
          <p:cNvSpPr txBox="1"/>
          <p:nvPr/>
        </p:nvSpPr>
        <p:spPr>
          <a:xfrm>
            <a:off x="1990724" y="1495425"/>
            <a:ext cx="2286001" cy="369332"/>
          </a:xfrm>
          <a:prstGeom prst="rect">
            <a:avLst/>
          </a:prstGeom>
          <a:noFill/>
        </p:spPr>
        <p:txBody>
          <a:bodyPr wrap="square" rtlCol="0">
            <a:spAutoFit/>
          </a:bodyPr>
          <a:lstStyle/>
          <a:p>
            <a:r>
              <a:rPr lang="zh-CN" altLang="en-US" dirty="0"/>
              <a:t>二、气动换向回路</a:t>
            </a:r>
            <a:endParaRPr lang="zh-CN" altLang="en-US" dirty="0"/>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70303" y="2709410"/>
            <a:ext cx="1983477" cy="302464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9339" y="2534182"/>
            <a:ext cx="3052762" cy="3430804"/>
          </a:xfrm>
          <a:prstGeom prst="rect">
            <a:avLst/>
          </a:prstGeom>
        </p:spPr>
      </p:pic>
      <p:sp>
        <p:nvSpPr>
          <p:cNvPr id="9" name="文本框 8"/>
          <p:cNvSpPr txBox="1"/>
          <p:nvPr/>
        </p:nvSpPr>
        <p:spPr>
          <a:xfrm>
            <a:off x="2912416" y="5720997"/>
            <a:ext cx="2286001" cy="307777"/>
          </a:xfrm>
          <a:prstGeom prst="rect">
            <a:avLst/>
          </a:prstGeom>
          <a:noFill/>
        </p:spPr>
        <p:txBody>
          <a:bodyPr wrap="square" rtlCol="0">
            <a:spAutoFit/>
          </a:bodyPr>
          <a:lstStyle/>
          <a:p>
            <a:r>
              <a:rPr lang="zh-CN" altLang="en-US" sz="1400" dirty="0"/>
              <a:t>单作用气缸的换向回路</a:t>
            </a:r>
            <a:endParaRPr lang="zh-CN" altLang="en-US" sz="1400" dirty="0"/>
          </a:p>
        </p:txBody>
      </p:sp>
      <p:sp>
        <p:nvSpPr>
          <p:cNvPr id="10" name="文本框 9"/>
          <p:cNvSpPr txBox="1"/>
          <p:nvPr/>
        </p:nvSpPr>
        <p:spPr>
          <a:xfrm>
            <a:off x="7517460" y="5714107"/>
            <a:ext cx="2169466" cy="307777"/>
          </a:xfrm>
          <a:prstGeom prst="rect">
            <a:avLst/>
          </a:prstGeom>
          <a:noFill/>
        </p:spPr>
        <p:txBody>
          <a:bodyPr wrap="square" rtlCol="0">
            <a:spAutoFit/>
          </a:bodyPr>
          <a:lstStyle/>
          <a:p>
            <a:r>
              <a:rPr lang="zh-CN" altLang="en-US" sz="1400" dirty="0"/>
              <a:t>双作用气缸的换向回路</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476625" y="2400298"/>
            <a:ext cx="2238375" cy="2238375"/>
          </a:xfrm>
          <a:prstGeom prst="rect">
            <a:avLst/>
          </a:prstGeom>
        </p:spPr>
      </p:pic>
      <p:pic>
        <p:nvPicPr>
          <p:cNvPr id="4"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8039100" y="4972050"/>
            <a:ext cx="1162050" cy="369332"/>
          </a:xfrm>
          <a:prstGeom prst="rect">
            <a:avLst/>
          </a:prstGeom>
          <a:noFill/>
        </p:spPr>
        <p:txBody>
          <a:bodyPr wrap="square" rtlCol="0">
            <a:spAutoFit/>
          </a:bodyPr>
          <a:lstStyle/>
          <a:p>
            <a:r>
              <a:rPr lang="zh-CN" altLang="en-US" dirty="0"/>
              <a:t>任务总结</a:t>
            </a:r>
            <a:endParaRPr lang="zh-CN" altLang="en-US" dirty="0"/>
          </a:p>
        </p:txBody>
      </p:sp>
      <p:sp>
        <p:nvSpPr>
          <p:cNvPr id="6" name="文本框 5"/>
          <p:cNvSpPr txBox="1"/>
          <p:nvPr/>
        </p:nvSpPr>
        <p:spPr>
          <a:xfrm>
            <a:off x="4048125" y="4972050"/>
            <a:ext cx="1162050" cy="369332"/>
          </a:xfrm>
          <a:prstGeom prst="rect">
            <a:avLst/>
          </a:prstGeom>
          <a:noFill/>
        </p:spPr>
        <p:txBody>
          <a:bodyPr wrap="square" rtlCol="0">
            <a:spAutoFit/>
          </a:bodyPr>
          <a:lstStyle/>
          <a:p>
            <a:r>
              <a:rPr lang="zh-CN" altLang="en-US" dirty="0"/>
              <a:t>任务实施</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376313" y="4492109"/>
            <a:ext cx="10663287" cy="2363724"/>
          </a:xfrm>
          <a:prstGeom prst="rect">
            <a:avLst/>
          </a:prstGeom>
          <a:noFill/>
        </p:spPr>
        <p:txBody>
          <a:bodyPr wrap="square">
            <a:spAutoFit/>
          </a:bodyPr>
          <a:lstStyle/>
          <a:p>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       </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位于天安门广场中央的“祝福祖国”巨型大花篮整体花篮顶高</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18</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米，篮盘直径</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12</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米。与往年不同的是，</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2023</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年的广场花篮首次加入了象征丰收的五谷元素，体现了花团锦簇、五谷丰登。</a:t>
            </a:r>
            <a:endParaRPr lang="zh-CN" altLang="zh-CN" sz="1800" kern="100" dirty="0">
              <a:effectLst/>
              <a:latin typeface="Times New Roman" panose="02020603050405020304" pitchFamily="18" charset="0"/>
              <a:ea typeface="宋体" panose="02010600030101010101" pitchFamily="2" charset="-122"/>
            </a:endParaRPr>
          </a:p>
          <a:p>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       </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天安门巨型花果篮钢结构总量</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245</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吨，插好花的篮盘重约</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60</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吨，借助</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300</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吨</a:t>
            </a:r>
            <a:r>
              <a:rPr lang="zh-CN" altLang="en-US" kern="100" dirty="0">
                <a:latin typeface="Times New Roman" panose="02020603050405020304" pitchFamily="18" charset="0"/>
                <a:ea typeface="仿宋" panose="02010609060101010101" pitchFamily="49" charset="-122"/>
                <a:cs typeface="黑体" panose="02010609060101010101" pitchFamily="49" charset="-122"/>
              </a:rPr>
              <a:t>起重机</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高效吊装的助力，直径达</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12</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米的巨大篮盘在不到</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2</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个小时的时间里，就被精准地安装在了篮肚中，在吊装的过程中，起重机展现出精准、稳定、高效的性能优势，有力确保了篮盘与篮肚的完美对接。</a:t>
            </a:r>
            <a:endParaRPr lang="zh-CN" altLang="zh-CN" sz="1800" kern="100" dirty="0">
              <a:effectLst/>
              <a:latin typeface="Times New Roman" panose="02020603050405020304" pitchFamily="18" charset="0"/>
              <a:ea typeface="宋体" panose="02010600030101010101" pitchFamily="2" charset="-122"/>
            </a:endParaRPr>
          </a:p>
          <a:p>
            <a:pPr indent="304800" algn="l">
              <a:lnSpc>
                <a:spcPct val="110000"/>
              </a:lnSpc>
            </a:pP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那么起重机在作业过程中，支腿是如何可靠的锁定而不受外界的影响而发生漂移或窜动的呢？汽车起重机支腿锁紧回路该如何搭建？</a:t>
            </a:r>
            <a:r>
              <a:rPr lang="en-US" altLang="zh-CN" sz="1800" kern="100" dirty="0">
                <a:effectLst/>
                <a:latin typeface="仿宋" panose="02010609060101010101" pitchFamily="49" charset="-122"/>
                <a:ea typeface="宋体" panose="02010600030101010101" pitchFamily="2" charset="-122"/>
                <a:cs typeface="黑体" panose="02010609060101010101" pitchFamily="49" charset="-122"/>
              </a:rPr>
              <a:t> </a:t>
            </a:r>
            <a:endParaRPr lang="zh-CN" altLang="zh-CN" sz="1800" kern="100" dirty="0">
              <a:effectLst/>
              <a:latin typeface="Times New Roman" panose="02020603050405020304" pitchFamily="18" charset="0"/>
              <a:ea typeface="宋体" panose="02010600030101010101" pitchFamily="2" charset="-122"/>
            </a:endParaRPr>
          </a:p>
          <a:p>
            <a:endParaRPr lang="zh-CN" altLang="en-US" kern="100" dirty="0">
              <a:ea typeface="仿宋" panose="02010609060101010101" pitchFamily="49" charset="-122"/>
            </a:endParaRPr>
          </a:p>
        </p:txBody>
      </p:sp>
      <p:pic>
        <p:nvPicPr>
          <p:cNvPr id="1029" name="Picture 5"/>
          <p:cNvPicPr>
            <a:picLocks noChangeAspect="1" noChangeArrowheads="1"/>
          </p:cNvPicPr>
          <p:nvPr/>
        </p:nvPicPr>
        <p:blipFill>
          <a:blip r:embed="rId1">
            <a:extLst>
              <a:ext uri="{28A0092B-C50C-407E-A947-70E740481C1C}">
                <a14:useLocalDpi xmlns:a14="http://schemas.microsoft.com/office/drawing/2010/main" val="0"/>
              </a:ext>
            </a:extLst>
          </a:blip>
          <a:srcRect l="8771" t="12225"/>
          <a:stretch>
            <a:fillRect/>
          </a:stretch>
        </p:blipFill>
        <p:spPr bwMode="auto">
          <a:xfrm>
            <a:off x="2427450" y="1753386"/>
            <a:ext cx="4152459" cy="2629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6370" y="1436487"/>
            <a:ext cx="2457252" cy="2912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65726" y="2520879"/>
            <a:ext cx="2763570" cy="3231462"/>
          </a:xfrm>
          <a:prstGeom prst="rect">
            <a:avLst/>
          </a:prstGeom>
          <a:noFill/>
          <a:ln>
            <a:solidFill>
              <a:schemeClr val="accent2">
                <a:lumMod val="75000"/>
              </a:schemeClr>
            </a:solidFill>
          </a:ln>
        </p:spPr>
        <p:txBody>
          <a:bodyPr wrap="square" lIns="0">
            <a:spAutoFit/>
          </a:bodyPr>
          <a:lstStyle/>
          <a:p>
            <a:pPr algn="just">
              <a:lnSpc>
                <a:spcPct val="150000"/>
              </a:lnSpc>
              <a:spcBef>
                <a:spcPts val="750"/>
              </a:spcBef>
              <a:spcAft>
                <a:spcPts val="750"/>
              </a:spcAft>
            </a:pPr>
            <a:r>
              <a:rPr lang="en-US" altLang="zh-CN" dirty="0"/>
              <a:t>1.</a:t>
            </a:r>
            <a:r>
              <a:rPr lang="zh-CN" altLang="zh-CN" dirty="0"/>
              <a:t>掌握单向阀和液控单向阀的工作原理和图形符号；</a:t>
            </a:r>
            <a:endParaRPr lang="zh-CN" altLang="zh-CN" dirty="0"/>
          </a:p>
          <a:p>
            <a:pPr algn="just">
              <a:lnSpc>
                <a:spcPct val="150000"/>
              </a:lnSpc>
              <a:spcBef>
                <a:spcPts val="750"/>
              </a:spcBef>
              <a:spcAft>
                <a:spcPts val="750"/>
              </a:spcAft>
            </a:pPr>
            <a:r>
              <a:rPr lang="en-US" altLang="zh-CN" dirty="0"/>
              <a:t>2.</a:t>
            </a:r>
            <a:r>
              <a:rPr lang="zh-CN" altLang="zh-CN" dirty="0"/>
              <a:t>掌握锁紧回路的工作原理</a:t>
            </a:r>
            <a:endParaRPr lang="zh-CN" altLang="zh-CN" dirty="0"/>
          </a:p>
          <a:p>
            <a:pPr marL="290830" algn="l">
              <a:lnSpc>
                <a:spcPct val="150000"/>
              </a:lnSpc>
              <a:spcBef>
                <a:spcPts val="750"/>
              </a:spcBef>
              <a:spcAft>
                <a:spcPts val="750"/>
              </a:spcAft>
            </a:pPr>
            <a:endParaRPr lang="en-US" altLang="zh-CN" sz="1000" b="1" kern="2200" dirty="0">
              <a:effectLst/>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3" name="文本框 2"/>
          <p:cNvSpPr txBox="1"/>
          <p:nvPr/>
        </p:nvSpPr>
        <p:spPr>
          <a:xfrm>
            <a:off x="8540374" y="2520879"/>
            <a:ext cx="2763571" cy="3231462"/>
          </a:xfrm>
          <a:prstGeom prst="rect">
            <a:avLst/>
          </a:prstGeom>
          <a:noFill/>
          <a:ln>
            <a:solidFill>
              <a:schemeClr val="accent2">
                <a:lumMod val="75000"/>
              </a:schemeClr>
            </a:solidFill>
          </a:ln>
        </p:spPr>
        <p:txBody>
          <a:bodyPr wrap="square" lIns="0">
            <a:spAutoFit/>
          </a:bodyPr>
          <a:lstStyle/>
          <a:p>
            <a:pPr algn="just">
              <a:lnSpc>
                <a:spcPct val="150000"/>
              </a:lnSpc>
              <a:spcBef>
                <a:spcPts val="750"/>
              </a:spcBef>
              <a:spcAft>
                <a:spcPts val="750"/>
              </a:spcAft>
            </a:pPr>
            <a:r>
              <a:rPr lang="en-US" altLang="zh-CN" dirty="0"/>
              <a:t>1.</a:t>
            </a:r>
            <a:r>
              <a:rPr lang="zh-CN" altLang="zh-CN" dirty="0"/>
              <a:t>会正确使用单向阀和液控单向阀； </a:t>
            </a:r>
            <a:endParaRPr lang="zh-CN" altLang="zh-CN" dirty="0"/>
          </a:p>
          <a:p>
            <a:pPr algn="just">
              <a:lnSpc>
                <a:spcPct val="150000"/>
              </a:lnSpc>
              <a:spcBef>
                <a:spcPts val="750"/>
              </a:spcBef>
              <a:spcAft>
                <a:spcPts val="750"/>
              </a:spcAft>
            </a:pPr>
            <a:r>
              <a:rPr lang="en-US" altLang="zh-CN" dirty="0"/>
              <a:t>2.</a:t>
            </a:r>
            <a:r>
              <a:rPr lang="zh-CN" altLang="zh-CN" dirty="0"/>
              <a:t>能够根据要求完成液压锁紧回路的设计与搭建；</a:t>
            </a:r>
            <a:endParaRPr lang="zh-CN"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1991078" y="2520879"/>
            <a:ext cx="2763569" cy="3395610"/>
          </a:xfrm>
          <a:prstGeom prst="rect">
            <a:avLst/>
          </a:prstGeom>
          <a:noFill/>
          <a:ln>
            <a:solidFill>
              <a:schemeClr val="accent2">
                <a:lumMod val="75000"/>
              </a:schemeClr>
            </a:solidFill>
          </a:ln>
        </p:spPr>
        <p:txBody>
          <a:bodyPr wrap="square" lIns="0">
            <a:spAutoFit/>
          </a:bodyPr>
          <a:lstStyle/>
          <a:p>
            <a:pPr algn="just">
              <a:lnSpc>
                <a:spcPct val="150000"/>
              </a:lnSpc>
              <a:spcBef>
                <a:spcPts val="750"/>
              </a:spcBef>
              <a:spcAft>
                <a:spcPts val="750"/>
              </a:spcAft>
            </a:pPr>
            <a:r>
              <a:rPr lang="en-US" altLang="zh-CN" dirty="0"/>
              <a:t>1. </a:t>
            </a:r>
            <a:r>
              <a:rPr lang="zh-CN" altLang="zh-CN" dirty="0"/>
              <a:t>能够增强安全操作意识，做到安全操作； </a:t>
            </a:r>
            <a:endParaRPr lang="zh-CN" altLang="zh-CN" dirty="0"/>
          </a:p>
          <a:p>
            <a:pPr algn="just">
              <a:lnSpc>
                <a:spcPct val="150000"/>
              </a:lnSpc>
              <a:spcBef>
                <a:spcPts val="750"/>
              </a:spcBef>
              <a:spcAft>
                <a:spcPts val="750"/>
              </a:spcAft>
            </a:pPr>
            <a:r>
              <a:rPr lang="en-US" altLang="zh-CN" dirty="0"/>
              <a:t>2. </a:t>
            </a:r>
            <a:r>
              <a:rPr lang="zh-CN" altLang="zh-CN" dirty="0"/>
              <a:t>能够相互协作、沟通、举一反三、分析解决问题</a:t>
            </a:r>
            <a:endParaRPr lang="zh-CN" altLang="zh-CN" dirty="0"/>
          </a:p>
          <a:p>
            <a:pPr algn="just">
              <a:lnSpc>
                <a:spcPct val="150000"/>
              </a:lnSpc>
              <a:spcBef>
                <a:spcPts val="750"/>
              </a:spcBef>
              <a:spcAft>
                <a:spcPts val="750"/>
              </a:spcAft>
            </a:pPr>
            <a:r>
              <a:rPr lang="en-US" altLang="zh-CN" dirty="0"/>
              <a:t>3. </a:t>
            </a:r>
            <a:r>
              <a:rPr lang="zh-CN" altLang="zh-CN" dirty="0"/>
              <a:t>任务完成后，能自我评估并提出改进措施 </a:t>
            </a: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5" name="文本框 4"/>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endParaRPr lang="zh-CN" altLang="en-US" dirty="0"/>
          </a:p>
        </p:txBody>
      </p:sp>
      <p:sp>
        <p:nvSpPr>
          <p:cNvPr id="7" name="文本框 6"/>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endParaRPr lang="zh-CN" altLang="en-US" dirty="0"/>
          </a:p>
        </p:txBody>
      </p:sp>
      <p:pic>
        <p:nvPicPr>
          <p:cNvPr id="8" name="图形 7" descr="v 形箭头"/>
          <p:cNvPicPr>
            <a:picLocks noChangeAspect="1"/>
          </p:cNvPicPr>
          <p:nvPr/>
        </p:nvPicPr>
        <p:blipFill>
          <a:blip r:embed="rId1"/>
          <a:stretch>
            <a:fillRect/>
          </a:stretch>
        </p:blipFill>
        <p:spPr>
          <a:xfrm>
            <a:off x="4685137" y="1878221"/>
            <a:ext cx="628890" cy="628890"/>
          </a:xfrm>
          <a:prstGeom prst="rect">
            <a:avLst/>
          </a:prstGeom>
        </p:spPr>
      </p:pic>
      <p:pic>
        <p:nvPicPr>
          <p:cNvPr id="9" name="图形 8" descr="v 形箭头"/>
          <p:cNvPicPr>
            <a:picLocks noChangeAspect="1"/>
          </p:cNvPicPr>
          <p:nvPr/>
        </p:nvPicPr>
        <p:blipFill>
          <a:blip r:embed="rId1"/>
          <a:stretch>
            <a:fillRect/>
          </a:stretch>
        </p:blipFill>
        <p:spPr>
          <a:xfrm>
            <a:off x="7966249" y="1860946"/>
            <a:ext cx="628890" cy="62889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6924" y="1455312"/>
            <a:ext cx="1876425" cy="369332"/>
          </a:xfrm>
          <a:prstGeom prst="rect">
            <a:avLst/>
          </a:prstGeom>
          <a:noFill/>
        </p:spPr>
        <p:txBody>
          <a:bodyPr wrap="square" rtlCol="0">
            <a:spAutoFit/>
          </a:bodyPr>
          <a:lstStyle/>
          <a:p>
            <a:r>
              <a:rPr lang="zh-CN" altLang="en-US" dirty="0"/>
              <a:t>一、单向阀</a:t>
            </a:r>
            <a:endParaRPr lang="zh-CN" altLang="en-US" dirty="0"/>
          </a:p>
        </p:txBody>
      </p:sp>
      <p:sp>
        <p:nvSpPr>
          <p:cNvPr id="4" name="文本框 3"/>
          <p:cNvSpPr txBox="1"/>
          <p:nvPr/>
        </p:nvSpPr>
        <p:spPr>
          <a:xfrm>
            <a:off x="1649506" y="1846505"/>
            <a:ext cx="9825318" cy="870751"/>
          </a:xfrm>
          <a:prstGeom prst="rect">
            <a:avLst/>
          </a:prstGeom>
          <a:noFill/>
        </p:spPr>
        <p:txBody>
          <a:bodyPr wrap="square">
            <a:spAutoFit/>
          </a:bodyPr>
          <a:lstStyle/>
          <a:p>
            <a:pPr indent="266700" algn="just">
              <a:lnSpc>
                <a:spcPct val="150000"/>
              </a:lnSpc>
            </a:pPr>
            <a:r>
              <a:rPr lang="en-US" altLang="zh-CN" sz="1800" kern="100" dirty="0">
                <a:effectLst/>
                <a:latin typeface="Times New Roman" panose="02020603050405020304" pitchFamily="18" charset="0"/>
                <a:ea typeface="宋体" panose="02010600030101010101" pitchFamily="2" charset="-122"/>
                <a:cs typeface="宋体" panose="02010600030101010101" pitchFamily="2" charset="-122"/>
              </a:rPr>
              <a:t>   </a:t>
            </a:r>
            <a:r>
              <a:rPr lang="zh-CN" altLang="zh-CN" dirty="0"/>
              <a:t>单向阀的主要作用是控制油液的单向流动。液压系统对单向阀的主要性能要求是：正向流动阻力损失小，反向时密封性能好，动作灵敏。它主要分为普通单向阀和液控单向阀两种</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pic>
        <p:nvPicPr>
          <p:cNvPr id="5"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78968" y="4314078"/>
            <a:ext cx="5834063" cy="245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4"/>
          <p:cNvSpPr>
            <a:spLocks noChangeArrowheads="1"/>
          </p:cNvSpPr>
          <p:nvPr/>
        </p:nvSpPr>
        <p:spPr bwMode="auto">
          <a:xfrm>
            <a:off x="1698578" y="3212338"/>
            <a:ext cx="9727174" cy="49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en-US" sz="2000" b="1" dirty="0"/>
              <a:t>       </a:t>
            </a:r>
            <a:r>
              <a:rPr lang="zh-CN" altLang="en-US" dirty="0">
                <a:latin typeface="+mn-lt"/>
                <a:ea typeface="+mn-ea"/>
              </a:rPr>
              <a:t>普通单向阀是只允许液流一个方向流动，反向则被截止的方向阀。故又称截止阀。</a:t>
            </a:r>
            <a:endParaRPr lang="zh-CN" altLang="en-US" dirty="0">
              <a:latin typeface="+mn-lt"/>
              <a:ea typeface="+mn-ea"/>
            </a:endParaRPr>
          </a:p>
        </p:txBody>
      </p:sp>
      <p:sp>
        <p:nvSpPr>
          <p:cNvPr id="7" name="Text Box 5"/>
          <p:cNvSpPr txBox="1">
            <a:spLocks noChangeArrowheads="1"/>
          </p:cNvSpPr>
          <p:nvPr/>
        </p:nvSpPr>
        <p:spPr bwMode="auto">
          <a:xfrm>
            <a:off x="1698578" y="3616815"/>
            <a:ext cx="935882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en-US" dirty="0"/>
              <a:t>    </a:t>
            </a:r>
            <a:r>
              <a:rPr lang="zh-CN" altLang="en-US" sz="2400" b="1" dirty="0"/>
              <a:t>   </a:t>
            </a:r>
            <a:r>
              <a:rPr lang="zh-CN" altLang="en-US" dirty="0">
                <a:latin typeface="+mn-lt"/>
                <a:ea typeface="+mn-ea"/>
              </a:rPr>
              <a:t>普通单向阀有直通式和直角式两种形式，直通式阀芯为钢球式，直角式阀芯为锥阀式。</a:t>
            </a:r>
            <a:endParaRPr lang="zh-CN" altLang="en-US" dirty="0">
              <a:latin typeface="+mn-lt"/>
              <a:ea typeface="+mn-ea"/>
            </a:endParaRPr>
          </a:p>
        </p:txBody>
      </p:sp>
      <p:sp>
        <p:nvSpPr>
          <p:cNvPr id="8" name="文本框 7"/>
          <p:cNvSpPr txBox="1"/>
          <p:nvPr/>
        </p:nvSpPr>
        <p:spPr>
          <a:xfrm>
            <a:off x="1844085" y="2874282"/>
            <a:ext cx="2149812" cy="369332"/>
          </a:xfrm>
          <a:prstGeom prst="rect">
            <a:avLst/>
          </a:prstGeom>
          <a:noFill/>
        </p:spPr>
        <p:txBody>
          <a:bodyPr wrap="square" rtlCol="0">
            <a:spAutoFit/>
          </a:bodyPr>
          <a:lstStyle/>
          <a:p>
            <a:r>
              <a:rPr lang="en-US" altLang="zh-CN" dirty="0"/>
              <a:t>1</a:t>
            </a:r>
            <a:r>
              <a:rPr lang="zh-CN" altLang="en-US" dirty="0"/>
              <a:t>、普通单向阀</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0980" y="1708871"/>
            <a:ext cx="2149812" cy="369332"/>
          </a:xfrm>
          <a:prstGeom prst="rect">
            <a:avLst/>
          </a:prstGeom>
          <a:noFill/>
        </p:spPr>
        <p:txBody>
          <a:bodyPr wrap="square" rtlCol="0">
            <a:spAutoFit/>
          </a:bodyPr>
          <a:lstStyle/>
          <a:p>
            <a:r>
              <a:rPr lang="en-US" altLang="zh-CN" dirty="0"/>
              <a:t>2</a:t>
            </a:r>
            <a:r>
              <a:rPr lang="zh-CN" altLang="en-US" dirty="0"/>
              <a:t>、液控单向阀</a:t>
            </a:r>
            <a:endParaRPr lang="zh-CN" altLang="en-US" dirty="0"/>
          </a:p>
        </p:txBody>
      </p:sp>
      <p:pic>
        <p:nvPicPr>
          <p:cNvPr id="5" name="Picture 2"/>
          <p:cNvPicPr>
            <a:picLocks noChangeAspect="1" noChangeArrowheads="1"/>
          </p:cNvPicPr>
          <p:nvPr/>
        </p:nvPicPr>
        <p:blipFill>
          <a:blip r:embed="rId1" cstate="print"/>
          <a:srcRect/>
          <a:stretch>
            <a:fillRect/>
          </a:stretch>
        </p:blipFill>
        <p:spPr bwMode="auto">
          <a:xfrm>
            <a:off x="2019201" y="2349848"/>
            <a:ext cx="8376380" cy="2749975"/>
          </a:xfrm>
          <a:prstGeom prst="rect">
            <a:avLst/>
          </a:prstGeom>
          <a:noFill/>
          <a:ln w="9525">
            <a:noFill/>
            <a:miter lim="800000"/>
            <a:headEnd/>
            <a:tailEnd/>
          </a:ln>
        </p:spPr>
      </p:pic>
      <p:sp>
        <p:nvSpPr>
          <p:cNvPr id="6" name="副标题 12"/>
          <p:cNvSpPr txBox="1"/>
          <p:nvPr/>
        </p:nvSpPr>
        <p:spPr>
          <a:xfrm>
            <a:off x="2644589" y="5149129"/>
            <a:ext cx="6294368" cy="1243063"/>
          </a:xfrm>
          <a:prstGeom prst="rect">
            <a:avLst/>
          </a:prstGeom>
        </p:spPr>
        <p:txBody>
          <a:bodyPr/>
          <a:lstStyle>
            <a:lvl1pPr marL="0" indent="0" algn="l" defTabSz="914400" rtl="0" eaLnBrk="1" latinLnBrk="0" hangingPunct="1">
              <a:lnSpc>
                <a:spcPct val="100000"/>
              </a:lnSpc>
              <a:spcBef>
                <a:spcPts val="1000"/>
              </a:spcBef>
              <a:spcAft>
                <a:spcPts val="1200"/>
              </a:spcAft>
              <a:buFontTx/>
              <a:buNone/>
              <a:defRPr lang="zh-CN" sz="1400" kern="1200" dirty="0">
                <a:solidFill>
                  <a:schemeClr val="tx1"/>
                </a:solidFill>
                <a:latin typeface="+mn-ea"/>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zh-CN" sz="1200" kern="1200">
                <a:solidFill>
                  <a:schemeClr val="tx1"/>
                </a:solidFill>
                <a:latin typeface="+mn-ea"/>
                <a:ea typeface="+mn-ea"/>
                <a:cs typeface="+mn-cs"/>
              </a:defRPr>
            </a:lvl9pPr>
          </a:lstStyle>
          <a:p>
            <a:br>
              <a:rPr lang="zh-CN" altLang="en-US" sz="1100" b="1" dirty="0"/>
            </a:br>
            <a:r>
              <a:rPr lang="zh-CN" altLang="en-US" sz="1100" b="1" dirty="0"/>
              <a:t>                                                                       液控单向阀（板式）</a:t>
            </a:r>
            <a:endParaRPr lang="zh-CN" altLang="en-US" sz="1100" b="1" dirty="0"/>
          </a:p>
          <a:p>
            <a:pPr algn="ctr"/>
            <a:r>
              <a:rPr lang="en-US" altLang="zh-CN" sz="1100" b="1" dirty="0"/>
              <a:t>               1</a:t>
            </a:r>
            <a:r>
              <a:rPr lang="zh-CN" altLang="en-US" sz="1100" b="1" dirty="0"/>
              <a:t>，</a:t>
            </a:r>
            <a:r>
              <a:rPr lang="en-US" altLang="zh-CN" sz="1100" b="1" dirty="0"/>
              <a:t>6</a:t>
            </a:r>
            <a:r>
              <a:rPr lang="zh-CN" altLang="en-US" sz="1100" b="1" dirty="0"/>
              <a:t>－丝堵   </a:t>
            </a:r>
            <a:r>
              <a:rPr lang="en-US" altLang="zh-CN" sz="1100" b="1" dirty="0"/>
              <a:t>2</a:t>
            </a:r>
            <a:r>
              <a:rPr lang="zh-CN" altLang="en-US" sz="1100" b="1" dirty="0"/>
              <a:t>－控制活塞   </a:t>
            </a:r>
            <a:r>
              <a:rPr lang="en-US" altLang="zh-CN" sz="1100" b="1" dirty="0"/>
              <a:t>3</a:t>
            </a:r>
            <a:r>
              <a:rPr lang="zh-CN" altLang="en-US" sz="1100" b="1" dirty="0"/>
              <a:t>－阀体   </a:t>
            </a:r>
            <a:r>
              <a:rPr lang="en-US" altLang="zh-CN" sz="1100" b="1" dirty="0"/>
              <a:t>4</a:t>
            </a:r>
            <a:r>
              <a:rPr lang="zh-CN" altLang="en-US" sz="1100" b="1" dirty="0"/>
              <a:t>－阀芯  </a:t>
            </a:r>
            <a:r>
              <a:rPr lang="en-US" altLang="zh-CN" sz="1100" b="1" dirty="0"/>
              <a:t>5</a:t>
            </a:r>
            <a:r>
              <a:rPr lang="zh-CN" altLang="en-US" sz="1100" b="1" dirty="0"/>
              <a:t>－弹簧</a:t>
            </a:r>
            <a:endParaRPr lang="zh-CN" altLang="en-US" sz="1100" b="1" dirty="0"/>
          </a:p>
        </p:txBody>
      </p:sp>
      <p:sp>
        <p:nvSpPr>
          <p:cNvPr id="8" name="文本框 7"/>
          <p:cNvSpPr txBox="1"/>
          <p:nvPr/>
        </p:nvSpPr>
        <p:spPr>
          <a:xfrm>
            <a:off x="3263154" y="4685524"/>
            <a:ext cx="1864659" cy="261610"/>
          </a:xfrm>
          <a:prstGeom prst="rect">
            <a:avLst/>
          </a:prstGeom>
          <a:solidFill>
            <a:schemeClr val="bg1"/>
          </a:solidFill>
        </p:spPr>
        <p:txBody>
          <a:bodyPr wrap="square">
            <a:spAutoFit/>
          </a:bodyPr>
          <a:lstStyle/>
          <a:p>
            <a:r>
              <a:rPr lang="en-US" altLang="zh-CN" sz="1100" b="1" dirty="0"/>
              <a:t>a)</a:t>
            </a:r>
            <a:r>
              <a:rPr lang="zh-CN" altLang="en-US" sz="1100" b="1" dirty="0"/>
              <a:t>内部结构简图 </a:t>
            </a:r>
            <a:endParaRPr lang="zh-CN" altLang="en-US" sz="1100" dirty="0"/>
          </a:p>
        </p:txBody>
      </p:sp>
      <p:sp>
        <p:nvSpPr>
          <p:cNvPr id="11" name="文本框 10"/>
          <p:cNvSpPr txBox="1"/>
          <p:nvPr/>
        </p:nvSpPr>
        <p:spPr>
          <a:xfrm>
            <a:off x="5963872" y="4685524"/>
            <a:ext cx="965846" cy="261610"/>
          </a:xfrm>
          <a:prstGeom prst="rect">
            <a:avLst/>
          </a:prstGeom>
          <a:solidFill>
            <a:schemeClr val="bg1"/>
          </a:solidFill>
        </p:spPr>
        <p:txBody>
          <a:bodyPr wrap="square">
            <a:spAutoFit/>
          </a:bodyPr>
          <a:lstStyle/>
          <a:p>
            <a:r>
              <a:rPr lang="en-US" altLang="zh-CN" sz="1100" b="1" dirty="0"/>
              <a:t>b)</a:t>
            </a:r>
            <a:r>
              <a:rPr lang="zh-CN" altLang="en-US" sz="1100" b="1" dirty="0"/>
              <a:t>阀底面板 </a:t>
            </a:r>
            <a:endParaRPr lang="zh-CN" altLang="en-US" sz="1100" b="1" dirty="0"/>
          </a:p>
        </p:txBody>
      </p:sp>
      <p:sp>
        <p:nvSpPr>
          <p:cNvPr id="13" name="文本框 12"/>
          <p:cNvSpPr txBox="1"/>
          <p:nvPr/>
        </p:nvSpPr>
        <p:spPr>
          <a:xfrm>
            <a:off x="8742928" y="4685524"/>
            <a:ext cx="889647" cy="261610"/>
          </a:xfrm>
          <a:prstGeom prst="rect">
            <a:avLst/>
          </a:prstGeom>
          <a:solidFill>
            <a:schemeClr val="bg1"/>
          </a:solidFill>
        </p:spPr>
        <p:txBody>
          <a:bodyPr wrap="square">
            <a:spAutoFit/>
          </a:bodyPr>
          <a:lstStyle/>
          <a:p>
            <a:r>
              <a:rPr lang="en-US" altLang="zh-CN" sz="1100" b="1" dirty="0"/>
              <a:t>c)</a:t>
            </a:r>
            <a:r>
              <a:rPr lang="zh-CN" altLang="en-US" sz="1100" b="1" dirty="0"/>
              <a:t>图形符号 </a:t>
            </a:r>
            <a:endParaRPr lang="zh-CN" altLang="en-US" sz="1100" b="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6924" y="1455312"/>
            <a:ext cx="1876425" cy="368300"/>
          </a:xfrm>
          <a:prstGeom prst="rect">
            <a:avLst/>
          </a:prstGeom>
          <a:noFill/>
        </p:spPr>
        <p:txBody>
          <a:bodyPr wrap="square" rtlCol="0">
            <a:spAutoFit/>
          </a:bodyPr>
          <a:p>
            <a:r>
              <a:rPr lang="zh-CN" altLang="en-US" dirty="0"/>
              <a:t>二、锁紧回路</a:t>
            </a:r>
            <a:endParaRPr lang="zh-CN" altLang="en-US" dirty="0"/>
          </a:p>
        </p:txBody>
      </p:sp>
      <p:pic>
        <p:nvPicPr>
          <p:cNvPr id="820153418" name="图片 25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351405" y="2897505"/>
            <a:ext cx="2912745" cy="3112135"/>
          </a:xfrm>
          <a:prstGeom prst="rect">
            <a:avLst/>
          </a:prstGeom>
          <a:noFill/>
          <a:ln>
            <a:noFill/>
          </a:ln>
        </p:spPr>
      </p:pic>
      <p:pic>
        <p:nvPicPr>
          <p:cNvPr id="1137413089" name="图片 254"/>
          <p:cNvPicPr>
            <a:picLocks noChangeAspect="1" noChangeArrowheads="1"/>
          </p:cNvPicPr>
          <p:nvPr/>
        </p:nvPicPr>
        <p:blipFill>
          <a:blip r:embed="rId2" cstate="print">
            <a:extLst>
              <a:ext uri="{28A0092B-C50C-407E-A947-70E740481C1C}">
                <a14:useLocalDpi xmlns:a14="http://schemas.microsoft.com/office/drawing/2010/main" val="0"/>
              </a:ext>
            </a:extLst>
          </a:blip>
          <a:srcRect l="8759" r="7472"/>
          <a:stretch>
            <a:fillRect/>
          </a:stretch>
        </p:blipFill>
        <p:spPr>
          <a:xfrm>
            <a:off x="7245985" y="2665730"/>
            <a:ext cx="2153920" cy="3343910"/>
          </a:xfrm>
          <a:prstGeom prst="rect">
            <a:avLst/>
          </a:prstGeom>
          <a:noFill/>
          <a:ln>
            <a:noFill/>
          </a:ln>
        </p:spPr>
      </p:pic>
      <p:sp>
        <p:nvSpPr>
          <p:cNvPr id="4" name="文本框 3"/>
          <p:cNvSpPr txBox="1"/>
          <p:nvPr/>
        </p:nvSpPr>
        <p:spPr>
          <a:xfrm>
            <a:off x="2569210" y="1991360"/>
            <a:ext cx="8039100" cy="506730"/>
          </a:xfrm>
          <a:prstGeom prst="rect">
            <a:avLst/>
          </a:prstGeom>
        </p:spPr>
        <p:txBody>
          <a:bodyPr wrap="square">
            <a:spAutoFit/>
          </a:bodyPr>
          <a:p>
            <a:pPr marL="0" indent="267970" algn="just" defTabSz="266700">
              <a:lnSpc>
                <a:spcPct val="150000"/>
              </a:lnSpc>
              <a:spcAft>
                <a:spcPct val="0"/>
              </a:spcAft>
            </a:pPr>
            <a:r>
              <a:rPr altLang="zh-CN" dirty="0"/>
              <a:t>使执行元件能在任意位置停留，并防止停止后不会因外力作用而移动</a:t>
            </a:r>
            <a:r>
              <a:rPr altLang="zh-CN" sz="1800" dirty="0"/>
              <a:t>其位置。</a:t>
            </a:r>
            <a:endParaRPr altLang="en-US" sz="1600">
              <a:solidFill>
                <a:srgbClr val="000000"/>
              </a:solidFill>
              <a:latin typeface="宋体" panose="02010600030101010101" pitchFamily="2" charset="-122"/>
              <a:ea typeface="宋体" panose="02010600030101010101" pitchFamily="2" charset="-122"/>
            </a:endParaRPr>
          </a:p>
        </p:txBody>
      </p:sp>
      <p:sp>
        <p:nvSpPr>
          <p:cNvPr id="5" name="文本框 4"/>
          <p:cNvSpPr txBox="1"/>
          <p:nvPr/>
        </p:nvSpPr>
        <p:spPr>
          <a:xfrm>
            <a:off x="2779395" y="6177280"/>
            <a:ext cx="2484755" cy="327660"/>
          </a:xfrm>
          <a:prstGeom prst="rect">
            <a:avLst/>
          </a:prstGeom>
        </p:spPr>
        <p:txBody>
          <a:bodyPr wrap="square">
            <a:spAutoFit/>
          </a:bodyPr>
          <a:p>
            <a:pPr marL="0" indent="127000" algn="just" defTabSz="266700">
              <a:lnSpc>
                <a:spcPct val="110000"/>
              </a:lnSpc>
              <a:spcAft>
                <a:spcPct val="0"/>
              </a:spcAft>
            </a:pPr>
            <a:r>
              <a:rPr altLang="en-US" sz="1400" dirty="0"/>
              <a:t>采用换向阀的锁紧回路</a:t>
            </a:r>
            <a:endParaRPr altLang="en-US" sz="1400" dirty="0"/>
          </a:p>
        </p:txBody>
      </p:sp>
      <p:sp>
        <p:nvSpPr>
          <p:cNvPr id="6" name="文本框 5"/>
          <p:cNvSpPr txBox="1"/>
          <p:nvPr/>
        </p:nvSpPr>
        <p:spPr>
          <a:xfrm>
            <a:off x="7186930" y="6121400"/>
            <a:ext cx="2943860" cy="361950"/>
          </a:xfrm>
          <a:prstGeom prst="rect">
            <a:avLst/>
          </a:prstGeom>
        </p:spPr>
        <p:txBody>
          <a:bodyPr wrap="square">
            <a:spAutoFit/>
          </a:bodyPr>
          <a:p>
            <a:pPr marL="0" indent="127000" algn="just" defTabSz="266700">
              <a:lnSpc>
                <a:spcPct val="110000"/>
              </a:lnSpc>
              <a:spcAft>
                <a:spcPct val="0"/>
              </a:spcAft>
            </a:pPr>
            <a:r>
              <a:rPr lang="en-US" altLang="zh-CN" sz="1600" b="1">
                <a:latin typeface="Calibri" panose="020F0502020204030204"/>
                <a:ea typeface="宋体" panose="02010600030101010101" pitchFamily="2" charset="-122"/>
              </a:rPr>
              <a:t> </a:t>
            </a:r>
            <a:r>
              <a:rPr altLang="en-US" sz="1400" dirty="0"/>
              <a:t>采用液控单向阀的锁紧回路</a:t>
            </a:r>
            <a:endParaRPr altLang="en-US" sz="1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543299" y="2381249"/>
            <a:ext cx="2257425" cy="2257425"/>
          </a:xfrm>
          <a:prstGeom prst="rect">
            <a:avLst/>
          </a:prstGeom>
        </p:spPr>
      </p:pic>
      <p:pic>
        <p:nvPicPr>
          <p:cNvPr id="19458"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4048125" y="4972050"/>
            <a:ext cx="1162050" cy="369332"/>
          </a:xfrm>
          <a:prstGeom prst="rect">
            <a:avLst/>
          </a:prstGeom>
          <a:noFill/>
        </p:spPr>
        <p:txBody>
          <a:bodyPr wrap="square" rtlCol="0">
            <a:spAutoFit/>
          </a:bodyPr>
          <a:p>
            <a:r>
              <a:rPr lang="zh-CN" altLang="en-US" dirty="0"/>
              <a:t>任务实施</a:t>
            </a:r>
            <a:endParaRPr lang="zh-CN" altLang="en-US" dirty="0"/>
          </a:p>
        </p:txBody>
      </p:sp>
      <p:sp>
        <p:nvSpPr>
          <p:cNvPr id="5" name="文本框 4"/>
          <p:cNvSpPr txBox="1"/>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五边形 4"/>
          <p:cNvSpPr/>
          <p:nvPr/>
        </p:nvSpPr>
        <p:spPr>
          <a:xfrm>
            <a:off x="6196012" y="5194486"/>
            <a:ext cx="833438" cy="352425"/>
          </a:xfrm>
          <a:prstGeom prst="homePlat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五边形 5"/>
          <p:cNvSpPr/>
          <p:nvPr/>
        </p:nvSpPr>
        <p:spPr>
          <a:xfrm>
            <a:off x="6236494" y="4003861"/>
            <a:ext cx="871538" cy="609600"/>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1" fmla="*/ 0 w 833438"/>
              <a:gd name="connsiteY0-2" fmla="*/ 257175 h 609600"/>
              <a:gd name="connsiteX1-3" fmla="*/ 676276 w 833438"/>
              <a:gd name="connsiteY1-4" fmla="*/ 0 h 609600"/>
              <a:gd name="connsiteX2-5" fmla="*/ 833438 w 833438"/>
              <a:gd name="connsiteY2-6" fmla="*/ 433388 h 609600"/>
              <a:gd name="connsiteX3-7" fmla="*/ 657226 w 833438"/>
              <a:gd name="connsiteY3-8" fmla="*/ 609600 h 609600"/>
              <a:gd name="connsiteX4-9" fmla="*/ 0 w 833438"/>
              <a:gd name="connsiteY4-10" fmla="*/ 609600 h 609600"/>
              <a:gd name="connsiteX5-11" fmla="*/ 0 w 833438"/>
              <a:gd name="connsiteY5-12" fmla="*/ 257175 h 609600"/>
              <a:gd name="connsiteX0-13" fmla="*/ 0 w 833438"/>
              <a:gd name="connsiteY0-14" fmla="*/ 257175 h 609600"/>
              <a:gd name="connsiteX1-15" fmla="*/ 676276 w 833438"/>
              <a:gd name="connsiteY1-16" fmla="*/ 0 h 609600"/>
              <a:gd name="connsiteX2-17" fmla="*/ 833438 w 833438"/>
              <a:gd name="connsiteY2-18" fmla="*/ 433388 h 609600"/>
              <a:gd name="connsiteX3-19" fmla="*/ 657226 w 833438"/>
              <a:gd name="connsiteY3-20" fmla="*/ 390525 h 609600"/>
              <a:gd name="connsiteX4-21" fmla="*/ 0 w 833438"/>
              <a:gd name="connsiteY4-22" fmla="*/ 609600 h 609600"/>
              <a:gd name="connsiteX5-23" fmla="*/ 0 w 833438"/>
              <a:gd name="connsiteY5-24" fmla="*/ 257175 h 609600"/>
              <a:gd name="connsiteX0-25" fmla="*/ 0 w 871538"/>
              <a:gd name="connsiteY0-26" fmla="*/ 257175 h 609600"/>
              <a:gd name="connsiteX1-27" fmla="*/ 676276 w 871538"/>
              <a:gd name="connsiteY1-28" fmla="*/ 0 h 609600"/>
              <a:gd name="connsiteX2-29" fmla="*/ 871538 w 871538"/>
              <a:gd name="connsiteY2-30" fmla="*/ 100013 h 609600"/>
              <a:gd name="connsiteX3-31" fmla="*/ 657226 w 871538"/>
              <a:gd name="connsiteY3-32" fmla="*/ 390525 h 609600"/>
              <a:gd name="connsiteX4-33" fmla="*/ 0 w 871538"/>
              <a:gd name="connsiteY4-34" fmla="*/ 609600 h 609600"/>
              <a:gd name="connsiteX5-35" fmla="*/ 0 w 871538"/>
              <a:gd name="connsiteY5-36" fmla="*/ 257175 h 609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1538" h="609600">
                <a:moveTo>
                  <a:pt x="0" y="257175"/>
                </a:moveTo>
                <a:lnTo>
                  <a:pt x="676276" y="0"/>
                </a:lnTo>
                <a:lnTo>
                  <a:pt x="871538" y="100013"/>
                </a:lnTo>
                <a:lnTo>
                  <a:pt x="657226" y="390525"/>
                </a:lnTo>
                <a:lnTo>
                  <a:pt x="0" y="609600"/>
                </a:lnTo>
                <a:lnTo>
                  <a:pt x="0" y="25717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五边形 6"/>
          <p:cNvSpPr/>
          <p:nvPr/>
        </p:nvSpPr>
        <p:spPr>
          <a:xfrm flipH="1">
            <a:off x="5233987" y="4737286"/>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1" fmla="*/ 0 w 833438"/>
              <a:gd name="connsiteY0-2" fmla="*/ 0 h 352425"/>
              <a:gd name="connsiteX1-3" fmla="*/ 504827 w 833438"/>
              <a:gd name="connsiteY1-4" fmla="*/ 19050 h 352425"/>
              <a:gd name="connsiteX2-5" fmla="*/ 833438 w 833438"/>
              <a:gd name="connsiteY2-6" fmla="*/ 176213 h 352425"/>
              <a:gd name="connsiteX3-7" fmla="*/ 666752 w 833438"/>
              <a:gd name="connsiteY3-8" fmla="*/ 352425 h 352425"/>
              <a:gd name="connsiteX4-9" fmla="*/ 0 w 833438"/>
              <a:gd name="connsiteY4-10" fmla="*/ 352425 h 352425"/>
              <a:gd name="connsiteX5-11" fmla="*/ 0 w 833438"/>
              <a:gd name="connsiteY5-12" fmla="*/ 0 h 352425"/>
              <a:gd name="connsiteX0-13" fmla="*/ 0 w 881063"/>
              <a:gd name="connsiteY0-14" fmla="*/ 33337 h 385762"/>
              <a:gd name="connsiteX1-15" fmla="*/ 504827 w 881063"/>
              <a:gd name="connsiteY1-16" fmla="*/ 52387 h 385762"/>
              <a:gd name="connsiteX2-17" fmla="*/ 881063 w 881063"/>
              <a:gd name="connsiteY2-18" fmla="*/ 0 h 385762"/>
              <a:gd name="connsiteX3-19" fmla="*/ 666752 w 881063"/>
              <a:gd name="connsiteY3-20" fmla="*/ 385762 h 385762"/>
              <a:gd name="connsiteX4-21" fmla="*/ 0 w 881063"/>
              <a:gd name="connsiteY4-22" fmla="*/ 385762 h 385762"/>
              <a:gd name="connsiteX5-23" fmla="*/ 0 w 881063"/>
              <a:gd name="connsiteY5-24" fmla="*/ 33337 h 385762"/>
              <a:gd name="connsiteX0-25" fmla="*/ 0 w 881063"/>
              <a:gd name="connsiteY0-26" fmla="*/ 33337 h 385762"/>
              <a:gd name="connsiteX1-27" fmla="*/ 504827 w 881063"/>
              <a:gd name="connsiteY1-28" fmla="*/ 52387 h 385762"/>
              <a:gd name="connsiteX2-29" fmla="*/ 881063 w 881063"/>
              <a:gd name="connsiteY2-30" fmla="*/ 0 h 385762"/>
              <a:gd name="connsiteX3-31" fmla="*/ 495302 w 881063"/>
              <a:gd name="connsiteY3-32" fmla="*/ 309562 h 385762"/>
              <a:gd name="connsiteX4-33" fmla="*/ 0 w 881063"/>
              <a:gd name="connsiteY4-34" fmla="*/ 385762 h 385762"/>
              <a:gd name="connsiteX5-35" fmla="*/ 0 w 881063"/>
              <a:gd name="connsiteY5-36" fmla="*/ 33337 h 385762"/>
              <a:gd name="connsiteX0-37" fmla="*/ 0 w 881063"/>
              <a:gd name="connsiteY0-38" fmla="*/ 123825 h 476250"/>
              <a:gd name="connsiteX1-39" fmla="*/ 457202 w 881063"/>
              <a:gd name="connsiteY1-40" fmla="*/ 0 h 476250"/>
              <a:gd name="connsiteX2-41" fmla="*/ 881063 w 881063"/>
              <a:gd name="connsiteY2-42" fmla="*/ 90488 h 476250"/>
              <a:gd name="connsiteX3-43" fmla="*/ 495302 w 881063"/>
              <a:gd name="connsiteY3-44" fmla="*/ 400050 h 476250"/>
              <a:gd name="connsiteX4-45" fmla="*/ 0 w 881063"/>
              <a:gd name="connsiteY4-46" fmla="*/ 476250 h 476250"/>
              <a:gd name="connsiteX5-47" fmla="*/ 0 w 881063"/>
              <a:gd name="connsiteY5-48" fmla="*/ 123825 h 476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箭头: 五边形 6"/>
          <p:cNvSpPr/>
          <p:nvPr/>
        </p:nvSpPr>
        <p:spPr>
          <a:xfrm flipH="1">
            <a:off x="5222080" y="3470461"/>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1" fmla="*/ 0 w 833438"/>
              <a:gd name="connsiteY0-2" fmla="*/ 0 h 352425"/>
              <a:gd name="connsiteX1-3" fmla="*/ 504827 w 833438"/>
              <a:gd name="connsiteY1-4" fmla="*/ 19050 h 352425"/>
              <a:gd name="connsiteX2-5" fmla="*/ 833438 w 833438"/>
              <a:gd name="connsiteY2-6" fmla="*/ 176213 h 352425"/>
              <a:gd name="connsiteX3-7" fmla="*/ 666752 w 833438"/>
              <a:gd name="connsiteY3-8" fmla="*/ 352425 h 352425"/>
              <a:gd name="connsiteX4-9" fmla="*/ 0 w 833438"/>
              <a:gd name="connsiteY4-10" fmla="*/ 352425 h 352425"/>
              <a:gd name="connsiteX5-11" fmla="*/ 0 w 833438"/>
              <a:gd name="connsiteY5-12" fmla="*/ 0 h 352425"/>
              <a:gd name="connsiteX0-13" fmla="*/ 0 w 881063"/>
              <a:gd name="connsiteY0-14" fmla="*/ 33337 h 385762"/>
              <a:gd name="connsiteX1-15" fmla="*/ 504827 w 881063"/>
              <a:gd name="connsiteY1-16" fmla="*/ 52387 h 385762"/>
              <a:gd name="connsiteX2-17" fmla="*/ 881063 w 881063"/>
              <a:gd name="connsiteY2-18" fmla="*/ 0 h 385762"/>
              <a:gd name="connsiteX3-19" fmla="*/ 666752 w 881063"/>
              <a:gd name="connsiteY3-20" fmla="*/ 385762 h 385762"/>
              <a:gd name="connsiteX4-21" fmla="*/ 0 w 881063"/>
              <a:gd name="connsiteY4-22" fmla="*/ 385762 h 385762"/>
              <a:gd name="connsiteX5-23" fmla="*/ 0 w 881063"/>
              <a:gd name="connsiteY5-24" fmla="*/ 33337 h 385762"/>
              <a:gd name="connsiteX0-25" fmla="*/ 0 w 881063"/>
              <a:gd name="connsiteY0-26" fmla="*/ 33337 h 385762"/>
              <a:gd name="connsiteX1-27" fmla="*/ 504827 w 881063"/>
              <a:gd name="connsiteY1-28" fmla="*/ 52387 h 385762"/>
              <a:gd name="connsiteX2-29" fmla="*/ 881063 w 881063"/>
              <a:gd name="connsiteY2-30" fmla="*/ 0 h 385762"/>
              <a:gd name="connsiteX3-31" fmla="*/ 495302 w 881063"/>
              <a:gd name="connsiteY3-32" fmla="*/ 309562 h 385762"/>
              <a:gd name="connsiteX4-33" fmla="*/ 0 w 881063"/>
              <a:gd name="connsiteY4-34" fmla="*/ 385762 h 385762"/>
              <a:gd name="connsiteX5-35" fmla="*/ 0 w 881063"/>
              <a:gd name="connsiteY5-36" fmla="*/ 33337 h 385762"/>
              <a:gd name="connsiteX0-37" fmla="*/ 0 w 881063"/>
              <a:gd name="connsiteY0-38" fmla="*/ 123825 h 476250"/>
              <a:gd name="connsiteX1-39" fmla="*/ 457202 w 881063"/>
              <a:gd name="connsiteY1-40" fmla="*/ 0 h 476250"/>
              <a:gd name="connsiteX2-41" fmla="*/ 881063 w 881063"/>
              <a:gd name="connsiteY2-42" fmla="*/ 90488 h 476250"/>
              <a:gd name="connsiteX3-43" fmla="*/ 495302 w 881063"/>
              <a:gd name="connsiteY3-44" fmla="*/ 400050 h 476250"/>
              <a:gd name="connsiteX4-45" fmla="*/ 0 w 881063"/>
              <a:gd name="connsiteY4-46" fmla="*/ 476250 h 476250"/>
              <a:gd name="connsiteX5-47" fmla="*/ 0 w 881063"/>
              <a:gd name="connsiteY5-48" fmla="*/ 123825 h 476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5"/>
          <p:cNvSpPr/>
          <p:nvPr/>
        </p:nvSpPr>
        <p:spPr>
          <a:xfrm>
            <a:off x="6217444" y="2660835"/>
            <a:ext cx="871538" cy="714375"/>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1" fmla="*/ 0 w 833438"/>
              <a:gd name="connsiteY0-2" fmla="*/ 257175 h 609600"/>
              <a:gd name="connsiteX1-3" fmla="*/ 676276 w 833438"/>
              <a:gd name="connsiteY1-4" fmla="*/ 0 h 609600"/>
              <a:gd name="connsiteX2-5" fmla="*/ 833438 w 833438"/>
              <a:gd name="connsiteY2-6" fmla="*/ 433388 h 609600"/>
              <a:gd name="connsiteX3-7" fmla="*/ 657226 w 833438"/>
              <a:gd name="connsiteY3-8" fmla="*/ 609600 h 609600"/>
              <a:gd name="connsiteX4-9" fmla="*/ 0 w 833438"/>
              <a:gd name="connsiteY4-10" fmla="*/ 609600 h 609600"/>
              <a:gd name="connsiteX5-11" fmla="*/ 0 w 833438"/>
              <a:gd name="connsiteY5-12" fmla="*/ 257175 h 609600"/>
              <a:gd name="connsiteX0-13" fmla="*/ 0 w 833438"/>
              <a:gd name="connsiteY0-14" fmla="*/ 257175 h 609600"/>
              <a:gd name="connsiteX1-15" fmla="*/ 676276 w 833438"/>
              <a:gd name="connsiteY1-16" fmla="*/ 0 h 609600"/>
              <a:gd name="connsiteX2-17" fmla="*/ 833438 w 833438"/>
              <a:gd name="connsiteY2-18" fmla="*/ 433388 h 609600"/>
              <a:gd name="connsiteX3-19" fmla="*/ 657226 w 833438"/>
              <a:gd name="connsiteY3-20" fmla="*/ 390525 h 609600"/>
              <a:gd name="connsiteX4-21" fmla="*/ 0 w 833438"/>
              <a:gd name="connsiteY4-22" fmla="*/ 609600 h 609600"/>
              <a:gd name="connsiteX5-23" fmla="*/ 0 w 833438"/>
              <a:gd name="connsiteY5-24" fmla="*/ 257175 h 609600"/>
              <a:gd name="connsiteX0-25" fmla="*/ 0 w 871538"/>
              <a:gd name="connsiteY0-26" fmla="*/ 257175 h 609600"/>
              <a:gd name="connsiteX1-27" fmla="*/ 676276 w 871538"/>
              <a:gd name="connsiteY1-28" fmla="*/ 0 h 609600"/>
              <a:gd name="connsiteX2-29" fmla="*/ 871538 w 871538"/>
              <a:gd name="connsiteY2-30" fmla="*/ 100013 h 609600"/>
              <a:gd name="connsiteX3-31" fmla="*/ 657226 w 871538"/>
              <a:gd name="connsiteY3-32" fmla="*/ 390525 h 609600"/>
              <a:gd name="connsiteX4-33" fmla="*/ 0 w 871538"/>
              <a:gd name="connsiteY4-34" fmla="*/ 609600 h 609600"/>
              <a:gd name="connsiteX5-35" fmla="*/ 0 w 871538"/>
              <a:gd name="connsiteY5-36" fmla="*/ 257175 h 609600"/>
              <a:gd name="connsiteX0-37" fmla="*/ 0 w 871538"/>
              <a:gd name="connsiteY0-38" fmla="*/ 361950 h 714375"/>
              <a:gd name="connsiteX1-39" fmla="*/ 600076 w 871538"/>
              <a:gd name="connsiteY1-40" fmla="*/ 0 h 714375"/>
              <a:gd name="connsiteX2-41" fmla="*/ 871538 w 871538"/>
              <a:gd name="connsiteY2-42" fmla="*/ 204788 h 714375"/>
              <a:gd name="connsiteX3-43" fmla="*/ 657226 w 871538"/>
              <a:gd name="connsiteY3-44" fmla="*/ 495300 h 714375"/>
              <a:gd name="connsiteX4-45" fmla="*/ 0 w 871538"/>
              <a:gd name="connsiteY4-46" fmla="*/ 714375 h 714375"/>
              <a:gd name="connsiteX5-47" fmla="*/ 0 w 871538"/>
              <a:gd name="connsiteY5-48" fmla="*/ 361950 h 714375"/>
              <a:gd name="connsiteX0-49" fmla="*/ 0 w 871538"/>
              <a:gd name="connsiteY0-50" fmla="*/ 361950 h 714375"/>
              <a:gd name="connsiteX1-51" fmla="*/ 600076 w 871538"/>
              <a:gd name="connsiteY1-52" fmla="*/ 0 h 714375"/>
              <a:gd name="connsiteX2-53" fmla="*/ 871538 w 871538"/>
              <a:gd name="connsiteY2-54" fmla="*/ 204788 h 714375"/>
              <a:gd name="connsiteX3-55" fmla="*/ 619126 w 871538"/>
              <a:gd name="connsiteY3-56" fmla="*/ 400050 h 714375"/>
              <a:gd name="connsiteX4-57" fmla="*/ 0 w 871538"/>
              <a:gd name="connsiteY4-58" fmla="*/ 714375 h 714375"/>
              <a:gd name="connsiteX5-59" fmla="*/ 0 w 871538"/>
              <a:gd name="connsiteY5-60" fmla="*/ 361950 h 714375"/>
              <a:gd name="connsiteX0-61" fmla="*/ 0 w 871538"/>
              <a:gd name="connsiteY0-62" fmla="*/ 361950 h 714375"/>
              <a:gd name="connsiteX1-63" fmla="*/ 600076 w 871538"/>
              <a:gd name="connsiteY1-64" fmla="*/ 0 h 714375"/>
              <a:gd name="connsiteX2-65" fmla="*/ 871538 w 871538"/>
              <a:gd name="connsiteY2-66" fmla="*/ 90488 h 714375"/>
              <a:gd name="connsiteX3-67" fmla="*/ 619126 w 871538"/>
              <a:gd name="connsiteY3-68" fmla="*/ 400050 h 714375"/>
              <a:gd name="connsiteX4-69" fmla="*/ 0 w 871538"/>
              <a:gd name="connsiteY4-70" fmla="*/ 714375 h 714375"/>
              <a:gd name="connsiteX5-71" fmla="*/ 0 w 871538"/>
              <a:gd name="connsiteY5-72" fmla="*/ 361950 h 7143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1538" h="714375">
                <a:moveTo>
                  <a:pt x="0" y="361950"/>
                </a:moveTo>
                <a:lnTo>
                  <a:pt x="600076" y="0"/>
                </a:lnTo>
                <a:lnTo>
                  <a:pt x="871538" y="90488"/>
                </a:lnTo>
                <a:lnTo>
                  <a:pt x="619126" y="400050"/>
                </a:lnTo>
                <a:lnTo>
                  <a:pt x="0" y="714375"/>
                </a:lnTo>
                <a:lnTo>
                  <a:pt x="0" y="361950"/>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041357" y="5165779"/>
            <a:ext cx="558179" cy="409838"/>
            <a:chOff x="467341" y="1370621"/>
            <a:chExt cx="558179" cy="409838"/>
          </a:xfrm>
        </p:grpSpPr>
        <p:sp>
          <p:nvSpPr>
            <p:cNvPr id="12"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3" name="文本框 12"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sp>
        <p:nvSpPr>
          <p:cNvPr id="16" name="文本框 15"/>
          <p:cNvSpPr txBox="1"/>
          <p:nvPr/>
        </p:nvSpPr>
        <p:spPr>
          <a:xfrm>
            <a:off x="7436971" y="5206285"/>
            <a:ext cx="3597110" cy="369332"/>
          </a:xfrm>
          <a:prstGeom prst="rect">
            <a:avLst/>
          </a:prstGeom>
          <a:noFill/>
        </p:spPr>
        <p:txBody>
          <a:bodyPr wrap="square">
            <a:spAutoFit/>
          </a:bodyPr>
          <a:lstStyle/>
          <a:p>
            <a:r>
              <a:rPr lang="zh-CN" altLang="en-US" sz="1800" kern="1200" dirty="0"/>
              <a:t>挖掘机手臂伸缩控制回路的搭建</a:t>
            </a:r>
            <a:endParaRPr lang="zh-CN" altLang="en-US" dirty="0"/>
          </a:p>
        </p:txBody>
      </p:sp>
      <p:grpSp>
        <p:nvGrpSpPr>
          <p:cNvPr id="17" name="组合 16"/>
          <p:cNvGrpSpPr/>
          <p:nvPr/>
        </p:nvGrpSpPr>
        <p:grpSpPr>
          <a:xfrm>
            <a:off x="4735180" y="4628094"/>
            <a:ext cx="558179" cy="409838"/>
            <a:chOff x="467341" y="3692869"/>
            <a:chExt cx="558179" cy="409838"/>
          </a:xfrm>
        </p:grpSpPr>
        <p:sp>
          <p:nvSpPr>
            <p:cNvPr id="18"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9" name="文本框 18" descr="编号 2"/>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2</a:t>
              </a:r>
              <a:endParaRPr lang="zh-CN" dirty="0">
                <a:solidFill>
                  <a:schemeClr val="bg1"/>
                </a:solidFill>
                <a:cs typeface="Segoe UI Semibold" panose="020B0702040204020203" pitchFamily="34" charset="0"/>
              </a:endParaRPr>
            </a:p>
          </p:txBody>
        </p:sp>
      </p:grpSp>
      <p:grpSp>
        <p:nvGrpSpPr>
          <p:cNvPr id="20" name="组合 19"/>
          <p:cNvGrpSpPr/>
          <p:nvPr/>
        </p:nvGrpSpPr>
        <p:grpSpPr>
          <a:xfrm>
            <a:off x="6960946" y="3927528"/>
            <a:ext cx="558179" cy="409838"/>
            <a:chOff x="476065" y="4191714"/>
            <a:chExt cx="558179" cy="409838"/>
          </a:xfrm>
        </p:grpSpPr>
        <p:sp>
          <p:nvSpPr>
            <p:cNvPr id="21" name="椭圆形 39" descr="小圆圈"/>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3"/>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zh-CN">
                  <a:solidFill>
                    <a:schemeClr val="bg1"/>
                  </a:solidFill>
                  <a:cs typeface="Segoe UI Semibold" panose="020B0702040204020203" pitchFamily="34" charset="0"/>
                </a:rPr>
                <a:t>3</a:t>
              </a:r>
              <a:endParaRPr lang="zh-CN">
                <a:solidFill>
                  <a:schemeClr val="bg1"/>
                </a:solidFill>
                <a:cs typeface="Segoe UI Semibold" panose="020B0702040204020203" pitchFamily="34" charset="0"/>
              </a:endParaRPr>
            </a:p>
          </p:txBody>
        </p:sp>
      </p:grpSp>
      <p:grpSp>
        <p:nvGrpSpPr>
          <p:cNvPr id="23" name="组合 22"/>
          <p:cNvGrpSpPr/>
          <p:nvPr/>
        </p:nvGrpSpPr>
        <p:grpSpPr>
          <a:xfrm>
            <a:off x="4809155" y="3384163"/>
            <a:ext cx="558179" cy="409838"/>
            <a:chOff x="467341" y="1370621"/>
            <a:chExt cx="558179" cy="409838"/>
          </a:xfrm>
        </p:grpSpPr>
        <p:sp>
          <p:nvSpPr>
            <p:cNvPr id="24" name="椭圆形 33" descr="小圆圈"/>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5" name="文本框 24" descr="编号 1"/>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4</a:t>
              </a:r>
              <a:endParaRPr lang="zh-CN" dirty="0">
                <a:solidFill>
                  <a:schemeClr val="bg1"/>
                </a:solidFill>
                <a:cs typeface="Segoe UI Semibold" panose="020B0702040204020203" pitchFamily="34" charset="0"/>
              </a:endParaRPr>
            </a:p>
          </p:txBody>
        </p:sp>
      </p:grpSp>
      <p:grpSp>
        <p:nvGrpSpPr>
          <p:cNvPr id="26" name="组合 25"/>
          <p:cNvGrpSpPr/>
          <p:nvPr/>
        </p:nvGrpSpPr>
        <p:grpSpPr>
          <a:xfrm>
            <a:off x="7041357" y="2596046"/>
            <a:ext cx="558179" cy="409838"/>
            <a:chOff x="467341" y="3692869"/>
            <a:chExt cx="558179" cy="409838"/>
          </a:xfrm>
        </p:grpSpPr>
        <p:sp>
          <p:nvSpPr>
            <p:cNvPr id="27" name="椭圆形 36" descr="小圆圈"/>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8" name="文本框 27" descr="编号 2"/>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5</a:t>
              </a:r>
              <a:endParaRPr lang="zh-CN" dirty="0">
                <a:solidFill>
                  <a:schemeClr val="bg1"/>
                </a:solidFill>
                <a:cs typeface="Segoe UI Semibold" panose="020B0702040204020203" pitchFamily="34" charset="0"/>
              </a:endParaRPr>
            </a:p>
          </p:txBody>
        </p:sp>
      </p:grpSp>
      <p:sp>
        <p:nvSpPr>
          <p:cNvPr id="37" name="文本框 36"/>
          <p:cNvSpPr txBox="1"/>
          <p:nvPr/>
        </p:nvSpPr>
        <p:spPr>
          <a:xfrm>
            <a:off x="1502006" y="4696300"/>
            <a:ext cx="3476625" cy="341632"/>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汽车起重机支腿锁紧回路的搭建</a:t>
            </a:r>
            <a:endParaRPr lang="zh-CN" altLang="en-US" sz="1800" kern="1200" dirty="0"/>
          </a:p>
        </p:txBody>
      </p:sp>
      <p:sp>
        <p:nvSpPr>
          <p:cNvPr id="39" name="文本框 38"/>
          <p:cNvSpPr txBox="1"/>
          <p:nvPr/>
        </p:nvSpPr>
        <p:spPr>
          <a:xfrm>
            <a:off x="7436971" y="4015987"/>
            <a:ext cx="3212307" cy="341632"/>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冲床液压控制回路的搭建</a:t>
            </a:r>
            <a:endParaRPr lang="zh-CN" altLang="en-US" sz="1800" kern="1200" dirty="0"/>
          </a:p>
        </p:txBody>
      </p:sp>
      <p:sp>
        <p:nvSpPr>
          <p:cNvPr id="41" name="文本框 40"/>
          <p:cNvSpPr txBox="1"/>
          <p:nvPr/>
        </p:nvSpPr>
        <p:spPr>
          <a:xfrm>
            <a:off x="2184862" y="3444873"/>
            <a:ext cx="2771775" cy="341632"/>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钻床液压控制回路的搭建</a:t>
            </a:r>
            <a:endParaRPr lang="zh-CN" altLang="en-US" sz="1800" kern="1200" dirty="0"/>
          </a:p>
        </p:txBody>
      </p:sp>
      <p:sp>
        <p:nvSpPr>
          <p:cNvPr id="43" name="文本框 42"/>
          <p:cNvSpPr txBox="1"/>
          <p:nvPr/>
        </p:nvSpPr>
        <p:spPr>
          <a:xfrm>
            <a:off x="7436971" y="2667499"/>
            <a:ext cx="3212308" cy="590931"/>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数控机床刀盘回转液压控制回路的搭建</a:t>
            </a:r>
            <a:endParaRPr lang="zh-CN" altLang="en-US" sz="1800" kern="1200" dirty="0"/>
          </a:p>
        </p:txBody>
      </p:sp>
      <p:sp>
        <p:nvSpPr>
          <p:cNvPr id="3" name="流程图: 过程 2"/>
          <p:cNvSpPr/>
          <p:nvPr/>
        </p:nvSpPr>
        <p:spPr>
          <a:xfrm>
            <a:off x="6115050" y="1457325"/>
            <a:ext cx="161925" cy="5229225"/>
          </a:xfrm>
          <a:prstGeom prst="flowChartProcess">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98930" y="1399540"/>
            <a:ext cx="2871470" cy="368300"/>
          </a:xfrm>
          <a:prstGeom prst="rect">
            <a:avLst/>
          </a:prstGeom>
          <a:noFill/>
        </p:spPr>
        <p:txBody>
          <a:bodyPr wrap="square" rtlCol="0">
            <a:spAutoFit/>
          </a:bodyPr>
          <a:p>
            <a:r>
              <a:rPr lang="zh-CN" altLang="en-US" dirty="0"/>
              <a:t>单向型方向控制阀</a:t>
            </a:r>
            <a:endParaRPr lang="zh-CN" altLang="en-US" dirty="0"/>
          </a:p>
        </p:txBody>
      </p:sp>
      <p:sp>
        <p:nvSpPr>
          <p:cNvPr id="3" name="文本框 2"/>
          <p:cNvSpPr txBox="1"/>
          <p:nvPr/>
        </p:nvSpPr>
        <p:spPr>
          <a:xfrm>
            <a:off x="1509395" y="1915795"/>
            <a:ext cx="10682605" cy="506730"/>
          </a:xfrm>
          <a:prstGeom prst="rect">
            <a:avLst/>
          </a:prstGeom>
        </p:spPr>
        <p:txBody>
          <a:bodyPr wrap="square">
            <a:spAutoFit/>
          </a:bodyPr>
          <a:p>
            <a:pPr marL="0" indent="266700" algn="just" defTabSz="266700">
              <a:lnSpc>
                <a:spcPct val="150000"/>
              </a:lnSpc>
              <a:spcAft>
                <a:spcPct val="0"/>
              </a:spcAft>
            </a:pPr>
            <a:r>
              <a:rPr altLang="zh-CN" sz="1800" dirty="0"/>
              <a:t>单向型方向控制阀只允许气流沿着一个方向流动。它主要包括单向阀、梭阀、双压阀和快速排气阀等。</a:t>
            </a:r>
            <a:endParaRPr altLang="zh-CN" sz="1800" dirty="0"/>
          </a:p>
        </p:txBody>
      </p:sp>
      <p:pic>
        <p:nvPicPr>
          <p:cNvPr id="128536750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072958" y="3387725"/>
            <a:ext cx="3141345" cy="1592580"/>
          </a:xfrm>
          <a:prstGeom prst="rect">
            <a:avLst/>
          </a:prstGeom>
          <a:noFill/>
          <a:ln>
            <a:noFill/>
          </a:ln>
        </p:spPr>
      </p:pic>
      <p:sp>
        <p:nvSpPr>
          <p:cNvPr id="8" name="文本框 7"/>
          <p:cNvSpPr txBox="1"/>
          <p:nvPr/>
        </p:nvSpPr>
        <p:spPr>
          <a:xfrm>
            <a:off x="1844085" y="2721247"/>
            <a:ext cx="2149812" cy="368300"/>
          </a:xfrm>
          <a:prstGeom prst="rect">
            <a:avLst/>
          </a:prstGeom>
          <a:noFill/>
        </p:spPr>
        <p:txBody>
          <a:bodyPr wrap="square" rtlCol="0" anchor="t" anchorCtr="0">
            <a:spAutoFit/>
          </a:bodyPr>
          <a:p>
            <a:r>
              <a:rPr lang="en-US" altLang="zh-CN" dirty="0"/>
              <a:t>1</a:t>
            </a:r>
            <a:r>
              <a:rPr lang="zh-CN" altLang="en-US" dirty="0"/>
              <a:t>、单向阀</a:t>
            </a:r>
            <a:endParaRPr lang="zh-CN" altLang="en-US" dirty="0"/>
          </a:p>
        </p:txBody>
      </p:sp>
      <p:sp>
        <p:nvSpPr>
          <p:cNvPr id="4" name="文本框 3"/>
          <p:cNvSpPr txBox="1"/>
          <p:nvPr/>
        </p:nvSpPr>
        <p:spPr>
          <a:xfrm>
            <a:off x="5902325" y="2672398"/>
            <a:ext cx="5080000" cy="368300"/>
          </a:xfrm>
          <a:prstGeom prst="rect">
            <a:avLst/>
          </a:prstGeom>
        </p:spPr>
        <p:txBody>
          <a:bodyPr anchor="t" anchorCtr="0">
            <a:spAutoFit/>
          </a:bodyPr>
          <a:p>
            <a:pPr marL="0" algn="l" defTabSz="914400">
              <a:buClrTx/>
              <a:buSzTx/>
              <a:buFontTx/>
            </a:pPr>
            <a:r>
              <a:rPr altLang="en-US" sz="1800" dirty="0"/>
              <a:t>2.梭阀</a:t>
            </a:r>
            <a:endParaRPr altLang="en-US" sz="1800" dirty="0"/>
          </a:p>
        </p:txBody>
      </p:sp>
      <p:pic>
        <p:nvPicPr>
          <p:cNvPr id="293903217" name="图片 8"/>
          <p:cNvPicPr>
            <a:picLocks noChangeAspect="1" noChangeArrowheads="1"/>
          </p:cNvPicPr>
          <p:nvPr/>
        </p:nvPicPr>
        <p:blipFill>
          <a:blip r:embed="rId2">
            <a:extLst>
              <a:ext uri="{28A0092B-C50C-407E-A947-70E740481C1C}">
                <a14:useLocalDpi xmlns:a14="http://schemas.microsoft.com/office/drawing/2010/main" val="0"/>
              </a:ext>
            </a:extLst>
          </a:blip>
          <a:srcRect r="2905"/>
          <a:stretch>
            <a:fillRect/>
          </a:stretch>
        </p:blipFill>
        <p:spPr>
          <a:xfrm>
            <a:off x="6972300" y="2903855"/>
            <a:ext cx="3249295" cy="2162810"/>
          </a:xfrm>
          <a:prstGeom prst="rect">
            <a:avLst/>
          </a:prstGeom>
          <a:noFill/>
          <a:ln>
            <a:noFill/>
          </a:ln>
        </p:spPr>
      </p:pic>
      <p:pic>
        <p:nvPicPr>
          <p:cNvPr id="230717612"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592118" y="3841115"/>
            <a:ext cx="1010285" cy="685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55570" y="2078990"/>
            <a:ext cx="1345565" cy="368300"/>
          </a:xfrm>
          <a:prstGeom prst="rect">
            <a:avLst/>
          </a:prstGeom>
        </p:spPr>
        <p:txBody>
          <a:bodyPr wrap="square">
            <a:spAutoFit/>
          </a:bodyPr>
          <a:p>
            <a:pPr marL="0" algn="l" defTabSz="914400">
              <a:buClrTx/>
              <a:buSzTx/>
              <a:buFontTx/>
            </a:pPr>
            <a:r>
              <a:rPr lang="en-US" altLang="zh-CN" sz="1800" dirty="0"/>
              <a:t>3.双压阀</a:t>
            </a:r>
            <a:endParaRPr lang="en-US" altLang="zh-CN" sz="1800" dirty="0"/>
          </a:p>
        </p:txBody>
      </p:sp>
      <p:pic>
        <p:nvPicPr>
          <p:cNvPr id="1703824068" name="图片 5"/>
          <p:cNvPicPr>
            <a:picLocks noChangeAspect="1" noChangeArrowheads="1"/>
          </p:cNvPicPr>
          <p:nvPr/>
        </p:nvPicPr>
        <p:blipFill>
          <a:blip r:embed="rId1">
            <a:extLst>
              <a:ext uri="{28A0092B-C50C-407E-A947-70E740481C1C}">
                <a14:useLocalDpi xmlns:a14="http://schemas.microsoft.com/office/drawing/2010/main" val="0"/>
              </a:ext>
            </a:extLst>
          </a:blip>
          <a:srcRect r="1602" b="5333"/>
          <a:stretch>
            <a:fillRect/>
          </a:stretch>
        </p:blipFill>
        <p:spPr>
          <a:xfrm>
            <a:off x="1781810" y="2962910"/>
            <a:ext cx="3579495" cy="1871345"/>
          </a:xfrm>
          <a:prstGeom prst="rect">
            <a:avLst/>
          </a:prstGeom>
          <a:noFill/>
          <a:ln>
            <a:noFill/>
          </a:ln>
        </p:spPr>
      </p:pic>
      <p:pic>
        <p:nvPicPr>
          <p:cNvPr id="873935713" name="图片 4"/>
          <p:cNvPicPr>
            <a:picLocks noChangeAspect="1" noChangeArrowheads="1"/>
          </p:cNvPicPr>
          <p:nvPr/>
        </p:nvPicPr>
        <p:blipFill>
          <a:blip r:embed="rId2">
            <a:extLst>
              <a:ext uri="{28A0092B-C50C-407E-A947-70E740481C1C}">
                <a14:useLocalDpi xmlns:a14="http://schemas.microsoft.com/office/drawing/2010/main" val="0"/>
              </a:ext>
            </a:extLst>
          </a:blip>
          <a:srcRect t="6000" r="6250" b="13477"/>
          <a:stretch>
            <a:fillRect/>
          </a:stretch>
        </p:blipFill>
        <p:spPr>
          <a:xfrm>
            <a:off x="2844800" y="5236845"/>
            <a:ext cx="1243330" cy="675005"/>
          </a:xfrm>
          <a:prstGeom prst="rect">
            <a:avLst/>
          </a:prstGeom>
          <a:noFill/>
          <a:ln>
            <a:noFill/>
          </a:ln>
        </p:spPr>
      </p:pic>
      <p:sp>
        <p:nvSpPr>
          <p:cNvPr id="3" name="文本框 2"/>
          <p:cNvSpPr txBox="1"/>
          <p:nvPr/>
        </p:nvSpPr>
        <p:spPr>
          <a:xfrm>
            <a:off x="6860540" y="2078673"/>
            <a:ext cx="5080000" cy="368300"/>
          </a:xfrm>
          <a:prstGeom prst="rect">
            <a:avLst/>
          </a:prstGeom>
        </p:spPr>
        <p:txBody>
          <a:bodyPr>
            <a:spAutoFit/>
          </a:bodyPr>
          <a:p>
            <a:pPr marL="0" algn="l" defTabSz="914400">
              <a:buClrTx/>
              <a:buSzTx/>
              <a:buFontTx/>
            </a:pPr>
            <a:r>
              <a:rPr lang="en-US" altLang="zh-CN" sz="1800" dirty="0"/>
              <a:t>4.快速排气阀</a:t>
            </a:r>
            <a:endParaRPr lang="en-US" altLang="zh-CN" sz="1800" dirty="0"/>
          </a:p>
        </p:txBody>
      </p:sp>
      <p:pic>
        <p:nvPicPr>
          <p:cNvPr id="283403398" name="图片 2"/>
          <p:cNvPicPr>
            <a:picLocks noChangeAspect="1" noChangeArrowheads="1"/>
          </p:cNvPicPr>
          <p:nvPr/>
        </p:nvPicPr>
        <p:blipFill>
          <a:blip r:embed="rId3">
            <a:extLst>
              <a:ext uri="{28A0092B-C50C-407E-A947-70E740481C1C}">
                <a14:useLocalDpi xmlns:a14="http://schemas.microsoft.com/office/drawing/2010/main" val="0"/>
              </a:ext>
            </a:extLst>
          </a:blip>
          <a:srcRect r="55000" b="50250"/>
          <a:stretch>
            <a:fillRect/>
          </a:stretch>
        </p:blipFill>
        <p:spPr>
          <a:xfrm>
            <a:off x="6736080" y="2630170"/>
            <a:ext cx="3317875" cy="2292350"/>
          </a:xfrm>
          <a:prstGeom prst="rect">
            <a:avLst/>
          </a:prstGeom>
          <a:noFill/>
          <a:ln>
            <a:noFill/>
          </a:ln>
        </p:spPr>
      </p:pic>
      <p:pic>
        <p:nvPicPr>
          <p:cNvPr id="1584630986" name="图片 1"/>
          <p:cNvPicPr>
            <a:picLocks noChangeAspect="1" noChangeArrowheads="1"/>
          </p:cNvPicPr>
          <p:nvPr/>
        </p:nvPicPr>
        <p:blipFill>
          <a:blip r:embed="rId4">
            <a:extLst>
              <a:ext uri="{28A0092B-C50C-407E-A947-70E740481C1C}">
                <a14:useLocalDpi xmlns:a14="http://schemas.microsoft.com/office/drawing/2010/main" val="0"/>
              </a:ext>
            </a:extLst>
          </a:blip>
          <a:srcRect r="79375" b="81450"/>
          <a:stretch>
            <a:fillRect/>
          </a:stretch>
        </p:blipFill>
        <p:spPr>
          <a:xfrm>
            <a:off x="8371205" y="5105718"/>
            <a:ext cx="1253490" cy="7080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476625" y="2400298"/>
            <a:ext cx="2238375" cy="2238375"/>
          </a:xfrm>
          <a:prstGeom prst="rect">
            <a:avLst/>
          </a:prstGeom>
        </p:spPr>
      </p:pic>
      <p:pic>
        <p:nvPicPr>
          <p:cNvPr id="4"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
        <p:nvSpPr>
          <p:cNvPr id="6" name="文本框 5"/>
          <p:cNvSpPr txBox="1"/>
          <p:nvPr/>
        </p:nvSpPr>
        <p:spPr>
          <a:xfrm>
            <a:off x="4048125" y="4972050"/>
            <a:ext cx="1162050" cy="369332"/>
          </a:xfrm>
          <a:prstGeom prst="rect">
            <a:avLst/>
          </a:prstGeom>
          <a:noFill/>
        </p:spPr>
        <p:txBody>
          <a:bodyPr wrap="square" rtlCol="0">
            <a:spAutoFit/>
          </a:bodyPr>
          <a:p>
            <a:r>
              <a:rPr lang="zh-CN" altLang="en-US" dirty="0"/>
              <a:t>任务实施</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9579973" name="图片 23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550795" y="1256030"/>
            <a:ext cx="4144645" cy="3803015"/>
          </a:xfrm>
          <a:prstGeom prst="rect">
            <a:avLst/>
          </a:prstGeom>
          <a:noFill/>
          <a:ln>
            <a:noFill/>
          </a:ln>
        </p:spPr>
      </p:pic>
      <p:pic>
        <p:nvPicPr>
          <p:cNvPr id="4407" name="图片 437"/>
          <p:cNvPicPr>
            <a:picLocks noChangeAspect="1" noChangeArrowheads="1"/>
          </p:cNvPicPr>
          <p:nvPr/>
        </p:nvPicPr>
        <p:blipFill>
          <a:blip r:embed="rId2">
            <a:extLst>
              <a:ext uri="{28A0092B-C50C-407E-A947-70E740481C1C}">
                <a14:useLocalDpi xmlns:a14="http://schemas.microsoft.com/office/drawing/2010/main" val="0"/>
              </a:ext>
            </a:extLst>
          </a:blip>
          <a:srcRect b="5090"/>
          <a:stretch>
            <a:fillRect/>
          </a:stretch>
        </p:blipFill>
        <p:spPr>
          <a:xfrm>
            <a:off x="7414895" y="1256030"/>
            <a:ext cx="2643505" cy="3260090"/>
          </a:xfrm>
          <a:prstGeom prst="rect">
            <a:avLst/>
          </a:prstGeom>
          <a:noFill/>
          <a:ln>
            <a:noFill/>
          </a:ln>
        </p:spPr>
      </p:pic>
      <p:sp>
        <p:nvSpPr>
          <p:cNvPr id="2" name="文本框 1"/>
          <p:cNvSpPr txBox="1"/>
          <p:nvPr/>
        </p:nvSpPr>
        <p:spPr>
          <a:xfrm>
            <a:off x="1299210" y="4583430"/>
            <a:ext cx="10691495" cy="2030095"/>
          </a:xfrm>
          <a:prstGeom prst="rect">
            <a:avLst/>
          </a:prstGeom>
        </p:spPr>
        <p:txBody>
          <a:bodyPr wrap="square">
            <a:spAutoFit/>
          </a:bodyPr>
          <a:p>
            <a:pPr indent="0" algn="just" defTabSz="914400" fontAlgn="auto">
              <a:lnSpc>
                <a:spcPct val="100000"/>
              </a:lnSpc>
              <a:buClrTx/>
              <a:buSzTx/>
              <a:buNone/>
            </a:pP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       </a:t>
            </a:r>
            <a:r>
              <a:rPr altLang="zh-CN" sz="1800" kern="100" dirty="0">
                <a:effectLst/>
                <a:latin typeface="Times New Roman" panose="02020603050405020304" pitchFamily="18" charset="0"/>
                <a:ea typeface="仿宋" panose="02010609060101010101" pitchFamily="49" charset="-122"/>
                <a:cs typeface="黑体" panose="02010609060101010101" pitchFamily="49" charset="-122"/>
              </a:rPr>
              <a:t>制造业是一个国家经济发展的基石,也是增强国家竞争力的基础，“三步走”战略中，2025年基本实现工业化，中国制造业迈入制造强国行列;2035年，中国制造业整体水平达到中等发达国家水平;2045年，制造大国地位更加巩固，综合实力进入世界制造强国前列。冲床是金属加工行业的重要工具，中国政府已将数控精密冲床行业提高到了战略性位置。</a:t>
            </a:r>
            <a:endParaRPr altLang="zh-CN" sz="1800" kern="100" dirty="0">
              <a:effectLst/>
              <a:latin typeface="Times New Roman" panose="02020603050405020304" pitchFamily="18" charset="0"/>
              <a:ea typeface="仿宋" panose="02010609060101010101" pitchFamily="49" charset="-122"/>
              <a:cs typeface="黑体" panose="02010609060101010101" pitchFamily="49" charset="-122"/>
            </a:endParaRPr>
          </a:p>
          <a:p>
            <a:pPr marL="0" algn="l" defTabSz="914400">
              <a:lnSpc>
                <a:spcPct val="100000"/>
              </a:lnSpc>
              <a:buClrTx/>
              <a:buSzTx/>
              <a:buNone/>
            </a:pP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       </a:t>
            </a:r>
            <a:r>
              <a:rPr altLang="zh-CN" sz="1800" kern="100" dirty="0">
                <a:effectLst/>
                <a:latin typeface="Times New Roman" panose="02020603050405020304" pitchFamily="18" charset="0"/>
                <a:ea typeface="仿宋" panose="02010609060101010101" pitchFamily="49" charset="-122"/>
                <a:cs typeface="黑体" panose="02010609060101010101" pitchFamily="49" charset="-122"/>
              </a:rPr>
              <a:t>冲床通过一组模具(分上模与下模)，将材料置于其间，由机器施加压力，使材料塑性变形，而得到所要求的形状与精度。在液压冲床工作过程中，加工不同材料所需最高压力不同。那么液压冲床是如何得到不同的稳定压力的呢？冲床液压控制回路该如何搭建？</a:t>
            </a:r>
            <a:endParaRPr altLang="zh-CN" sz="1800" kern="100" dirty="0">
              <a:effectLst/>
              <a:latin typeface="Times New Roman" panose="02020603050405020304" pitchFamily="18" charset="0"/>
              <a:ea typeface="仿宋" panose="02010609060101010101" pitchFamily="49" charset="-122"/>
              <a:cs typeface="黑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65726" y="2520879"/>
            <a:ext cx="2763570" cy="2792095"/>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a:t>
            </a:r>
            <a:r>
              <a:rPr altLang="zh-CN" dirty="0"/>
              <a:t>掌握溢流阀的工作原理和图形符号</a:t>
            </a:r>
            <a:r>
              <a:rPr lang="zh-CN" altLang="zh-CN" dirty="0"/>
              <a:t>；</a:t>
            </a:r>
            <a:endParaRPr lang="zh-CN" altLang="zh-CN" dirty="0"/>
          </a:p>
          <a:p>
            <a:pPr algn="just">
              <a:lnSpc>
                <a:spcPct val="150000"/>
              </a:lnSpc>
              <a:spcBef>
                <a:spcPts val="750"/>
              </a:spcBef>
              <a:spcAft>
                <a:spcPts val="750"/>
              </a:spcAft>
            </a:pPr>
            <a:r>
              <a:rPr lang="en-US" altLang="zh-CN" dirty="0"/>
              <a:t>2.</a:t>
            </a:r>
            <a:r>
              <a:rPr lang="zh-CN" altLang="zh-CN" dirty="0"/>
              <a:t>掌握调压回路的工作原理</a:t>
            </a:r>
            <a:endParaRPr lang="zh-CN" altLang="zh-CN" dirty="0"/>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3" name="文本框 2"/>
          <p:cNvSpPr txBox="1"/>
          <p:nvPr/>
        </p:nvSpPr>
        <p:spPr>
          <a:xfrm>
            <a:off x="8540374" y="2520879"/>
            <a:ext cx="2763571" cy="2799715"/>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a:t>
            </a:r>
            <a:r>
              <a:rPr lang="zh-CN" altLang="zh-CN" dirty="0"/>
              <a:t>会正确使用溢流阀</a:t>
            </a:r>
            <a:r>
              <a:rPr lang="zh-CN" altLang="zh-CN" dirty="0"/>
              <a:t>； </a:t>
            </a:r>
            <a:endParaRPr lang="zh-CN" altLang="zh-CN" dirty="0"/>
          </a:p>
          <a:p>
            <a:pPr algn="just">
              <a:lnSpc>
                <a:spcPct val="150000"/>
              </a:lnSpc>
              <a:spcBef>
                <a:spcPts val="750"/>
              </a:spcBef>
              <a:spcAft>
                <a:spcPts val="750"/>
              </a:spcAft>
            </a:pPr>
            <a:r>
              <a:rPr lang="en-US" altLang="zh-CN" dirty="0"/>
              <a:t>2.</a:t>
            </a:r>
            <a:r>
              <a:rPr lang="zh-CN" altLang="zh-CN" dirty="0"/>
              <a:t>能够根据要求完成液压调压回路的设计与搭建</a:t>
            </a:r>
            <a:r>
              <a:rPr lang="zh-CN" altLang="zh-CN" dirty="0"/>
              <a:t>；</a:t>
            </a:r>
            <a:endParaRPr lang="zh-CN"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1991078" y="2520879"/>
            <a:ext cx="2763569" cy="3395610"/>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 </a:t>
            </a:r>
            <a:r>
              <a:rPr lang="zh-CN" altLang="zh-CN" dirty="0"/>
              <a:t>能够增强安全操作意识，做到安全操作； </a:t>
            </a:r>
            <a:endParaRPr lang="zh-CN" altLang="zh-CN" dirty="0"/>
          </a:p>
          <a:p>
            <a:pPr algn="just">
              <a:lnSpc>
                <a:spcPct val="150000"/>
              </a:lnSpc>
              <a:spcBef>
                <a:spcPts val="750"/>
              </a:spcBef>
              <a:spcAft>
                <a:spcPts val="750"/>
              </a:spcAft>
            </a:pPr>
            <a:r>
              <a:rPr lang="en-US" altLang="zh-CN" dirty="0"/>
              <a:t>2. </a:t>
            </a:r>
            <a:r>
              <a:rPr lang="zh-CN" altLang="zh-CN" dirty="0"/>
              <a:t>能够相互协作、沟通、举一反三、分析解决问题</a:t>
            </a:r>
            <a:endParaRPr lang="zh-CN" altLang="zh-CN" dirty="0"/>
          </a:p>
          <a:p>
            <a:pPr algn="just">
              <a:lnSpc>
                <a:spcPct val="150000"/>
              </a:lnSpc>
              <a:spcBef>
                <a:spcPts val="750"/>
              </a:spcBef>
              <a:spcAft>
                <a:spcPts val="750"/>
              </a:spcAft>
            </a:pPr>
            <a:r>
              <a:rPr lang="en-US" altLang="zh-CN" dirty="0"/>
              <a:t>3. </a:t>
            </a:r>
            <a:r>
              <a:rPr lang="zh-CN" altLang="zh-CN" dirty="0"/>
              <a:t>任务完成后，能自我评估并提出改进措施 </a:t>
            </a: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5" name="文本框 4"/>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p>
            <a:r>
              <a:rPr lang="zh-CN" altLang="en-US" dirty="0"/>
              <a:t>知识目标</a:t>
            </a:r>
            <a:endParaRPr lang="zh-CN" altLang="en-US" dirty="0"/>
          </a:p>
        </p:txBody>
      </p:sp>
      <p:sp>
        <p:nvSpPr>
          <p:cNvPr id="7" name="文本框 6"/>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p>
            <a:r>
              <a:rPr lang="zh-CN" altLang="en-US" dirty="0"/>
              <a:t>能力目标</a:t>
            </a:r>
            <a:endParaRPr lang="zh-CN" altLang="en-US" dirty="0"/>
          </a:p>
        </p:txBody>
      </p:sp>
      <p:pic>
        <p:nvPicPr>
          <p:cNvPr id="8" name="图形 7" descr="v 形箭头"/>
          <p:cNvPicPr>
            <a:picLocks noChangeAspect="1"/>
          </p:cNvPicPr>
          <p:nvPr/>
        </p:nvPicPr>
        <p:blipFill>
          <a:blip r:embed="rId1"/>
          <a:stretch>
            <a:fillRect/>
          </a:stretch>
        </p:blipFill>
        <p:spPr>
          <a:xfrm>
            <a:off x="4685137" y="1878221"/>
            <a:ext cx="628890" cy="628890"/>
          </a:xfrm>
          <a:prstGeom prst="rect">
            <a:avLst/>
          </a:prstGeom>
        </p:spPr>
      </p:pic>
      <p:pic>
        <p:nvPicPr>
          <p:cNvPr id="9" name="图形 8" descr="v 形箭头"/>
          <p:cNvPicPr>
            <a:picLocks noChangeAspect="1"/>
          </p:cNvPicPr>
          <p:nvPr/>
        </p:nvPicPr>
        <p:blipFill>
          <a:blip r:embed="rId1"/>
          <a:stretch>
            <a:fillRect/>
          </a:stretch>
        </p:blipFill>
        <p:spPr>
          <a:xfrm>
            <a:off x="7966249" y="1860946"/>
            <a:ext cx="628890" cy="62889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2765" y="1781810"/>
            <a:ext cx="1679575" cy="395605"/>
          </a:xfrm>
          <a:prstGeom prst="rect">
            <a:avLst/>
          </a:prstGeom>
        </p:spPr>
        <p:txBody>
          <a:bodyPr wrap="square">
            <a:spAutoFit/>
          </a:bodyPr>
          <a:p>
            <a:pPr marL="0" indent="267970" algn="just" defTabSz="266700">
              <a:lnSpc>
                <a:spcPct val="110000"/>
              </a:lnSpc>
              <a:spcAft>
                <a:spcPct val="0"/>
              </a:spcAft>
            </a:pPr>
            <a:r>
              <a:rPr altLang="en-US" sz="1800" dirty="0"/>
              <a:t>一、溢流阀</a:t>
            </a:r>
            <a:endParaRPr altLang="en-US" sz="1800" dirty="0"/>
          </a:p>
        </p:txBody>
      </p:sp>
      <p:sp>
        <p:nvSpPr>
          <p:cNvPr id="3" name="文本框 2"/>
          <p:cNvSpPr txBox="1"/>
          <p:nvPr/>
        </p:nvSpPr>
        <p:spPr>
          <a:xfrm>
            <a:off x="1517015" y="2239010"/>
            <a:ext cx="10375900" cy="922020"/>
          </a:xfrm>
          <a:prstGeom prst="rect">
            <a:avLst/>
          </a:prstGeom>
        </p:spPr>
        <p:txBody>
          <a:bodyPr wrap="square">
            <a:spAutoFit/>
          </a:bodyPr>
          <a:p>
            <a:pPr marL="0" indent="127000" algn="just" defTabSz="266700">
              <a:lnSpc>
                <a:spcPct val="150000"/>
              </a:lnSpc>
              <a:spcAft>
                <a:spcPct val="0"/>
              </a:spcAft>
            </a:pPr>
            <a:r>
              <a:rPr lang="en-US" altLang="zh-CN" sz="1800" dirty="0"/>
              <a:t>     </a:t>
            </a:r>
            <a:r>
              <a:rPr altLang="en-US" sz="1800" dirty="0"/>
              <a:t>通过对油液的溢流，使液压系统的压力维持恒定，从而实现系统的稳压、调压、限压和安全。根据结构的不同，液压系统中常用的溢流阀有直动式和先导式两种。</a:t>
            </a:r>
            <a:endParaRPr altLang="en-US" sz="1800" dirty="0"/>
          </a:p>
        </p:txBody>
      </p:sp>
      <p:pic>
        <p:nvPicPr>
          <p:cNvPr id="1579717787" name="图片 22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3371850" y="3222625"/>
            <a:ext cx="1990090" cy="3066415"/>
          </a:xfrm>
          <a:prstGeom prst="rect">
            <a:avLst/>
          </a:prstGeom>
          <a:noFill/>
          <a:ln>
            <a:noFill/>
          </a:ln>
          <a:effectLst/>
        </p:spPr>
      </p:pic>
      <p:pic>
        <p:nvPicPr>
          <p:cNvPr id="28449603" name="图片 2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460490" y="3286760"/>
            <a:ext cx="2774950" cy="2774950"/>
          </a:xfrm>
          <a:prstGeom prst="rect">
            <a:avLst/>
          </a:prstGeom>
          <a:noFill/>
          <a:ln>
            <a:noFill/>
          </a:ln>
          <a:effectLst/>
        </p:spPr>
      </p:pic>
      <p:sp>
        <p:nvSpPr>
          <p:cNvPr id="4" name="文本框 3"/>
          <p:cNvSpPr txBox="1"/>
          <p:nvPr/>
        </p:nvSpPr>
        <p:spPr>
          <a:xfrm>
            <a:off x="3656965" y="6289040"/>
            <a:ext cx="6096000" cy="521970"/>
          </a:xfrm>
          <a:prstGeom prst="rect">
            <a:avLst/>
          </a:prstGeom>
          <a:noFill/>
        </p:spPr>
        <p:txBody>
          <a:bodyPr wrap="square" rtlCol="0" anchor="t">
            <a:spAutoFit/>
          </a:bodyPr>
          <a:p>
            <a:r>
              <a:rPr altLang="en-US" sz="1400" dirty="0">
                <a:sym typeface="+mn-ea"/>
              </a:rPr>
              <a:t>直动式溢流阀</a:t>
            </a:r>
            <a:r>
              <a:rPr lang="en-US" altLang="zh-CN" sz="1400" dirty="0">
                <a:sym typeface="+mn-ea"/>
              </a:rPr>
              <a:t>                                                       </a:t>
            </a:r>
            <a:r>
              <a:rPr altLang="en-US" sz="1400" dirty="0">
                <a:sym typeface="+mn-ea"/>
              </a:rPr>
              <a:t>先导</a:t>
            </a:r>
            <a:r>
              <a:rPr altLang="en-US" sz="1400" dirty="0">
                <a:sym typeface="+mn-ea"/>
              </a:rPr>
              <a:t>式溢流阀</a:t>
            </a:r>
            <a:endParaRPr altLang="en-US" sz="1400" dirty="0">
              <a:sym typeface="+mn-ea"/>
            </a:endParaRPr>
          </a:p>
          <a:p>
            <a:endParaRPr lang="en-US" altLang="zh-CN" sz="1400" dirty="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70050" y="1249045"/>
            <a:ext cx="3640455" cy="395605"/>
          </a:xfrm>
          <a:prstGeom prst="rect">
            <a:avLst/>
          </a:prstGeom>
          <a:noFill/>
        </p:spPr>
        <p:txBody>
          <a:bodyPr wrap="square" rtlCol="0">
            <a:spAutoFit/>
          </a:bodyPr>
          <a:p>
            <a:pPr indent="267970" algn="just" defTabSz="266700">
              <a:lnSpc>
                <a:spcPct val="110000"/>
              </a:lnSpc>
              <a:buClrTx/>
              <a:buSzTx/>
              <a:buFontTx/>
            </a:pPr>
            <a:r>
              <a:rPr lang="en-US" altLang="zh-CN" sz="1800" dirty="0"/>
              <a:t>1</a:t>
            </a:r>
            <a:r>
              <a:rPr lang="zh-CN" altLang="en-US" sz="1800" dirty="0"/>
              <a:t>、直动式溢流阀</a:t>
            </a:r>
            <a:r>
              <a:rPr lang="en-US" altLang="zh-CN" sz="1800" dirty="0"/>
              <a:t>-</a:t>
            </a:r>
            <a:r>
              <a:rPr altLang="en-US" dirty="0">
                <a:solidFill>
                  <a:srgbClr val="0000CC"/>
                </a:solidFill>
              </a:rPr>
              <a:t>结构组成</a:t>
            </a:r>
            <a:endParaRPr altLang="en-US" dirty="0">
              <a:solidFill>
                <a:srgbClr val="0000CC"/>
              </a:solidFill>
            </a:endParaRPr>
          </a:p>
        </p:txBody>
      </p:sp>
      <p:pic>
        <p:nvPicPr>
          <p:cNvPr id="7" name="图片 6"/>
          <p:cNvPicPr>
            <a:picLocks noChangeAspect="1"/>
          </p:cNvPicPr>
          <p:nvPr/>
        </p:nvPicPr>
        <p:blipFill rotWithShape="1">
          <a:blip r:embed="rId1"/>
          <a:srcRect l="37939" r="36236" b="13319"/>
          <a:stretch>
            <a:fillRect/>
          </a:stretch>
        </p:blipFill>
        <p:spPr>
          <a:xfrm>
            <a:off x="1874520" y="3920490"/>
            <a:ext cx="1316355" cy="2063750"/>
          </a:xfrm>
          <a:prstGeom prst="rect">
            <a:avLst/>
          </a:prstGeom>
        </p:spPr>
      </p:pic>
      <p:pic>
        <p:nvPicPr>
          <p:cNvPr id="13" name="图片 12"/>
          <p:cNvPicPr>
            <a:picLocks noChangeAspect="1"/>
          </p:cNvPicPr>
          <p:nvPr/>
        </p:nvPicPr>
        <p:blipFill rotWithShape="1">
          <a:blip r:embed="rId1"/>
          <a:srcRect l="7466" r="66078" b="13319"/>
          <a:stretch>
            <a:fillRect/>
          </a:stretch>
        </p:blipFill>
        <p:spPr>
          <a:xfrm>
            <a:off x="1894205" y="1637030"/>
            <a:ext cx="1341120" cy="2052320"/>
          </a:xfrm>
          <a:prstGeom prst="rect">
            <a:avLst/>
          </a:prstGeom>
        </p:spPr>
      </p:pic>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0507" t="2029" r="29493" b="7922"/>
          <a:stretch>
            <a:fillRect/>
          </a:stretch>
        </p:blipFill>
        <p:spPr>
          <a:xfrm>
            <a:off x="4861289" y="1644782"/>
            <a:ext cx="3508751" cy="4739356"/>
          </a:xfrm>
          <a:prstGeom prst="rect">
            <a:avLst/>
          </a:prstGeom>
        </p:spPr>
      </p:pic>
      <p:sp>
        <p:nvSpPr>
          <p:cNvPr id="23" name="标注: 线形 7"/>
          <p:cNvSpPr/>
          <p:nvPr/>
        </p:nvSpPr>
        <p:spPr>
          <a:xfrm>
            <a:off x="8396605" y="1962785"/>
            <a:ext cx="815340" cy="383540"/>
          </a:xfrm>
          <a:prstGeom prst="borderCallout1">
            <a:avLst>
              <a:gd name="adj1" fmla="val 18750"/>
              <a:gd name="adj2" fmla="val -8333"/>
              <a:gd name="adj3" fmla="val 119205"/>
              <a:gd name="adj4" fmla="val -160436"/>
            </a:avLst>
          </a:prstGeom>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p>
            <a:pPr algn="ctr"/>
            <a:r>
              <a:rPr lang="zh-CN" altLang="en-US" sz="2000" dirty="0">
                <a:solidFill>
                  <a:schemeClr val="tx1"/>
                </a:solidFill>
              </a:rPr>
              <a:t>手轮</a:t>
            </a:r>
            <a:endParaRPr lang="zh-CN" altLang="en-US" sz="2000" dirty="0">
              <a:solidFill>
                <a:schemeClr val="tx1"/>
              </a:solidFill>
            </a:endParaRPr>
          </a:p>
        </p:txBody>
      </p:sp>
      <p:sp>
        <p:nvSpPr>
          <p:cNvPr id="32" name="标注: 线形 8"/>
          <p:cNvSpPr/>
          <p:nvPr/>
        </p:nvSpPr>
        <p:spPr>
          <a:xfrm>
            <a:off x="8809990" y="2990850"/>
            <a:ext cx="826770" cy="810260"/>
          </a:xfrm>
          <a:prstGeom prst="borderCallout1">
            <a:avLst>
              <a:gd name="adj1" fmla="val 48971"/>
              <a:gd name="adj2" fmla="val -1821"/>
              <a:gd name="adj3" fmla="val 215595"/>
              <a:gd name="adj4" fmla="val -256835"/>
            </a:avLst>
          </a:prstGeom>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p>
            <a:pPr algn="ctr"/>
            <a:r>
              <a:rPr lang="zh-CN" altLang="en-US" sz="2000" dirty="0">
                <a:solidFill>
                  <a:schemeClr val="tx1"/>
                </a:solidFill>
              </a:rPr>
              <a:t>调压</a:t>
            </a:r>
            <a:endParaRPr lang="en-US" altLang="zh-CN" sz="2000" dirty="0">
              <a:solidFill>
                <a:schemeClr val="tx1"/>
              </a:solidFill>
            </a:endParaRPr>
          </a:p>
          <a:p>
            <a:pPr algn="ctr"/>
            <a:r>
              <a:rPr lang="zh-CN" altLang="en-US" sz="2000" dirty="0">
                <a:solidFill>
                  <a:schemeClr val="tx1"/>
                </a:solidFill>
              </a:rPr>
              <a:t>弹簧</a:t>
            </a:r>
            <a:endParaRPr lang="zh-CN" altLang="en-US" sz="2000" dirty="0">
              <a:solidFill>
                <a:schemeClr val="tx1"/>
              </a:solidFill>
            </a:endParaRPr>
          </a:p>
        </p:txBody>
      </p:sp>
      <p:sp>
        <p:nvSpPr>
          <p:cNvPr id="33" name="标注: 线形 9"/>
          <p:cNvSpPr/>
          <p:nvPr/>
        </p:nvSpPr>
        <p:spPr>
          <a:xfrm>
            <a:off x="8504555" y="4446270"/>
            <a:ext cx="739140" cy="431800"/>
          </a:xfrm>
          <a:prstGeom prst="borderCallout1">
            <a:avLst>
              <a:gd name="adj1" fmla="val 18750"/>
              <a:gd name="adj2" fmla="val -8333"/>
              <a:gd name="adj3" fmla="val 186323"/>
              <a:gd name="adj4" fmla="val -245446"/>
            </a:avLst>
          </a:prstGeom>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p>
            <a:pPr algn="ctr"/>
            <a:r>
              <a:rPr lang="zh-CN" altLang="en-US" sz="2000" dirty="0">
                <a:solidFill>
                  <a:schemeClr val="tx1"/>
                </a:solidFill>
              </a:rPr>
              <a:t>阀芯</a:t>
            </a:r>
            <a:endParaRPr lang="zh-CN" altLang="en-US" sz="2000" dirty="0">
              <a:solidFill>
                <a:schemeClr val="tx1"/>
              </a:solidFill>
            </a:endParaRPr>
          </a:p>
        </p:txBody>
      </p:sp>
      <p:sp>
        <p:nvSpPr>
          <p:cNvPr id="34" name="标注: 线形 10"/>
          <p:cNvSpPr/>
          <p:nvPr/>
        </p:nvSpPr>
        <p:spPr>
          <a:xfrm>
            <a:off x="3696335" y="2096770"/>
            <a:ext cx="1112520" cy="584835"/>
          </a:xfrm>
          <a:prstGeom prst="borderCallout1">
            <a:avLst>
              <a:gd name="adj1" fmla="val 38296"/>
              <a:gd name="adj2" fmla="val 100208"/>
              <a:gd name="adj3" fmla="val 365472"/>
              <a:gd name="adj4" fmla="val 207077"/>
            </a:avLst>
          </a:prstGeom>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p>
            <a:pPr algn="ctr"/>
            <a:r>
              <a:rPr lang="zh-CN" altLang="en-US" sz="2000" dirty="0">
                <a:solidFill>
                  <a:schemeClr val="tx1"/>
                </a:solidFill>
              </a:rPr>
              <a:t>阀体</a:t>
            </a:r>
            <a:endParaRPr lang="zh-CN" altLang="en-US" sz="2000" dirty="0">
              <a:solidFill>
                <a:schemeClr val="tx1"/>
              </a:solidFill>
            </a:endParaRPr>
          </a:p>
        </p:txBody>
      </p:sp>
      <p:sp>
        <p:nvSpPr>
          <p:cNvPr id="35" name="标注: 线形 11"/>
          <p:cNvSpPr/>
          <p:nvPr/>
        </p:nvSpPr>
        <p:spPr>
          <a:xfrm>
            <a:off x="3787140" y="3945890"/>
            <a:ext cx="920115" cy="584835"/>
          </a:xfrm>
          <a:prstGeom prst="borderCallout1">
            <a:avLst>
              <a:gd name="adj1" fmla="val 38296"/>
              <a:gd name="adj2" fmla="val 100208"/>
              <a:gd name="adj3" fmla="val 218783"/>
              <a:gd name="adj4" fmla="val 185369"/>
            </a:avLst>
          </a:prstGeom>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p>
            <a:pPr algn="ctr"/>
            <a:r>
              <a:rPr lang="zh-CN" altLang="en-US" sz="2000" dirty="0">
                <a:solidFill>
                  <a:schemeClr val="tx1"/>
                </a:solidFill>
              </a:rPr>
              <a:t>油口</a:t>
            </a:r>
            <a:endParaRPr lang="zh-CN" altLang="en-US" sz="2000" dirty="0">
              <a:solidFill>
                <a:schemeClr val="tx1"/>
              </a:solidFill>
            </a:endParaRPr>
          </a:p>
        </p:txBody>
      </p:sp>
      <p:cxnSp>
        <p:nvCxnSpPr>
          <p:cNvPr id="36" name="直接连接符 35"/>
          <p:cNvCxnSpPr/>
          <p:nvPr/>
        </p:nvCxnSpPr>
        <p:spPr>
          <a:xfrm flipH="1" flipV="1">
            <a:off x="4704896" y="4146808"/>
            <a:ext cx="2679700" cy="612775"/>
          </a:xfrm>
          <a:prstGeom prst="line">
            <a:avLst/>
          </a:prstGeom>
          <a:ln>
            <a:solidFill>
              <a:schemeClr val="accent1"/>
            </a:solidFill>
          </a:ln>
        </p:spPr>
        <p:style>
          <a:lnRef idx="1">
            <a:schemeClr val="accent3"/>
          </a:lnRef>
          <a:fillRef idx="0">
            <a:schemeClr val="accent3"/>
          </a:fillRef>
          <a:effectRef idx="0">
            <a:schemeClr val="accent3"/>
          </a:effectRef>
          <a:fontRef idx="minor">
            <a:schemeClr val="tx1"/>
          </a:fontRef>
        </p:style>
      </p:cxnSp>
      <p:pic>
        <p:nvPicPr>
          <p:cNvPr id="37" name="图片 36"/>
          <p:cNvPicPr>
            <a:picLocks noChangeAspect="1"/>
          </p:cNvPicPr>
          <p:nvPr/>
        </p:nvPicPr>
        <p:blipFill rotWithShape="1">
          <a:blip r:embed="rId1"/>
          <a:srcRect l="73544" r="7117" b="13319"/>
          <a:stretch>
            <a:fillRect/>
          </a:stretch>
        </p:blipFill>
        <p:spPr>
          <a:xfrm>
            <a:off x="10168089" y="1963043"/>
            <a:ext cx="1503280" cy="3146613"/>
          </a:xfrm>
          <a:prstGeom prst="rect">
            <a:avLst/>
          </a:prstGeom>
        </p:spPr>
      </p:pic>
      <p:sp>
        <p:nvSpPr>
          <p:cNvPr id="40" name="文本框 39"/>
          <p:cNvSpPr txBox="1"/>
          <p:nvPr/>
        </p:nvSpPr>
        <p:spPr>
          <a:xfrm>
            <a:off x="1900555" y="3801110"/>
            <a:ext cx="1335405" cy="460375"/>
          </a:xfrm>
          <a:prstGeom prst="rect">
            <a:avLst/>
          </a:prstGeom>
          <a:noFill/>
        </p:spPr>
        <p:txBody>
          <a:bodyPr wrap="square" rtlCol="0">
            <a:spAutoFit/>
          </a:bodyPr>
          <a:p>
            <a:r>
              <a:rPr lang="zh-CN" altLang="en-US" sz="2400" dirty="0">
                <a:solidFill>
                  <a:srgbClr val="FF0000"/>
                </a:solidFill>
              </a:rPr>
              <a:t>锥阀式</a:t>
            </a:r>
            <a:endParaRPr lang="zh-CN" altLang="en-US" sz="2400" dirty="0">
              <a:solidFill>
                <a:srgbClr val="FF0000"/>
              </a:solidFill>
            </a:endParaRPr>
          </a:p>
        </p:txBody>
      </p:sp>
      <p:sp>
        <p:nvSpPr>
          <p:cNvPr id="41" name="文本框 40"/>
          <p:cNvSpPr txBox="1"/>
          <p:nvPr/>
        </p:nvSpPr>
        <p:spPr>
          <a:xfrm>
            <a:off x="1900502" y="5984184"/>
            <a:ext cx="1504369" cy="461665"/>
          </a:xfrm>
          <a:prstGeom prst="rect">
            <a:avLst/>
          </a:prstGeom>
          <a:noFill/>
        </p:spPr>
        <p:txBody>
          <a:bodyPr wrap="square" rtlCol="0">
            <a:spAutoFit/>
          </a:bodyPr>
          <a:p>
            <a:r>
              <a:rPr lang="zh-CN" altLang="en-US" sz="2400" dirty="0">
                <a:solidFill>
                  <a:srgbClr val="FF0000"/>
                </a:solidFill>
              </a:rPr>
              <a:t>球阀式</a:t>
            </a:r>
            <a:endParaRPr lang="zh-CN" altLang="en-US" sz="2400" dirty="0">
              <a:solidFill>
                <a:srgbClr val="FF0000"/>
              </a:solidFill>
            </a:endParaRPr>
          </a:p>
        </p:txBody>
      </p:sp>
      <p:sp>
        <p:nvSpPr>
          <p:cNvPr id="42" name="文本框 41"/>
          <p:cNvSpPr txBox="1"/>
          <p:nvPr/>
        </p:nvSpPr>
        <p:spPr>
          <a:xfrm>
            <a:off x="10427335" y="5301615"/>
            <a:ext cx="1331595" cy="460375"/>
          </a:xfrm>
          <a:prstGeom prst="rect">
            <a:avLst/>
          </a:prstGeom>
          <a:noFill/>
        </p:spPr>
        <p:txBody>
          <a:bodyPr wrap="square" rtlCol="0">
            <a:spAutoFit/>
          </a:bodyPr>
          <a:p>
            <a:r>
              <a:rPr lang="zh-CN" altLang="en-US" sz="2400" dirty="0">
                <a:solidFill>
                  <a:srgbClr val="FF0000"/>
                </a:solidFill>
              </a:rPr>
              <a:t>滑阀式</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right)">
                                      <p:cBhvr>
                                        <p:cTn id="32" dur="500"/>
                                        <p:tgtEl>
                                          <p:spTgt spid="35"/>
                                        </p:tgtEl>
                                      </p:cBhvr>
                                    </p:animEffect>
                                  </p:childTnLst>
                                </p:cTn>
                              </p:par>
                              <p:par>
                                <p:cTn id="33" presetID="22" presetClass="entr" presetSubtype="4"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down)">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5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par>
                                <p:cTn id="51" presetID="26" presetClass="emph" presetSubtype="0" fill="hold" grpId="1" nodeType="withEffect">
                                  <p:stCondLst>
                                    <p:cond delay="0"/>
                                  </p:stCondLst>
                                  <p:childTnLst>
                                    <p:animEffect transition="out" filter="fade">
                                      <p:cBhvr>
                                        <p:cTn id="52" dur="500" tmFilter="0, 0; .2, .5; .8, .5; 1, 0"/>
                                        <p:tgtEl>
                                          <p:spTgt spid="23"/>
                                        </p:tgtEl>
                                      </p:cBhvr>
                                    </p:animEffect>
                                    <p:animScale>
                                      <p:cBhvr>
                                        <p:cTn id="53" dur="250" autoRev="1" fill="hold"/>
                                        <p:tgtEl>
                                          <p:spTgt spid="23"/>
                                        </p:tgtEl>
                                      </p:cBhvr>
                                      <p:by x="105000" y="105000"/>
                                    </p:animScale>
                                  </p:childTnLst>
                                </p:cTn>
                              </p:par>
                              <p:par>
                                <p:cTn id="54" presetID="26" presetClass="emph" presetSubtype="0" repeatCount="indefinite" fill="hold" grpId="1" nodeType="withEffect">
                                  <p:stCondLst>
                                    <p:cond delay="0"/>
                                  </p:stCondLst>
                                  <p:endCondLst>
                                    <p:cond evt="onNext" delay="0">
                                      <p:tgtEl>
                                        <p:sldTgt/>
                                      </p:tgtEl>
                                    </p:cond>
                                  </p:endCondLst>
                                  <p:childTnLst>
                                    <p:animEffect transition="out" filter="fade">
                                      <p:cBhvr>
                                        <p:cTn id="55" dur="500" tmFilter="0, 0; .2, .5; .8, .5; 1, 0"/>
                                        <p:tgtEl>
                                          <p:spTgt spid="32"/>
                                        </p:tgtEl>
                                      </p:cBhvr>
                                    </p:animEffect>
                                    <p:animScale>
                                      <p:cBhvr>
                                        <p:cTn id="56" dur="250" autoRev="1" fill="hold"/>
                                        <p:tgtEl>
                                          <p:spTgt spid="32"/>
                                        </p:tgtEl>
                                      </p:cBhvr>
                                      <p:by x="105000" y="105000"/>
                                    </p:animScale>
                                  </p:childTnLst>
                                </p:cTn>
                              </p:par>
                              <p:par>
                                <p:cTn id="57" presetID="26" presetClass="emph" presetSubtype="0" repeatCount="indefinite" fill="hold" grpId="1" nodeType="withEffect">
                                  <p:stCondLst>
                                    <p:cond delay="0"/>
                                  </p:stCondLst>
                                  <p:endCondLst>
                                    <p:cond evt="onNext" delay="0">
                                      <p:tgtEl>
                                        <p:sldTgt/>
                                      </p:tgtEl>
                                    </p:cond>
                                  </p:endCondLst>
                                  <p:childTnLst>
                                    <p:animEffect transition="out" filter="fade">
                                      <p:cBhvr>
                                        <p:cTn id="58" dur="500" tmFilter="0, 0; .2, .5; .8, .5; 1, 0"/>
                                        <p:tgtEl>
                                          <p:spTgt spid="34"/>
                                        </p:tgtEl>
                                      </p:cBhvr>
                                    </p:animEffect>
                                    <p:animScale>
                                      <p:cBhvr>
                                        <p:cTn id="59" dur="250" autoRev="1" fill="hold"/>
                                        <p:tgtEl>
                                          <p:spTgt spid="34"/>
                                        </p:tgtEl>
                                      </p:cBhvr>
                                      <p:by x="105000" y="105000"/>
                                    </p:animScale>
                                  </p:childTnLst>
                                </p:cTn>
                              </p:par>
                              <p:par>
                                <p:cTn id="60" presetID="26" presetClass="emph" presetSubtype="0" repeatCount="indefinite" fill="hold" grpId="1" nodeType="withEffect">
                                  <p:stCondLst>
                                    <p:cond delay="0"/>
                                  </p:stCondLst>
                                  <p:endCondLst>
                                    <p:cond evt="onNext" delay="0">
                                      <p:tgtEl>
                                        <p:sldTgt/>
                                      </p:tgtEl>
                                    </p:cond>
                                  </p:endCondLst>
                                  <p:childTnLst>
                                    <p:animEffect transition="out" filter="fade">
                                      <p:cBhvr>
                                        <p:cTn id="61" dur="500" tmFilter="0, 0; .2, .5; .8, .5; 1, 0"/>
                                        <p:tgtEl>
                                          <p:spTgt spid="33"/>
                                        </p:tgtEl>
                                      </p:cBhvr>
                                    </p:animEffect>
                                    <p:animScale>
                                      <p:cBhvr>
                                        <p:cTn id="62" dur="250" autoRev="1" fill="hold"/>
                                        <p:tgtEl>
                                          <p:spTgt spid="33"/>
                                        </p:tgtEl>
                                      </p:cBhvr>
                                      <p:by x="105000" y="105000"/>
                                    </p:animScale>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2" nodeType="clickEffect">
                                  <p:stCondLst>
                                    <p:cond delay="0"/>
                                  </p:stCondLst>
                                  <p:childTnLst>
                                    <p:set>
                                      <p:cBhvr>
                                        <p:cTn id="66" dur="1" fill="hold">
                                          <p:stCondLst>
                                            <p:cond delay="0"/>
                                          </p:stCondLst>
                                        </p:cTn>
                                        <p:tgtEl>
                                          <p:spTgt spid="34"/>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35"/>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23"/>
                                        </p:tgtEl>
                                        <p:attrNameLst>
                                          <p:attrName>style.visibility</p:attrName>
                                        </p:attrNameLst>
                                      </p:cBhvr>
                                      <p:to>
                                        <p:strVal val="hidden"/>
                                      </p:to>
                                    </p:set>
                                  </p:childTnLst>
                                </p:cTn>
                              </p:par>
                              <p:par>
                                <p:cTn id="71" presetID="1" presetClass="exit" presetSubtype="0" fill="hold" grpId="2" nodeType="withEffect">
                                  <p:stCondLst>
                                    <p:cond delay="0"/>
                                  </p:stCondLst>
                                  <p:childTnLst>
                                    <p:set>
                                      <p:cBhvr>
                                        <p:cTn id="72" dur="1" fill="hold">
                                          <p:stCondLst>
                                            <p:cond delay="0"/>
                                          </p:stCondLst>
                                        </p:cTn>
                                        <p:tgtEl>
                                          <p:spTgt spid="33"/>
                                        </p:tgtEl>
                                        <p:attrNameLst>
                                          <p:attrName>style.visibility</p:attrName>
                                        </p:attrNameLst>
                                      </p:cBhvr>
                                      <p:to>
                                        <p:strVal val="hidden"/>
                                      </p:to>
                                    </p:set>
                                  </p:childTnLst>
                                </p:cTn>
                              </p:par>
                              <p:par>
                                <p:cTn id="73" presetID="1" presetClass="exit" presetSubtype="0" fill="hold" grpId="2" nodeType="withEffect">
                                  <p:stCondLst>
                                    <p:cond delay="0"/>
                                  </p:stCondLst>
                                  <p:childTnLst>
                                    <p:set>
                                      <p:cBhvr>
                                        <p:cTn id="74" dur="1" fill="hold">
                                          <p:stCondLst>
                                            <p:cond delay="0"/>
                                          </p:stCondLst>
                                        </p:cTn>
                                        <p:tgtEl>
                                          <p:spTgt spid="32"/>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36"/>
                                        </p:tgtEl>
                                        <p:attrNameLst>
                                          <p:attrName>style.visibility</p:attrName>
                                        </p:attrNameLst>
                                      </p:cBhvr>
                                      <p:to>
                                        <p:strVal val="hidden"/>
                                      </p:to>
                                    </p:set>
                                  </p:childTnLst>
                                </p:cTn>
                              </p:par>
                            </p:childTnLst>
                          </p:cTn>
                        </p:par>
                        <p:par>
                          <p:cTn id="77" fill="hold">
                            <p:stCondLst>
                              <p:cond delay="0"/>
                            </p:stCondLst>
                            <p:childTnLst>
                              <p:par>
                                <p:cTn id="78" presetID="42" presetClass="entr" presetSubtype="0" fill="hold" nodeType="after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anim calcmode="lin" valueType="num">
                                      <p:cBhvr>
                                        <p:cTn id="81" dur="1000" fill="hold"/>
                                        <p:tgtEl>
                                          <p:spTgt spid="37"/>
                                        </p:tgtEl>
                                        <p:attrNameLst>
                                          <p:attrName>ppt_x</p:attrName>
                                        </p:attrNameLst>
                                      </p:cBhvr>
                                      <p:tavLst>
                                        <p:tav tm="0">
                                          <p:val>
                                            <p:strVal val="#ppt_x"/>
                                          </p:val>
                                        </p:tav>
                                        <p:tav tm="100000">
                                          <p:val>
                                            <p:strVal val="#ppt_x"/>
                                          </p:val>
                                        </p:tav>
                                      </p:tavLst>
                                    </p:anim>
                                    <p:anim calcmode="lin" valueType="num">
                                      <p:cBhvr>
                                        <p:cTn id="8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fade">
                                      <p:cBhvr>
                                        <p:cTn id="87" dur="1000"/>
                                        <p:tgtEl>
                                          <p:spTgt spid="40"/>
                                        </p:tgtEl>
                                      </p:cBhvr>
                                    </p:animEffect>
                                    <p:anim calcmode="lin" valueType="num">
                                      <p:cBhvr>
                                        <p:cTn id="88" dur="1000" fill="hold"/>
                                        <p:tgtEl>
                                          <p:spTgt spid="40"/>
                                        </p:tgtEl>
                                        <p:attrNameLst>
                                          <p:attrName>ppt_x</p:attrName>
                                        </p:attrNameLst>
                                      </p:cBhvr>
                                      <p:tavLst>
                                        <p:tav tm="0">
                                          <p:val>
                                            <p:strVal val="#ppt_x"/>
                                          </p:val>
                                        </p:tav>
                                        <p:tav tm="100000">
                                          <p:val>
                                            <p:strVal val="#ppt_x"/>
                                          </p:val>
                                        </p:tav>
                                      </p:tavLst>
                                    </p:anim>
                                    <p:anim calcmode="lin" valueType="num">
                                      <p:cBhvr>
                                        <p:cTn id="8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1000"/>
                                        <p:tgtEl>
                                          <p:spTgt spid="41"/>
                                        </p:tgtEl>
                                      </p:cBhvr>
                                    </p:animEffect>
                                    <p:anim calcmode="lin" valueType="num">
                                      <p:cBhvr>
                                        <p:cTn id="95" dur="1000" fill="hold"/>
                                        <p:tgtEl>
                                          <p:spTgt spid="41"/>
                                        </p:tgtEl>
                                        <p:attrNameLst>
                                          <p:attrName>ppt_x</p:attrName>
                                        </p:attrNameLst>
                                      </p:cBhvr>
                                      <p:tavLst>
                                        <p:tav tm="0">
                                          <p:val>
                                            <p:strVal val="#ppt_x"/>
                                          </p:val>
                                        </p:tav>
                                        <p:tav tm="100000">
                                          <p:val>
                                            <p:strVal val="#ppt_x"/>
                                          </p:val>
                                        </p:tav>
                                      </p:tavLst>
                                    </p:anim>
                                    <p:anim calcmode="lin" valueType="num">
                                      <p:cBhvr>
                                        <p:cTn id="96" dur="1000" fill="hold"/>
                                        <p:tgtEl>
                                          <p:spTgt spid="41"/>
                                        </p:tgtEl>
                                        <p:attrNameLst>
                                          <p:attrName>ppt_y</p:attrName>
                                        </p:attrNameLst>
                                      </p:cBhvr>
                                      <p:tavLst>
                                        <p:tav tm="0">
                                          <p:val>
                                            <p:strVal val="#ppt_y+.1"/>
                                          </p:val>
                                        </p:tav>
                                        <p:tav tm="100000">
                                          <p:val>
                                            <p:strVal val="#ppt_y"/>
                                          </p:val>
                                        </p:tav>
                                      </p:tavLst>
                                    </p:anim>
                                  </p:childTnLst>
                                </p:cTn>
                              </p:par>
                            </p:childTnLst>
                          </p:cTn>
                        </p:par>
                        <p:par>
                          <p:cTn id="97" fill="hold">
                            <p:stCondLst>
                              <p:cond delay="1000"/>
                            </p:stCondLst>
                            <p:childTnLst>
                              <p:par>
                                <p:cTn id="98" presetID="42" presetClass="entr" presetSubtype="0" fill="hold" grpId="0" nodeType="after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1000"/>
                                        <p:tgtEl>
                                          <p:spTgt spid="42"/>
                                        </p:tgtEl>
                                      </p:cBhvr>
                                    </p:animEffect>
                                    <p:anim calcmode="lin" valueType="num">
                                      <p:cBhvr>
                                        <p:cTn id="101" dur="1000" fill="hold"/>
                                        <p:tgtEl>
                                          <p:spTgt spid="42"/>
                                        </p:tgtEl>
                                        <p:attrNameLst>
                                          <p:attrName>ppt_x</p:attrName>
                                        </p:attrNameLst>
                                      </p:cBhvr>
                                      <p:tavLst>
                                        <p:tav tm="0">
                                          <p:val>
                                            <p:strVal val="#ppt_x"/>
                                          </p:val>
                                        </p:tav>
                                        <p:tav tm="100000">
                                          <p:val>
                                            <p:strVal val="#ppt_x"/>
                                          </p:val>
                                        </p:tav>
                                      </p:tavLst>
                                    </p:anim>
                                    <p:anim calcmode="lin" valueType="num">
                                      <p:cBhvr>
                                        <p:cTn id="10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bldLvl="0" animBg="1"/>
      <p:bldP spid="23" grpId="1" bldLvl="0" animBg="1"/>
      <p:bldP spid="23" grpId="2" bldLvl="0" animBg="1"/>
      <p:bldP spid="32" grpId="0" bldLvl="0" animBg="1"/>
      <p:bldP spid="32" grpId="1" bldLvl="0" animBg="1"/>
      <p:bldP spid="32" grpId="2" bldLvl="0" animBg="1"/>
      <p:bldP spid="33" grpId="0" bldLvl="0" animBg="1"/>
      <p:bldP spid="33" grpId="1" bldLvl="0" animBg="1"/>
      <p:bldP spid="33" grpId="2" bldLvl="0" animBg="1"/>
      <p:bldP spid="34" grpId="0" bldLvl="0" animBg="1"/>
      <p:bldP spid="34" grpId="1" bldLvl="0" animBg="1"/>
      <p:bldP spid="34" grpId="2" bldLvl="0" animBg="1"/>
      <p:bldP spid="35" grpId="0" bldLvl="0" animBg="1"/>
      <p:bldP spid="35" grpId="1" bldLvl="0" animBg="1"/>
      <p:bldP spid="40" grpId="0"/>
      <p:bldP spid="4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77389" y="1444308"/>
            <a:ext cx="5637631" cy="4701382"/>
          </a:xfrm>
          <a:prstGeom prst="rect">
            <a:avLst/>
          </a:prstGeom>
        </p:spPr>
      </p:pic>
      <p:sp>
        <p:nvSpPr>
          <p:cNvPr id="9" name="文本框 8"/>
          <p:cNvSpPr txBox="1"/>
          <p:nvPr/>
        </p:nvSpPr>
        <p:spPr>
          <a:xfrm>
            <a:off x="1987356" y="4538921"/>
            <a:ext cx="550667" cy="646331"/>
          </a:xfrm>
          <a:prstGeom prst="rect">
            <a:avLst/>
          </a:prstGeom>
          <a:noFill/>
        </p:spPr>
        <p:txBody>
          <a:bodyPr wrap="square" rtlCol="0">
            <a:spAutoFit/>
          </a:bodyPr>
          <a:p>
            <a:r>
              <a:rPr lang="en-US" altLang="zh-CN" sz="3600" b="1" dirty="0">
                <a:solidFill>
                  <a:srgbClr val="FF0000"/>
                </a:solidFill>
              </a:rPr>
              <a:t>P</a:t>
            </a:r>
            <a:endParaRPr lang="zh-CN" altLang="en-US" sz="3600" b="1" dirty="0">
              <a:solidFill>
                <a:srgbClr val="FF0000"/>
              </a:solidFill>
            </a:endParaRPr>
          </a:p>
        </p:txBody>
      </p:sp>
      <p:sp>
        <p:nvSpPr>
          <p:cNvPr id="10" name="文本框 9"/>
          <p:cNvSpPr txBox="1"/>
          <p:nvPr/>
        </p:nvSpPr>
        <p:spPr>
          <a:xfrm>
            <a:off x="4511895" y="3756264"/>
            <a:ext cx="436367" cy="654768"/>
          </a:xfrm>
          <a:prstGeom prst="rect">
            <a:avLst/>
          </a:prstGeom>
          <a:noFill/>
        </p:spPr>
        <p:txBody>
          <a:bodyPr wrap="square" rtlCol="0">
            <a:spAutoFit/>
          </a:bodyPr>
          <a:p>
            <a:r>
              <a:rPr lang="en-US" altLang="zh-CN" sz="3600" b="1" dirty="0">
                <a:solidFill>
                  <a:srgbClr val="FF0000"/>
                </a:solidFill>
              </a:rPr>
              <a:t>T</a:t>
            </a:r>
            <a:endParaRPr lang="zh-CN" altLang="en-US" sz="3600" b="1" dirty="0">
              <a:solidFill>
                <a:srgbClr val="FF0000"/>
              </a:solidFill>
            </a:endParaRPr>
          </a:p>
        </p:txBody>
      </p:sp>
      <p:sp>
        <p:nvSpPr>
          <p:cNvPr id="13" name="箭头: 下 12"/>
          <p:cNvSpPr/>
          <p:nvPr/>
        </p:nvSpPr>
        <p:spPr>
          <a:xfrm rot="10800000">
            <a:off x="3416521" y="5677122"/>
            <a:ext cx="228600" cy="62150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3645122" y="6057237"/>
            <a:ext cx="872734" cy="646331"/>
          </a:xfrm>
          <a:prstGeom prst="rect">
            <a:avLst/>
          </a:prstGeom>
          <a:noFill/>
        </p:spPr>
        <p:txBody>
          <a:bodyPr wrap="square" rtlCol="0">
            <a:spAutoFit/>
          </a:bodyPr>
          <a:p>
            <a:r>
              <a:rPr lang="en-US" altLang="zh-CN" sz="3600" dirty="0">
                <a:solidFill>
                  <a:srgbClr val="FF0000"/>
                </a:solidFill>
              </a:rPr>
              <a:t>PA</a:t>
            </a:r>
            <a:endParaRPr lang="zh-CN" altLang="en-US" sz="3600" dirty="0">
              <a:solidFill>
                <a:srgbClr val="FF0000"/>
              </a:solidFill>
            </a:endParaRPr>
          </a:p>
        </p:txBody>
      </p:sp>
      <p:sp>
        <p:nvSpPr>
          <p:cNvPr id="15" name="箭头: 下 14"/>
          <p:cNvSpPr/>
          <p:nvPr/>
        </p:nvSpPr>
        <p:spPr>
          <a:xfrm>
            <a:off x="3499560" y="3008950"/>
            <a:ext cx="228600" cy="621505"/>
          </a:xfrm>
          <a:prstGeom prst="down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4094264" y="2488428"/>
            <a:ext cx="872734" cy="646331"/>
          </a:xfrm>
          <a:prstGeom prst="rect">
            <a:avLst/>
          </a:prstGeom>
          <a:noFill/>
        </p:spPr>
        <p:txBody>
          <a:bodyPr wrap="square" rtlCol="0">
            <a:spAutoFit/>
          </a:bodyPr>
          <a:p>
            <a:r>
              <a:rPr lang="en-US" altLang="zh-CN" sz="3600" dirty="0">
                <a:solidFill>
                  <a:srgbClr val="0000CC"/>
                </a:solidFill>
              </a:rPr>
              <a:t>F</a:t>
            </a:r>
            <a:endParaRPr lang="zh-CN" altLang="en-US" sz="3600" dirty="0">
              <a:solidFill>
                <a:srgbClr val="0000CC"/>
              </a:solidFill>
            </a:endParaRPr>
          </a:p>
        </p:txBody>
      </p:sp>
      <p:sp>
        <p:nvSpPr>
          <p:cNvPr id="2" name="文本框 1"/>
          <p:cNvSpPr txBox="1"/>
          <p:nvPr/>
        </p:nvSpPr>
        <p:spPr>
          <a:xfrm>
            <a:off x="8618396" y="2606520"/>
            <a:ext cx="1657350" cy="521970"/>
          </a:xfrm>
          <a:prstGeom prst="rect">
            <a:avLst/>
          </a:prstGeom>
          <a:noFill/>
        </p:spPr>
        <p:txBody>
          <a:bodyPr wrap="square" rtlCol="0">
            <a:spAutoFit/>
          </a:bodyPr>
          <a:p>
            <a:r>
              <a:rPr lang="en-US" altLang="zh-CN" sz="2800" dirty="0">
                <a:solidFill>
                  <a:srgbClr val="FF0000"/>
                </a:solidFill>
              </a:rPr>
              <a:t>PA=F</a:t>
            </a:r>
            <a:endParaRPr lang="en-US" altLang="zh-CN" sz="2800" dirty="0">
              <a:solidFill>
                <a:srgbClr val="FF0000"/>
              </a:solidFill>
            </a:endParaRPr>
          </a:p>
        </p:txBody>
      </p:sp>
      <p:sp>
        <p:nvSpPr>
          <p:cNvPr id="3" name="文本框 2"/>
          <p:cNvSpPr txBox="1"/>
          <p:nvPr/>
        </p:nvSpPr>
        <p:spPr>
          <a:xfrm>
            <a:off x="7894419" y="1744411"/>
            <a:ext cx="3900071" cy="521970"/>
          </a:xfrm>
          <a:prstGeom prst="rect">
            <a:avLst/>
          </a:prstGeom>
          <a:noFill/>
        </p:spPr>
        <p:txBody>
          <a:bodyPr wrap="square" rtlCol="0">
            <a:spAutoFit/>
          </a:bodyPr>
          <a:p>
            <a:r>
              <a:rPr lang="zh-CN" altLang="en-US" sz="2800" dirty="0"/>
              <a:t>阀芯上的平衡方程</a:t>
            </a:r>
            <a:endParaRPr lang="zh-CN" altLang="en-US" sz="2800" dirty="0"/>
          </a:p>
        </p:txBody>
      </p:sp>
      <p:sp>
        <p:nvSpPr>
          <p:cNvPr id="11" name="文本框 10"/>
          <p:cNvSpPr txBox="1"/>
          <p:nvPr/>
        </p:nvSpPr>
        <p:spPr>
          <a:xfrm>
            <a:off x="7894419" y="3689985"/>
            <a:ext cx="3214271" cy="521970"/>
          </a:xfrm>
          <a:prstGeom prst="rect">
            <a:avLst/>
          </a:prstGeom>
          <a:noFill/>
        </p:spPr>
        <p:txBody>
          <a:bodyPr wrap="square" rtlCol="0">
            <a:spAutoFit/>
          </a:bodyPr>
          <a:p>
            <a:r>
              <a:rPr lang="zh-CN" altLang="en-US" sz="2800" dirty="0"/>
              <a:t>若：</a:t>
            </a:r>
            <a:r>
              <a:rPr lang="en-US" altLang="zh-CN" sz="2800" dirty="0"/>
              <a:t>PA≤F</a:t>
            </a:r>
            <a:r>
              <a:rPr lang="zh-CN" altLang="en-US" sz="2800" dirty="0"/>
              <a:t>弹</a:t>
            </a:r>
            <a:endParaRPr lang="zh-CN" altLang="en-US" sz="2800" dirty="0"/>
          </a:p>
        </p:txBody>
      </p:sp>
      <p:sp>
        <p:nvSpPr>
          <p:cNvPr id="12" name="文本框 11"/>
          <p:cNvSpPr txBox="1"/>
          <p:nvPr/>
        </p:nvSpPr>
        <p:spPr>
          <a:xfrm>
            <a:off x="7894419" y="4471357"/>
            <a:ext cx="4128671" cy="737235"/>
          </a:xfrm>
          <a:prstGeom prst="rect">
            <a:avLst/>
          </a:prstGeom>
          <a:noFill/>
        </p:spPr>
        <p:txBody>
          <a:bodyPr wrap="square" rtlCol="0">
            <a:spAutoFit/>
          </a:bodyPr>
          <a:p>
            <a:pPr>
              <a:lnSpc>
                <a:spcPct val="150000"/>
              </a:lnSpc>
            </a:pPr>
            <a:r>
              <a:rPr lang="zh-CN" altLang="en-US" sz="2800" dirty="0"/>
              <a:t>阀芯不动，</a:t>
            </a:r>
            <a:r>
              <a:rPr lang="en-US" altLang="zh-CN" sz="2800" dirty="0"/>
              <a:t>PT</a:t>
            </a:r>
            <a:r>
              <a:rPr lang="zh-CN" altLang="en-US" sz="2800" dirty="0"/>
              <a:t>不通</a:t>
            </a:r>
            <a:endParaRPr lang="zh-CN" altLang="en-US" sz="2800" dirty="0"/>
          </a:p>
        </p:txBody>
      </p:sp>
      <p:sp>
        <p:nvSpPr>
          <p:cNvPr id="19" name="文本框 18"/>
          <p:cNvSpPr txBox="1"/>
          <p:nvPr/>
        </p:nvSpPr>
        <p:spPr>
          <a:xfrm>
            <a:off x="7952610" y="5476522"/>
            <a:ext cx="2889379" cy="521970"/>
          </a:xfrm>
          <a:prstGeom prst="rect">
            <a:avLst/>
          </a:prstGeom>
          <a:noFill/>
        </p:spPr>
        <p:txBody>
          <a:bodyPr wrap="square" rtlCol="0">
            <a:spAutoFit/>
          </a:bodyPr>
          <a:p>
            <a:r>
              <a:rPr lang="zh-CN" altLang="en-US" sz="2800" dirty="0"/>
              <a:t>阀口</a:t>
            </a:r>
            <a:r>
              <a:rPr lang="zh-CN" altLang="en-US" sz="2800" dirty="0">
                <a:solidFill>
                  <a:srgbClr val="FF0000"/>
                </a:solidFill>
              </a:rPr>
              <a:t>常闭</a:t>
            </a:r>
            <a:endParaRPr lang="zh-CN" altLang="en-US" sz="2800" dirty="0">
              <a:solidFill>
                <a:srgbClr val="FF0000"/>
              </a:solidFill>
            </a:endParaRPr>
          </a:p>
        </p:txBody>
      </p:sp>
      <p:sp>
        <p:nvSpPr>
          <p:cNvPr id="4" name="文本框 3"/>
          <p:cNvSpPr txBox="1"/>
          <p:nvPr/>
        </p:nvSpPr>
        <p:spPr>
          <a:xfrm>
            <a:off x="1593850" y="1249045"/>
            <a:ext cx="3640455" cy="395605"/>
          </a:xfrm>
          <a:prstGeom prst="rect">
            <a:avLst/>
          </a:prstGeom>
          <a:noFill/>
        </p:spPr>
        <p:txBody>
          <a:bodyPr wrap="square" rtlCol="0">
            <a:spAutoFit/>
          </a:bodyPr>
          <a:p>
            <a:pPr indent="267970" algn="just" defTabSz="266700">
              <a:lnSpc>
                <a:spcPct val="110000"/>
              </a:lnSpc>
              <a:buClrTx/>
              <a:buSzTx/>
              <a:buFontTx/>
            </a:pPr>
            <a:r>
              <a:rPr lang="en-US" altLang="zh-CN" sz="1800" dirty="0"/>
              <a:t>1</a:t>
            </a:r>
            <a:r>
              <a:rPr lang="zh-CN" altLang="en-US" sz="1800" dirty="0"/>
              <a:t>、直动式溢流阀</a:t>
            </a:r>
            <a:r>
              <a:rPr lang="en-US" altLang="zh-CN" sz="1800" dirty="0"/>
              <a:t>-</a:t>
            </a:r>
            <a:r>
              <a:rPr altLang="en-US" dirty="0">
                <a:solidFill>
                  <a:srgbClr val="0000CC"/>
                </a:solidFill>
              </a:rPr>
              <a:t>工作原理</a:t>
            </a:r>
            <a:endParaRPr altLang="en-US"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7" presetClass="emph" presetSubtype="0" fill="remove" grpId="1" nodeType="afterEffect">
                                  <p:stCondLst>
                                    <p:cond delay="0"/>
                                  </p:stCondLst>
                                  <p:childTnLst>
                                    <p:animClr clrSpc="rgb" dir="cw">
                                      <p:cBhvr override="childStyle">
                                        <p:cTn id="22" dur="250" autoRev="1" fill="remove"/>
                                        <p:tgtEl>
                                          <p:spTgt spid="13"/>
                                        </p:tgtEl>
                                        <p:attrNameLst>
                                          <p:attrName>style.color</p:attrName>
                                        </p:attrNameLst>
                                      </p:cBhvr>
                                      <p:to>
                                        <a:schemeClr val="bg1"/>
                                      </p:to>
                                    </p:animClr>
                                    <p:animClr clrSpc="rgb" dir="cw">
                                      <p:cBhvr>
                                        <p:cTn id="23" dur="250" autoRev="1" fill="remove"/>
                                        <p:tgtEl>
                                          <p:spTgt spid="13"/>
                                        </p:tgtEl>
                                        <p:attrNameLst>
                                          <p:attrName>fillcolor</p:attrName>
                                        </p:attrNameLst>
                                      </p:cBhvr>
                                      <p:to>
                                        <a:schemeClr val="bg1"/>
                                      </p:to>
                                    </p:animClr>
                                    <p:set>
                                      <p:cBhvr>
                                        <p:cTn id="24" dur="250" autoRev="1" fill="remove"/>
                                        <p:tgtEl>
                                          <p:spTgt spid="13"/>
                                        </p:tgtEl>
                                        <p:attrNameLst>
                                          <p:attrName>fill.type</p:attrName>
                                        </p:attrNameLst>
                                      </p:cBhvr>
                                      <p:to>
                                        <p:strVal val="solid"/>
                                      </p:to>
                                    </p:set>
                                    <p:set>
                                      <p:cBhvr>
                                        <p:cTn id="25" dur="250" autoRev="1" fill="remove"/>
                                        <p:tgtEl>
                                          <p:spTgt spid="13"/>
                                        </p:tgtEl>
                                        <p:attrNameLst>
                                          <p:attrName>fill.on</p:attrName>
                                        </p:attrNameLst>
                                      </p:cBhvr>
                                      <p:to>
                                        <p:strVal val="true"/>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7" presetClass="emph" presetSubtype="0" fill="remove" grpId="1" nodeType="afterEffect">
                                  <p:stCondLst>
                                    <p:cond delay="0"/>
                                  </p:stCondLst>
                                  <p:childTnLst>
                                    <p:animClr clrSpc="rgb" dir="cw">
                                      <p:cBhvr override="childStyle">
                                        <p:cTn id="40" dur="250" autoRev="1" fill="remove"/>
                                        <p:tgtEl>
                                          <p:spTgt spid="15"/>
                                        </p:tgtEl>
                                        <p:attrNameLst>
                                          <p:attrName>style.color</p:attrName>
                                        </p:attrNameLst>
                                      </p:cBhvr>
                                      <p:to>
                                        <a:schemeClr val="bg1"/>
                                      </p:to>
                                    </p:animClr>
                                    <p:animClr clrSpc="rgb" dir="cw">
                                      <p:cBhvr>
                                        <p:cTn id="41" dur="250" autoRev="1" fill="remove"/>
                                        <p:tgtEl>
                                          <p:spTgt spid="15"/>
                                        </p:tgtEl>
                                        <p:attrNameLst>
                                          <p:attrName>fillcolor</p:attrName>
                                        </p:attrNameLst>
                                      </p:cBhvr>
                                      <p:to>
                                        <a:schemeClr val="bg1"/>
                                      </p:to>
                                    </p:animClr>
                                    <p:set>
                                      <p:cBhvr>
                                        <p:cTn id="42" dur="250" autoRev="1" fill="remove"/>
                                        <p:tgtEl>
                                          <p:spTgt spid="15"/>
                                        </p:tgtEl>
                                        <p:attrNameLst>
                                          <p:attrName>fill.type</p:attrName>
                                        </p:attrNameLst>
                                      </p:cBhvr>
                                      <p:to>
                                        <p:strVal val="solid"/>
                                      </p:to>
                                    </p:set>
                                    <p:set>
                                      <p:cBhvr>
                                        <p:cTn id="43" dur="250" autoRev="1" fill="remove"/>
                                        <p:tgtEl>
                                          <p:spTgt spid="15"/>
                                        </p:tgtEl>
                                        <p:attrNameLst>
                                          <p:attrName>fill.on</p:attrName>
                                        </p:attrNameLst>
                                      </p:cBhvr>
                                      <p:to>
                                        <p:strVal val="true"/>
                                      </p:to>
                                    </p:set>
                                  </p:childTnLst>
                                </p:cTn>
                              </p:par>
                              <p:par>
                                <p:cTn id="44" presetID="2" presetClass="entr" presetSubtype="1"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500"/>
                            </p:stCondLst>
                            <p:childTnLst>
                              <p:par>
                                <p:cTn id="54" presetID="16" presetClass="entr" presetSubtype="21" fill="hold" grpId="0"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barn(inVertical)">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barn(inVertical)">
                                      <p:cBhvr>
                                        <p:cTn id="66" dur="500"/>
                                        <p:tgtEl>
                                          <p:spTgt spid="1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4"/>
                                        </p:tgtEl>
                                        <p:attrNameLst>
                                          <p:attrName>style.visibility</p:attrName>
                                        </p:attrNameLst>
                                      </p:cBhvr>
                                      <p:to>
                                        <p:strVal val="visible"/>
                                      </p:to>
                                    </p:set>
                                    <p:anim calcmode="lin" valueType="num">
                                      <p:cBhvr additive="base">
                                        <p:cTn id="74" dur="500" fill="hold"/>
                                        <p:tgtEl>
                                          <p:spTgt spid="4"/>
                                        </p:tgtEl>
                                        <p:attrNameLst>
                                          <p:attrName>ppt_x</p:attrName>
                                        </p:attrNameLst>
                                      </p:cBhvr>
                                      <p:tavLst>
                                        <p:tav tm="0">
                                          <p:val>
                                            <p:strVal val="#ppt_x"/>
                                          </p:val>
                                        </p:tav>
                                        <p:tav tm="100000">
                                          <p:val>
                                            <p:strVal val="#ppt_x"/>
                                          </p:val>
                                        </p:tav>
                                      </p:tavLst>
                                    </p:anim>
                                    <p:anim calcmode="lin" valueType="num">
                                      <p:cBhvr additive="base">
                                        <p:cTn id="7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bldLvl="0" animBg="1"/>
      <p:bldP spid="13" grpId="1" bldLvl="0" animBg="1"/>
      <p:bldP spid="14" grpId="0"/>
      <p:bldP spid="15" grpId="0" bldLvl="0" animBg="1"/>
      <p:bldP spid="15" grpId="1" bldLvl="0" animBg="1"/>
      <p:bldP spid="16" grpId="0"/>
      <p:bldP spid="2" grpId="0"/>
      <p:bldP spid="3" grpId="0"/>
      <p:bldP spid="11" grpId="0"/>
      <p:bldP spid="12" grpId="0"/>
      <p:bldP spid="19"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29714" y="1530033"/>
            <a:ext cx="5637631" cy="4701382"/>
          </a:xfrm>
          <a:prstGeom prst="rect">
            <a:avLst/>
          </a:prstGeom>
        </p:spPr>
      </p:pic>
      <p:sp>
        <p:nvSpPr>
          <p:cNvPr id="9" name="文本框 8"/>
          <p:cNvSpPr txBox="1"/>
          <p:nvPr/>
        </p:nvSpPr>
        <p:spPr>
          <a:xfrm>
            <a:off x="1539681" y="4624646"/>
            <a:ext cx="550667" cy="646331"/>
          </a:xfrm>
          <a:prstGeom prst="rect">
            <a:avLst/>
          </a:prstGeom>
          <a:noFill/>
        </p:spPr>
        <p:txBody>
          <a:bodyPr wrap="square" rtlCol="0">
            <a:spAutoFit/>
          </a:bodyPr>
          <a:p>
            <a:r>
              <a:rPr lang="en-US" altLang="zh-CN" sz="3600" b="1" dirty="0">
                <a:solidFill>
                  <a:srgbClr val="FF0000"/>
                </a:solidFill>
              </a:rPr>
              <a:t>P</a:t>
            </a:r>
            <a:endParaRPr lang="zh-CN" altLang="en-US" sz="3600" b="1" dirty="0">
              <a:solidFill>
                <a:srgbClr val="FF0000"/>
              </a:solidFill>
            </a:endParaRPr>
          </a:p>
        </p:txBody>
      </p:sp>
      <p:sp>
        <p:nvSpPr>
          <p:cNvPr id="10" name="文本框 9"/>
          <p:cNvSpPr txBox="1"/>
          <p:nvPr/>
        </p:nvSpPr>
        <p:spPr>
          <a:xfrm>
            <a:off x="4064220" y="3841989"/>
            <a:ext cx="436367" cy="654768"/>
          </a:xfrm>
          <a:prstGeom prst="rect">
            <a:avLst/>
          </a:prstGeom>
          <a:noFill/>
        </p:spPr>
        <p:txBody>
          <a:bodyPr wrap="square" rtlCol="0">
            <a:spAutoFit/>
          </a:bodyPr>
          <a:p>
            <a:r>
              <a:rPr lang="en-US" altLang="zh-CN" sz="3600" b="1" dirty="0">
                <a:solidFill>
                  <a:srgbClr val="FF0000"/>
                </a:solidFill>
              </a:rPr>
              <a:t>T</a:t>
            </a:r>
            <a:endParaRPr lang="zh-CN" altLang="en-US" sz="3600" b="1" dirty="0">
              <a:solidFill>
                <a:srgbClr val="FF0000"/>
              </a:solidFill>
            </a:endParaRPr>
          </a:p>
        </p:txBody>
      </p:sp>
      <p:sp>
        <p:nvSpPr>
          <p:cNvPr id="13" name="箭头: 下 12"/>
          <p:cNvSpPr/>
          <p:nvPr/>
        </p:nvSpPr>
        <p:spPr>
          <a:xfrm rot="10800000">
            <a:off x="2968846" y="5762847"/>
            <a:ext cx="228600" cy="62150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3197447" y="6142962"/>
            <a:ext cx="872734" cy="646331"/>
          </a:xfrm>
          <a:prstGeom prst="rect">
            <a:avLst/>
          </a:prstGeom>
          <a:noFill/>
        </p:spPr>
        <p:txBody>
          <a:bodyPr wrap="square" rtlCol="0">
            <a:spAutoFit/>
          </a:bodyPr>
          <a:p>
            <a:r>
              <a:rPr lang="en-US" altLang="zh-CN" sz="3600" dirty="0">
                <a:solidFill>
                  <a:srgbClr val="FF0000"/>
                </a:solidFill>
              </a:rPr>
              <a:t>PA</a:t>
            </a:r>
            <a:endParaRPr lang="zh-CN" altLang="en-US" sz="3600" dirty="0">
              <a:solidFill>
                <a:srgbClr val="FF0000"/>
              </a:solidFill>
            </a:endParaRPr>
          </a:p>
        </p:txBody>
      </p:sp>
      <p:sp>
        <p:nvSpPr>
          <p:cNvPr id="15" name="箭头: 下 14"/>
          <p:cNvSpPr/>
          <p:nvPr/>
        </p:nvSpPr>
        <p:spPr>
          <a:xfrm>
            <a:off x="3051885" y="3094675"/>
            <a:ext cx="228600" cy="621505"/>
          </a:xfrm>
          <a:prstGeom prst="downArrow">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3646589" y="2574153"/>
            <a:ext cx="872734" cy="646331"/>
          </a:xfrm>
          <a:prstGeom prst="rect">
            <a:avLst/>
          </a:prstGeom>
          <a:noFill/>
        </p:spPr>
        <p:txBody>
          <a:bodyPr wrap="square" rtlCol="0">
            <a:spAutoFit/>
          </a:bodyPr>
          <a:p>
            <a:r>
              <a:rPr lang="en-US" altLang="zh-CN" sz="3600" dirty="0">
                <a:solidFill>
                  <a:srgbClr val="0000CC"/>
                </a:solidFill>
              </a:rPr>
              <a:t>F</a:t>
            </a:r>
            <a:endParaRPr lang="zh-CN" altLang="en-US" sz="3600" dirty="0">
              <a:solidFill>
                <a:srgbClr val="0000CC"/>
              </a:solidFill>
            </a:endParaRPr>
          </a:p>
        </p:txBody>
      </p:sp>
      <p:sp>
        <p:nvSpPr>
          <p:cNvPr id="17" name="文本框 16"/>
          <p:cNvSpPr txBox="1"/>
          <p:nvPr/>
        </p:nvSpPr>
        <p:spPr>
          <a:xfrm>
            <a:off x="7337231" y="1561879"/>
            <a:ext cx="3214271" cy="460375"/>
          </a:xfrm>
          <a:prstGeom prst="rect">
            <a:avLst/>
          </a:prstGeom>
          <a:noFill/>
        </p:spPr>
        <p:txBody>
          <a:bodyPr wrap="square" rtlCol="0">
            <a:spAutoFit/>
          </a:bodyPr>
          <a:p>
            <a:r>
              <a:rPr lang="zh-CN" altLang="en-US" sz="2400" dirty="0"/>
              <a:t>若：</a:t>
            </a:r>
            <a:r>
              <a:rPr lang="en-US" altLang="zh-CN" sz="2400" dirty="0"/>
              <a:t>PA&gt;F</a:t>
            </a:r>
            <a:r>
              <a:rPr lang="zh-CN" altLang="en-US" sz="2400" dirty="0"/>
              <a:t>弹</a:t>
            </a:r>
            <a:endParaRPr lang="zh-CN" altLang="en-US" sz="2400" dirty="0"/>
          </a:p>
        </p:txBody>
      </p:sp>
      <p:sp>
        <p:nvSpPr>
          <p:cNvPr id="18" name="文本框 17"/>
          <p:cNvSpPr txBox="1"/>
          <p:nvPr/>
        </p:nvSpPr>
        <p:spPr>
          <a:xfrm>
            <a:off x="7251123" y="2230286"/>
            <a:ext cx="5048250" cy="1198880"/>
          </a:xfrm>
          <a:prstGeom prst="rect">
            <a:avLst/>
          </a:prstGeom>
          <a:noFill/>
        </p:spPr>
        <p:txBody>
          <a:bodyPr wrap="square" rtlCol="0">
            <a:spAutoFit/>
          </a:bodyPr>
          <a:p>
            <a:pPr>
              <a:lnSpc>
                <a:spcPct val="150000"/>
              </a:lnSpc>
            </a:pPr>
            <a:r>
              <a:rPr lang="zh-CN" altLang="en-US" sz="2400" dirty="0"/>
              <a:t>阀芯上移，</a:t>
            </a:r>
            <a:r>
              <a:rPr lang="en-US" altLang="zh-CN" sz="2400" dirty="0"/>
              <a:t>PT</a:t>
            </a:r>
            <a:r>
              <a:rPr lang="zh-CN" altLang="en-US" sz="2400" dirty="0"/>
              <a:t>相通，油液经溢流阀回油口</a:t>
            </a:r>
            <a:r>
              <a:rPr lang="en-US" altLang="zh-CN" sz="2400" dirty="0"/>
              <a:t>T</a:t>
            </a:r>
            <a:r>
              <a:rPr lang="zh-CN" altLang="en-US" sz="2400" dirty="0"/>
              <a:t>回到油箱</a:t>
            </a:r>
            <a:endParaRPr lang="zh-CN" altLang="en-US" sz="2400" dirty="0"/>
          </a:p>
        </p:txBody>
      </p:sp>
      <p:sp>
        <p:nvSpPr>
          <p:cNvPr id="20" name="文本框 19"/>
          <p:cNvSpPr txBox="1"/>
          <p:nvPr/>
        </p:nvSpPr>
        <p:spPr>
          <a:xfrm>
            <a:off x="8771255" y="3709035"/>
            <a:ext cx="1318895" cy="460375"/>
          </a:xfrm>
          <a:prstGeom prst="rect">
            <a:avLst/>
          </a:prstGeom>
          <a:noFill/>
          <a:ln>
            <a:solidFill>
              <a:srgbClr val="FF0000"/>
            </a:solidFill>
          </a:ln>
        </p:spPr>
        <p:txBody>
          <a:bodyPr wrap="square" rtlCol="0">
            <a:spAutoFit/>
          </a:bodyPr>
          <a:p>
            <a:r>
              <a:rPr lang="en-US" altLang="zh-CN" sz="2400" dirty="0">
                <a:solidFill>
                  <a:srgbClr val="FF0000"/>
                </a:solidFill>
              </a:rPr>
              <a:t>PA=F</a:t>
            </a:r>
            <a:r>
              <a:rPr lang="zh-CN" altLang="en-US" sz="2400" dirty="0">
                <a:solidFill>
                  <a:srgbClr val="FF0000"/>
                </a:solidFill>
              </a:rPr>
              <a:t>弹</a:t>
            </a:r>
            <a:endParaRPr lang="zh-CN" altLang="en-US" sz="2400" dirty="0">
              <a:solidFill>
                <a:srgbClr val="FF0000"/>
              </a:solidFill>
            </a:endParaRPr>
          </a:p>
        </p:txBody>
      </p:sp>
      <p:sp>
        <p:nvSpPr>
          <p:cNvPr id="21" name="文本框 20"/>
          <p:cNvSpPr txBox="1"/>
          <p:nvPr/>
        </p:nvSpPr>
        <p:spPr>
          <a:xfrm>
            <a:off x="8611235" y="5081905"/>
            <a:ext cx="1940560" cy="460375"/>
          </a:xfrm>
          <a:prstGeom prst="rect">
            <a:avLst/>
          </a:prstGeom>
          <a:noFill/>
          <a:ln>
            <a:solidFill>
              <a:srgbClr val="FF0000"/>
            </a:solidFill>
          </a:ln>
        </p:spPr>
        <p:txBody>
          <a:bodyPr wrap="square" rtlCol="0">
            <a:spAutoFit/>
          </a:bodyPr>
          <a:p>
            <a:r>
              <a:rPr lang="en-US" altLang="zh-CN" sz="2400" dirty="0">
                <a:solidFill>
                  <a:srgbClr val="FF0000"/>
                </a:solidFill>
              </a:rPr>
              <a:t>P</a:t>
            </a:r>
            <a:r>
              <a:rPr lang="zh-CN" altLang="en-US" sz="2400" dirty="0">
                <a:solidFill>
                  <a:srgbClr val="FF0000"/>
                </a:solidFill>
              </a:rPr>
              <a:t>进</a:t>
            </a:r>
            <a:r>
              <a:rPr lang="en-US" altLang="zh-CN" sz="2400" dirty="0">
                <a:solidFill>
                  <a:srgbClr val="FF0000"/>
                </a:solidFill>
              </a:rPr>
              <a:t>= F</a:t>
            </a:r>
            <a:r>
              <a:rPr lang="zh-CN" altLang="en-US" sz="2400" dirty="0">
                <a:solidFill>
                  <a:srgbClr val="FF0000"/>
                </a:solidFill>
              </a:rPr>
              <a:t>弹</a:t>
            </a:r>
            <a:r>
              <a:rPr lang="en-US" altLang="zh-CN" sz="2400" dirty="0">
                <a:solidFill>
                  <a:srgbClr val="FF0000"/>
                </a:solidFill>
              </a:rPr>
              <a:t>/A</a:t>
            </a:r>
            <a:endParaRPr lang="zh-CN" altLang="en-US" sz="2400" dirty="0">
              <a:solidFill>
                <a:srgbClr val="FF0000"/>
              </a:solidFill>
            </a:endParaRPr>
          </a:p>
        </p:txBody>
      </p:sp>
      <p:sp>
        <p:nvSpPr>
          <p:cNvPr id="22" name="箭头: 右 21"/>
          <p:cNvSpPr/>
          <p:nvPr/>
        </p:nvSpPr>
        <p:spPr>
          <a:xfrm rot="5400000">
            <a:off x="9420961" y="4623727"/>
            <a:ext cx="444744" cy="27452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24" name="爆炸形: 8 pt  23"/>
          <p:cNvSpPr/>
          <p:nvPr/>
        </p:nvSpPr>
        <p:spPr>
          <a:xfrm>
            <a:off x="9220635" y="5640733"/>
            <a:ext cx="2686050" cy="1149318"/>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chemeClr val="tx1"/>
                </a:solidFill>
              </a:rPr>
              <a:t>定值</a:t>
            </a:r>
            <a:endParaRPr lang="zh-CN" altLang="en-US" sz="2400" dirty="0">
              <a:solidFill>
                <a:schemeClr val="tx1"/>
              </a:solidFill>
            </a:endParaRPr>
          </a:p>
        </p:txBody>
      </p:sp>
      <p:sp>
        <p:nvSpPr>
          <p:cNvPr id="4" name="文本框 3"/>
          <p:cNvSpPr txBox="1"/>
          <p:nvPr/>
        </p:nvSpPr>
        <p:spPr>
          <a:xfrm>
            <a:off x="1593850" y="1249045"/>
            <a:ext cx="3640455" cy="395605"/>
          </a:xfrm>
          <a:prstGeom prst="rect">
            <a:avLst/>
          </a:prstGeom>
          <a:noFill/>
        </p:spPr>
        <p:txBody>
          <a:bodyPr wrap="square" rtlCol="0">
            <a:spAutoFit/>
          </a:bodyPr>
          <a:p>
            <a:pPr indent="267970" algn="just" defTabSz="266700">
              <a:lnSpc>
                <a:spcPct val="110000"/>
              </a:lnSpc>
              <a:buClrTx/>
              <a:buSzTx/>
              <a:buFontTx/>
            </a:pPr>
            <a:r>
              <a:rPr lang="en-US" altLang="zh-CN" sz="1800" dirty="0"/>
              <a:t>1</a:t>
            </a:r>
            <a:r>
              <a:rPr lang="zh-CN" altLang="en-US" sz="1800" dirty="0"/>
              <a:t>、直动式溢流阀</a:t>
            </a:r>
            <a:r>
              <a:rPr lang="en-US" altLang="zh-CN" sz="1800" dirty="0"/>
              <a:t>-</a:t>
            </a:r>
            <a:r>
              <a:rPr altLang="en-US" dirty="0">
                <a:solidFill>
                  <a:srgbClr val="0000CC"/>
                </a:solidFill>
              </a:rPr>
              <a:t>工作原理</a:t>
            </a:r>
            <a:endParaRPr altLang="en-US"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7" presetClass="emph" presetSubtype="0" fill="remove" grpId="1" nodeType="afterEffect">
                                  <p:stCondLst>
                                    <p:cond delay="0"/>
                                  </p:stCondLst>
                                  <p:childTnLst>
                                    <p:animClr clrSpc="rgb" dir="cw">
                                      <p:cBhvr override="childStyle">
                                        <p:cTn id="22" dur="250" autoRev="1" fill="remove"/>
                                        <p:tgtEl>
                                          <p:spTgt spid="13"/>
                                        </p:tgtEl>
                                        <p:attrNameLst>
                                          <p:attrName>style.color</p:attrName>
                                        </p:attrNameLst>
                                      </p:cBhvr>
                                      <p:to>
                                        <a:schemeClr val="bg1"/>
                                      </p:to>
                                    </p:animClr>
                                    <p:animClr clrSpc="rgb" dir="cw">
                                      <p:cBhvr>
                                        <p:cTn id="23" dur="250" autoRev="1" fill="remove"/>
                                        <p:tgtEl>
                                          <p:spTgt spid="13"/>
                                        </p:tgtEl>
                                        <p:attrNameLst>
                                          <p:attrName>fillcolor</p:attrName>
                                        </p:attrNameLst>
                                      </p:cBhvr>
                                      <p:to>
                                        <a:schemeClr val="bg1"/>
                                      </p:to>
                                    </p:animClr>
                                    <p:set>
                                      <p:cBhvr>
                                        <p:cTn id="24" dur="250" autoRev="1" fill="remove"/>
                                        <p:tgtEl>
                                          <p:spTgt spid="13"/>
                                        </p:tgtEl>
                                        <p:attrNameLst>
                                          <p:attrName>fill.type</p:attrName>
                                        </p:attrNameLst>
                                      </p:cBhvr>
                                      <p:to>
                                        <p:strVal val="solid"/>
                                      </p:to>
                                    </p:set>
                                    <p:set>
                                      <p:cBhvr>
                                        <p:cTn id="25" dur="250" autoRev="1" fill="remove"/>
                                        <p:tgtEl>
                                          <p:spTgt spid="13"/>
                                        </p:tgtEl>
                                        <p:attrNameLst>
                                          <p:attrName>fill.on</p:attrName>
                                        </p:attrNameLst>
                                      </p:cBhvr>
                                      <p:to>
                                        <p:strVal val="true"/>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0-#ppt_h/2"/>
                                          </p:val>
                                        </p:tav>
                                        <p:tav tm="100000">
                                          <p:val>
                                            <p:strVal val="#ppt_y"/>
                                          </p:val>
                                        </p:tav>
                                      </p:tavLst>
                                    </p:anim>
                                  </p:childTnLst>
                                </p:cTn>
                              </p:par>
                            </p:childTnLst>
                          </p:cTn>
                        </p:par>
                        <p:par>
                          <p:cTn id="38" fill="hold">
                            <p:stCondLst>
                              <p:cond delay="500"/>
                            </p:stCondLst>
                            <p:childTnLst>
                              <p:par>
                                <p:cTn id="39" presetID="27" presetClass="emph" presetSubtype="0" fill="remove" grpId="1" nodeType="afterEffect">
                                  <p:stCondLst>
                                    <p:cond delay="0"/>
                                  </p:stCondLst>
                                  <p:childTnLst>
                                    <p:animClr clrSpc="rgb" dir="cw">
                                      <p:cBhvr override="childStyle">
                                        <p:cTn id="40" dur="250" autoRev="1" fill="remove"/>
                                        <p:tgtEl>
                                          <p:spTgt spid="15"/>
                                        </p:tgtEl>
                                        <p:attrNameLst>
                                          <p:attrName>style.color</p:attrName>
                                        </p:attrNameLst>
                                      </p:cBhvr>
                                      <p:to>
                                        <a:schemeClr val="bg1"/>
                                      </p:to>
                                    </p:animClr>
                                    <p:animClr clrSpc="rgb" dir="cw">
                                      <p:cBhvr>
                                        <p:cTn id="41" dur="250" autoRev="1" fill="remove"/>
                                        <p:tgtEl>
                                          <p:spTgt spid="15"/>
                                        </p:tgtEl>
                                        <p:attrNameLst>
                                          <p:attrName>fillcolor</p:attrName>
                                        </p:attrNameLst>
                                      </p:cBhvr>
                                      <p:to>
                                        <a:schemeClr val="bg1"/>
                                      </p:to>
                                    </p:animClr>
                                    <p:set>
                                      <p:cBhvr>
                                        <p:cTn id="42" dur="250" autoRev="1" fill="remove"/>
                                        <p:tgtEl>
                                          <p:spTgt spid="15"/>
                                        </p:tgtEl>
                                        <p:attrNameLst>
                                          <p:attrName>fill.type</p:attrName>
                                        </p:attrNameLst>
                                      </p:cBhvr>
                                      <p:to>
                                        <p:strVal val="solid"/>
                                      </p:to>
                                    </p:set>
                                    <p:set>
                                      <p:cBhvr>
                                        <p:cTn id="43" dur="250" autoRev="1" fill="remove"/>
                                        <p:tgtEl>
                                          <p:spTgt spid="15"/>
                                        </p:tgtEl>
                                        <p:attrNameLst>
                                          <p:attrName>fill.on</p:attrName>
                                        </p:attrNameLst>
                                      </p:cBhvr>
                                      <p:to>
                                        <p:strVal val="true"/>
                                      </p:to>
                                    </p:set>
                                  </p:childTnLst>
                                </p:cTn>
                              </p:par>
                              <p:par>
                                <p:cTn id="44" presetID="2" presetClass="entr" presetSubtype="1"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inVertic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arn(inVertic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1000" fill="hold"/>
                                        <p:tgtEl>
                                          <p:spTgt spid="24"/>
                                        </p:tgtEl>
                                        <p:attrNameLst>
                                          <p:attrName>ppt_w</p:attrName>
                                        </p:attrNameLst>
                                      </p:cBhvr>
                                      <p:tavLst>
                                        <p:tav tm="0">
                                          <p:val>
                                            <p:fltVal val="0"/>
                                          </p:val>
                                        </p:tav>
                                        <p:tav tm="100000">
                                          <p:val>
                                            <p:strVal val="#ppt_w"/>
                                          </p:val>
                                        </p:tav>
                                      </p:tavLst>
                                    </p:anim>
                                    <p:anim calcmode="lin" valueType="num">
                                      <p:cBhvr>
                                        <p:cTn id="78" dur="1000" fill="hold"/>
                                        <p:tgtEl>
                                          <p:spTgt spid="24"/>
                                        </p:tgtEl>
                                        <p:attrNameLst>
                                          <p:attrName>ppt_h</p:attrName>
                                        </p:attrNameLst>
                                      </p:cBhvr>
                                      <p:tavLst>
                                        <p:tav tm="0">
                                          <p:val>
                                            <p:fltVal val="0"/>
                                          </p:val>
                                        </p:tav>
                                        <p:tav tm="100000">
                                          <p:val>
                                            <p:strVal val="#ppt_h"/>
                                          </p:val>
                                        </p:tav>
                                      </p:tavLst>
                                    </p:anim>
                                    <p:anim calcmode="lin" valueType="num">
                                      <p:cBhvr>
                                        <p:cTn id="79" dur="1000" fill="hold"/>
                                        <p:tgtEl>
                                          <p:spTgt spid="24"/>
                                        </p:tgtEl>
                                        <p:attrNameLst>
                                          <p:attrName>style.rotation</p:attrName>
                                        </p:attrNameLst>
                                      </p:cBhvr>
                                      <p:tavLst>
                                        <p:tav tm="0">
                                          <p:val>
                                            <p:fltVal val="90"/>
                                          </p:val>
                                        </p:tav>
                                        <p:tav tm="100000">
                                          <p:val>
                                            <p:fltVal val="0"/>
                                          </p:val>
                                        </p:tav>
                                      </p:tavLst>
                                    </p:anim>
                                    <p:animEffect transition="in" filter="fade">
                                      <p:cBhvr>
                                        <p:cTn id="80" dur="1000"/>
                                        <p:tgtEl>
                                          <p:spTgt spid="24"/>
                                        </p:tgtEl>
                                      </p:cBhvr>
                                    </p:animEffect>
                                  </p:childTnLst>
                                </p:cTn>
                              </p:par>
                              <p:par>
                                <p:cTn id="81" presetID="2" presetClass="entr" presetSubtype="4"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fill="hold"/>
                                        <p:tgtEl>
                                          <p:spTgt spid="4"/>
                                        </p:tgtEl>
                                        <p:attrNameLst>
                                          <p:attrName>ppt_x</p:attrName>
                                        </p:attrNameLst>
                                      </p:cBhvr>
                                      <p:tavLst>
                                        <p:tav tm="0">
                                          <p:val>
                                            <p:strVal val="#ppt_x"/>
                                          </p:val>
                                        </p:tav>
                                        <p:tav tm="100000">
                                          <p:val>
                                            <p:strVal val="#ppt_x"/>
                                          </p:val>
                                        </p:tav>
                                      </p:tavLst>
                                    </p:anim>
                                    <p:anim calcmode="lin" valueType="num">
                                      <p:cBhvr additive="base">
                                        <p:cTn id="8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bldLvl="0" animBg="1"/>
      <p:bldP spid="13" grpId="1" bldLvl="0" animBg="1"/>
      <p:bldP spid="14" grpId="0"/>
      <p:bldP spid="15" grpId="0" bldLvl="0" animBg="1"/>
      <p:bldP spid="15" grpId="1" bldLvl="0" animBg="1"/>
      <p:bldP spid="16" grpId="0"/>
      <p:bldP spid="17" grpId="0"/>
      <p:bldP spid="18" grpId="0"/>
      <p:bldP spid="20" grpId="0" bldLvl="0" animBg="1"/>
      <p:bldP spid="21" grpId="0" bldLvl="0" animBg="1"/>
      <p:bldP spid="22" grpId="0" bldLvl="0" animBg="1"/>
      <p:bldP spid="24" grpId="0" bldLvl="0" animBg="1"/>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987135" y="2033171"/>
            <a:ext cx="5467350" cy="1753235"/>
          </a:xfrm>
          <a:prstGeom prst="rect">
            <a:avLst/>
          </a:prstGeom>
          <a:noFill/>
        </p:spPr>
        <p:txBody>
          <a:bodyPr wrap="square" rtlCol="0">
            <a:spAutoFit/>
          </a:bodyPr>
          <a:p>
            <a:pPr>
              <a:lnSpc>
                <a:spcPct val="150000"/>
              </a:lnSpc>
            </a:pPr>
            <a:r>
              <a:rPr lang="zh-CN" altLang="en-US" sz="2400" b="1" dirty="0">
                <a:solidFill>
                  <a:srgbClr val="0000CC"/>
                </a:solidFill>
              </a:rPr>
              <a:t>     直接</a:t>
            </a:r>
            <a:r>
              <a:rPr lang="zh-CN" altLang="en-US" sz="2400" dirty="0"/>
              <a:t>利用</a:t>
            </a:r>
            <a:r>
              <a:rPr lang="zh-CN" altLang="en-US" sz="2400" dirty="0">
                <a:solidFill>
                  <a:srgbClr val="FF0000"/>
                </a:solidFill>
              </a:rPr>
              <a:t>液压力</a:t>
            </a:r>
            <a:r>
              <a:rPr lang="zh-CN" altLang="en-US" sz="2400" dirty="0"/>
              <a:t>和</a:t>
            </a:r>
            <a:r>
              <a:rPr lang="zh-CN" altLang="en-US" sz="2400" dirty="0">
                <a:solidFill>
                  <a:srgbClr val="FF0000"/>
                </a:solidFill>
              </a:rPr>
              <a:t>弹簧力相平衡</a:t>
            </a:r>
            <a:r>
              <a:rPr lang="zh-CN" altLang="en-US" sz="2400" dirty="0"/>
              <a:t>来控制阀芯的启闭动作，以控制</a:t>
            </a:r>
            <a:r>
              <a:rPr lang="zh-CN" altLang="en-US" sz="2400" dirty="0">
                <a:solidFill>
                  <a:srgbClr val="FF0000"/>
                </a:solidFill>
              </a:rPr>
              <a:t>进油口</a:t>
            </a:r>
            <a:r>
              <a:rPr lang="zh-CN" altLang="en-US" sz="2400" dirty="0"/>
              <a:t>的油液压力维持恒定。</a:t>
            </a:r>
            <a:endParaRPr lang="zh-CN" altLang="en-US" sz="2400" dirty="0"/>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73086" y="1381826"/>
            <a:ext cx="3539647" cy="3500317"/>
          </a:xfrm>
          <a:prstGeom prst="rect">
            <a:avLst/>
          </a:prstGeom>
        </p:spPr>
      </p:pic>
      <p:sp>
        <p:nvSpPr>
          <p:cNvPr id="9" name="矩形 8"/>
          <p:cNvSpPr/>
          <p:nvPr/>
        </p:nvSpPr>
        <p:spPr>
          <a:xfrm>
            <a:off x="3016885" y="4719329"/>
            <a:ext cx="3230880" cy="829945"/>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4800" b="1" cap="none" spc="0" dirty="0">
                <a:solidFill>
                  <a:srgbClr val="FF0000"/>
                </a:solidFill>
                <a:effectLst/>
              </a:rPr>
              <a:t>溢流、稳压</a:t>
            </a:r>
            <a:endParaRPr lang="zh-CN" altLang="en-US" sz="4800" b="1" cap="none" spc="0" dirty="0">
              <a:solidFill>
                <a:srgbClr val="FF0000"/>
              </a:solidFill>
              <a:effectLst/>
            </a:endParaRPr>
          </a:p>
        </p:txBody>
      </p:sp>
      <p:sp>
        <p:nvSpPr>
          <p:cNvPr id="8" name="文本框 7"/>
          <p:cNvSpPr txBox="1"/>
          <p:nvPr/>
        </p:nvSpPr>
        <p:spPr>
          <a:xfrm>
            <a:off x="8777391" y="5228053"/>
            <a:ext cx="2524125" cy="707886"/>
          </a:xfrm>
          <a:prstGeom prst="rect">
            <a:avLst/>
          </a:prstGeom>
          <a:noFill/>
          <a:ln>
            <a:solidFill>
              <a:srgbClr val="FF0000"/>
            </a:solidFill>
          </a:ln>
        </p:spPr>
        <p:txBody>
          <a:bodyPr wrap="square" rtlCol="0">
            <a:spAutoFit/>
          </a:bodyPr>
          <a:p>
            <a:r>
              <a:rPr lang="en-US" altLang="zh-CN" sz="4000" dirty="0">
                <a:solidFill>
                  <a:srgbClr val="FF0000"/>
                </a:solidFill>
              </a:rPr>
              <a:t>P</a:t>
            </a:r>
            <a:r>
              <a:rPr lang="zh-CN" altLang="en-US" sz="2000" dirty="0">
                <a:solidFill>
                  <a:srgbClr val="FF0000"/>
                </a:solidFill>
              </a:rPr>
              <a:t>进</a:t>
            </a:r>
            <a:r>
              <a:rPr lang="en-US" altLang="zh-CN" sz="4000" dirty="0">
                <a:solidFill>
                  <a:srgbClr val="FF0000"/>
                </a:solidFill>
              </a:rPr>
              <a:t>= F</a:t>
            </a:r>
            <a:r>
              <a:rPr lang="zh-CN" altLang="en-US" sz="2400" dirty="0">
                <a:solidFill>
                  <a:srgbClr val="FF0000"/>
                </a:solidFill>
              </a:rPr>
              <a:t>弹</a:t>
            </a:r>
            <a:r>
              <a:rPr lang="en-US" altLang="zh-CN" sz="4000" dirty="0">
                <a:solidFill>
                  <a:srgbClr val="FF0000"/>
                </a:solidFill>
              </a:rPr>
              <a:t>/A</a:t>
            </a:r>
            <a:endParaRPr lang="zh-CN" altLang="en-US" sz="4000" dirty="0">
              <a:solidFill>
                <a:srgbClr val="FF0000"/>
              </a:solidFill>
            </a:endParaRPr>
          </a:p>
        </p:txBody>
      </p:sp>
      <p:sp>
        <p:nvSpPr>
          <p:cNvPr id="4" name="文本框 3"/>
          <p:cNvSpPr txBox="1"/>
          <p:nvPr/>
        </p:nvSpPr>
        <p:spPr>
          <a:xfrm>
            <a:off x="1593850" y="1249045"/>
            <a:ext cx="3640455" cy="395605"/>
          </a:xfrm>
          <a:prstGeom prst="rect">
            <a:avLst/>
          </a:prstGeom>
          <a:noFill/>
        </p:spPr>
        <p:txBody>
          <a:bodyPr wrap="square" rtlCol="0">
            <a:spAutoFit/>
          </a:bodyPr>
          <a:p>
            <a:pPr indent="267970" algn="just" defTabSz="266700">
              <a:lnSpc>
                <a:spcPct val="110000"/>
              </a:lnSpc>
              <a:buClrTx/>
              <a:buSzTx/>
              <a:buFontTx/>
            </a:pPr>
            <a:r>
              <a:rPr lang="en-US" altLang="zh-CN" sz="1800" dirty="0"/>
              <a:t>1</a:t>
            </a:r>
            <a:r>
              <a:rPr lang="zh-CN" altLang="en-US" sz="1800" dirty="0"/>
              <a:t>、直动式溢流阀</a:t>
            </a:r>
            <a:r>
              <a:rPr lang="en-US" altLang="zh-CN" sz="1800" dirty="0"/>
              <a:t>-</a:t>
            </a:r>
            <a:r>
              <a:rPr altLang="en-US" dirty="0">
                <a:solidFill>
                  <a:srgbClr val="0000CC"/>
                </a:solidFill>
              </a:rPr>
              <a:t>工作原理</a:t>
            </a:r>
            <a:endParaRPr altLang="en-US"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8" grpId="0" bldLvl="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54185" y="1568450"/>
            <a:ext cx="441805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3400" y="1568451"/>
            <a:ext cx="4579462" cy="2584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文本框 27"/>
          <p:cNvSpPr txBox="1"/>
          <p:nvPr/>
        </p:nvSpPr>
        <p:spPr>
          <a:xfrm>
            <a:off x="1409700" y="4492109"/>
            <a:ext cx="10629900" cy="1753235"/>
          </a:xfrm>
          <a:prstGeom prst="rect">
            <a:avLst/>
          </a:prstGeom>
          <a:noFill/>
        </p:spPr>
        <p:txBody>
          <a:bodyPr wrap="square">
            <a:spAutoFit/>
          </a:bodyPr>
          <a:lstStyle/>
          <a:p>
            <a:r>
              <a:rPr lang="en-US" altLang="zh-CN" sz="1800" kern="100" dirty="0">
                <a:effectLst/>
                <a:ea typeface="仿宋" panose="02010609060101010101" pitchFamily="49" charset="-122"/>
                <a:cs typeface="黑体" panose="02010609060101010101" pitchFamily="49" charset="-122"/>
              </a:rPr>
              <a:t>       </a:t>
            </a:r>
            <a:r>
              <a:rPr lang="zh-CN" altLang="zh-CN" sz="1800" kern="100" dirty="0">
                <a:effectLst/>
                <a:ea typeface="仿宋" panose="02010609060101010101" pitchFamily="49" charset="-122"/>
                <a:cs typeface="黑体" panose="02010609060101010101" pitchFamily="49" charset="-122"/>
              </a:rPr>
              <a:t>一桥连三地，天堑变通途。港珠澳大桥</a:t>
            </a:r>
            <a:r>
              <a:rPr lang="zh-CN" altLang="zh-CN" kern="100" dirty="0">
                <a:ea typeface="仿宋" panose="02010609060101010101" pitchFamily="49" charset="-122"/>
              </a:rPr>
              <a:t>跨越伶仃洋，东接香港特别行政区，西接广东省珠海市和澳门特别行政区，总长约</a:t>
            </a:r>
            <a:r>
              <a:rPr lang="en-US" altLang="zh-CN" kern="100" dirty="0">
                <a:ea typeface="仿宋" panose="02010609060101010101" pitchFamily="49" charset="-122"/>
              </a:rPr>
              <a:t> 55 </a:t>
            </a:r>
            <a:r>
              <a:rPr lang="zh-CN" altLang="zh-CN" kern="100" dirty="0">
                <a:ea typeface="仿宋" panose="02010609060101010101" pitchFamily="49" charset="-122"/>
              </a:rPr>
              <a:t>公里</a:t>
            </a:r>
            <a:r>
              <a:rPr lang="zh-CN" altLang="en-US" kern="100" dirty="0">
                <a:ea typeface="仿宋" panose="02010609060101010101" pitchFamily="49" charset="-122"/>
              </a:rPr>
              <a:t>，</a:t>
            </a:r>
            <a:r>
              <a:rPr lang="zh-CN" altLang="zh-CN" kern="100" dirty="0">
                <a:ea typeface="仿宋" panose="02010609060101010101" pitchFamily="49" charset="-122"/>
              </a:rPr>
              <a:t>是世界最长的公路</a:t>
            </a:r>
            <a:r>
              <a:rPr lang="en-US" altLang="zh-CN" kern="100" dirty="0">
                <a:ea typeface="仿宋" panose="02010609060101010101" pitchFamily="49" charset="-122"/>
              </a:rPr>
              <a:t>沉管隧道</a:t>
            </a:r>
            <a:r>
              <a:rPr lang="zh-CN" altLang="zh-CN" kern="100" dirty="0">
                <a:ea typeface="仿宋" panose="02010609060101010101" pitchFamily="49" charset="-122"/>
              </a:rPr>
              <a:t>和唯一的深埋沉管隧道，也是我国第一条外海沉管隧道。</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港珠澳大桥的建设不仅是区域合作，更是体现了八方支援，这座超级工厂正是由桂山岛上</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3000</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多名工人在</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100</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天的时间内从平地上挖去</a:t>
            </a:r>
            <a:r>
              <a:rPr lang="en-US" altLang="zh-CN" sz="1800" kern="100" dirty="0">
                <a:effectLst/>
                <a:latin typeface="Times New Roman" panose="02020603050405020304" pitchFamily="18" charset="0"/>
                <a:ea typeface="仿宋" panose="02010609060101010101" pitchFamily="49" charset="-122"/>
                <a:cs typeface="黑体" panose="02010609060101010101" pitchFamily="49" charset="-122"/>
              </a:rPr>
              <a:t>300</a:t>
            </a:r>
            <a:r>
              <a:rPr lang="zh-CN" altLang="zh-CN" sz="1800" kern="100" dirty="0">
                <a:effectLst/>
                <a:latin typeface="Times New Roman" panose="02020603050405020304" pitchFamily="18" charset="0"/>
                <a:ea typeface="仿宋" panose="02010609060101010101" pitchFamily="49" charset="-122"/>
                <a:cs typeface="黑体" panose="02010609060101010101" pitchFamily="49" charset="-122"/>
              </a:rPr>
              <a:t>万立方米的土石建造起来的。那么施工现场</a:t>
            </a:r>
            <a:r>
              <a:rPr lang="zh-CN" altLang="zh-CN" sz="1800" kern="100" dirty="0">
                <a:effectLst/>
                <a:ea typeface="仿宋" panose="02010609060101010101" pitchFamily="49" charset="-122"/>
                <a:cs typeface="黑体" panose="02010609060101010101" pitchFamily="49" charset="-122"/>
              </a:rPr>
              <a:t>挖掘机手臂伸缩控制的回路该如何搭建？</a:t>
            </a:r>
            <a:endParaRPr lang="zh-CN" altLang="zh-CN" sz="1800" kern="100" dirty="0">
              <a:effectLst/>
              <a:latin typeface="Times New Roman" panose="02020603050405020304" pitchFamily="18" charset="0"/>
              <a:ea typeface="宋体" panose="02010600030101010101" pitchFamily="2" charset="-122"/>
            </a:endParaRPr>
          </a:p>
          <a:p>
            <a:endParaRPr lang="zh-CN" altLang="en-US" kern="100" dirty="0">
              <a:ea typeface="仿宋"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ext Box 5"/>
          <p:cNvSpPr txBox="1">
            <a:spLocks noChangeArrowheads="1"/>
          </p:cNvSpPr>
          <p:nvPr/>
        </p:nvSpPr>
        <p:spPr bwMode="auto">
          <a:xfrm>
            <a:off x="1758950" y="2146935"/>
            <a:ext cx="5819140" cy="3230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lnSpc>
                <a:spcPct val="150000"/>
              </a:lnSpc>
              <a:spcBef>
                <a:spcPct val="50000"/>
              </a:spcBef>
            </a:pPr>
            <a:r>
              <a:rPr lang="en-US" altLang="zh-CN" sz="2400" dirty="0"/>
              <a:t>1</a:t>
            </a:r>
            <a:r>
              <a:rPr lang="zh-CN" altLang="en-US" sz="2400" dirty="0"/>
              <a:t>、溢流阀阀口</a:t>
            </a:r>
            <a:r>
              <a:rPr lang="zh-CN" altLang="en-US" sz="2400" dirty="0">
                <a:solidFill>
                  <a:srgbClr val="FF0000"/>
                </a:solidFill>
              </a:rPr>
              <a:t>常闭</a:t>
            </a:r>
            <a:r>
              <a:rPr lang="zh-CN" altLang="en-US" sz="2400" dirty="0"/>
              <a:t>；</a:t>
            </a:r>
            <a:endParaRPr lang="en-US" altLang="zh-CN" sz="2400" dirty="0"/>
          </a:p>
          <a:p>
            <a:pPr>
              <a:lnSpc>
                <a:spcPct val="150000"/>
              </a:lnSpc>
              <a:spcBef>
                <a:spcPct val="50000"/>
              </a:spcBef>
            </a:pPr>
            <a:r>
              <a:rPr lang="en-US" altLang="zh-CN" sz="2400" dirty="0"/>
              <a:t>2</a:t>
            </a:r>
            <a:r>
              <a:rPr lang="zh-CN" altLang="en-US" sz="2400" dirty="0"/>
              <a:t>、</a:t>
            </a:r>
            <a:r>
              <a:rPr lang="zh-CN" altLang="zh-CN" sz="2400" dirty="0"/>
              <a:t>溢流阀是</a:t>
            </a:r>
            <a:r>
              <a:rPr lang="zh-CN" altLang="zh-CN" sz="2400" dirty="0">
                <a:solidFill>
                  <a:srgbClr val="FF0000"/>
                </a:solidFill>
              </a:rPr>
              <a:t>进口压力</a:t>
            </a:r>
            <a:r>
              <a:rPr lang="zh-CN" altLang="zh-CN" sz="2400" dirty="0"/>
              <a:t>控制</a:t>
            </a:r>
            <a:r>
              <a:rPr lang="zh-CN" altLang="en-US" sz="2400" dirty="0"/>
              <a:t>；</a:t>
            </a:r>
            <a:endParaRPr lang="en-US" altLang="zh-CN" sz="2400" dirty="0"/>
          </a:p>
          <a:p>
            <a:pPr>
              <a:lnSpc>
                <a:spcPct val="150000"/>
              </a:lnSpc>
              <a:spcBef>
                <a:spcPct val="50000"/>
              </a:spcBef>
            </a:pPr>
            <a:r>
              <a:rPr lang="en-US" altLang="zh-CN" sz="2400" dirty="0"/>
              <a:t>3</a:t>
            </a:r>
            <a:r>
              <a:rPr lang="zh-CN" altLang="en-US" sz="2400" dirty="0"/>
              <a:t>、</a:t>
            </a:r>
            <a:r>
              <a:rPr lang="zh-CN" altLang="zh-CN" sz="2400" dirty="0"/>
              <a:t>当达到溢流阀的</a:t>
            </a:r>
            <a:r>
              <a:rPr lang="zh-CN" altLang="zh-CN" sz="2400" dirty="0">
                <a:solidFill>
                  <a:srgbClr val="FF0000"/>
                </a:solidFill>
              </a:rPr>
              <a:t>调定压力</a:t>
            </a:r>
            <a:r>
              <a:rPr lang="zh-CN" altLang="zh-CN" sz="2400" dirty="0"/>
              <a:t>时，溢流阀</a:t>
            </a:r>
            <a:r>
              <a:rPr lang="zh-CN" altLang="zh-CN" sz="2400" dirty="0">
                <a:solidFill>
                  <a:srgbClr val="FF0000"/>
                </a:solidFill>
              </a:rPr>
              <a:t>打开</a:t>
            </a:r>
            <a:r>
              <a:rPr lang="zh-CN" altLang="zh-CN" sz="2400" dirty="0"/>
              <a:t>，开始溢流，并始终保持进口压力不变</a:t>
            </a:r>
            <a:r>
              <a:rPr lang="zh-CN" altLang="zh-CN" sz="2400" b="1" dirty="0">
                <a:ea typeface="隶书" panose="02010509060101010101" pitchFamily="49" charset="-122"/>
              </a:rPr>
              <a:t>。</a:t>
            </a:r>
            <a:endParaRPr lang="zh-CN" altLang="zh-CN" sz="2400" b="1" dirty="0">
              <a:ea typeface="隶书" panose="02010509060101010101" pitchFamily="49"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53519" y="1266206"/>
            <a:ext cx="4568116" cy="4517358"/>
          </a:xfrm>
          <a:prstGeom prst="rect">
            <a:avLst/>
          </a:prstGeom>
        </p:spPr>
      </p:pic>
      <p:sp>
        <p:nvSpPr>
          <p:cNvPr id="4" name="文本框 3"/>
          <p:cNvSpPr txBox="1"/>
          <p:nvPr/>
        </p:nvSpPr>
        <p:spPr>
          <a:xfrm>
            <a:off x="1593850" y="1249045"/>
            <a:ext cx="3640455" cy="395605"/>
          </a:xfrm>
          <a:prstGeom prst="rect">
            <a:avLst/>
          </a:prstGeom>
          <a:noFill/>
        </p:spPr>
        <p:txBody>
          <a:bodyPr wrap="square" rtlCol="0">
            <a:spAutoFit/>
          </a:bodyPr>
          <a:p>
            <a:pPr indent="267970" algn="just" defTabSz="266700">
              <a:lnSpc>
                <a:spcPct val="110000"/>
              </a:lnSpc>
              <a:buClrTx/>
              <a:buSzTx/>
              <a:buFontTx/>
            </a:pPr>
            <a:r>
              <a:rPr lang="en-US" altLang="zh-CN" sz="1800" dirty="0"/>
              <a:t>1</a:t>
            </a:r>
            <a:r>
              <a:rPr lang="zh-CN" altLang="en-US" sz="1800" dirty="0"/>
              <a:t>、直动式溢流阀</a:t>
            </a:r>
            <a:r>
              <a:rPr lang="en-US" altLang="zh-CN" sz="1800" dirty="0"/>
              <a:t>-</a:t>
            </a:r>
            <a:r>
              <a:rPr altLang="en-US" dirty="0">
                <a:solidFill>
                  <a:srgbClr val="0000CC"/>
                </a:solidFill>
              </a:rPr>
              <a:t>特点</a:t>
            </a:r>
            <a:endParaRPr altLang="en-US"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wipe(left)">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left)">
                                      <p:cBhvr>
                                        <p:cTn id="17" dur="500"/>
                                        <p:tgtEl>
                                          <p:spTgt spid="11">
                                            <p:txEl>
                                              <p:pRg st="2" end="2"/>
                                            </p:txEl>
                                          </p:spTgt>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70050" y="1249045"/>
            <a:ext cx="3640455" cy="395605"/>
          </a:xfrm>
          <a:prstGeom prst="rect">
            <a:avLst/>
          </a:prstGeom>
          <a:noFill/>
        </p:spPr>
        <p:txBody>
          <a:bodyPr wrap="square" rtlCol="0">
            <a:spAutoFit/>
          </a:bodyPr>
          <a:p>
            <a:pPr indent="267970" algn="just" defTabSz="266700">
              <a:lnSpc>
                <a:spcPct val="110000"/>
              </a:lnSpc>
              <a:buClrTx/>
              <a:buSzTx/>
              <a:buFontTx/>
            </a:pPr>
            <a:r>
              <a:rPr lang="en-US" altLang="zh-CN" sz="1800" dirty="0"/>
              <a:t>2</a:t>
            </a:r>
            <a:r>
              <a:rPr lang="zh-CN" altLang="en-US" sz="1800" dirty="0"/>
              <a:t>、先导式溢流阀</a:t>
            </a:r>
            <a:endParaRPr altLang="en-US" dirty="0">
              <a:solidFill>
                <a:srgbClr val="0000CC"/>
              </a:solidFill>
            </a:endParaRPr>
          </a:p>
        </p:txBody>
      </p:sp>
      <p:pic>
        <p:nvPicPr>
          <p:cNvPr id="25607" name="图片 25606" descr="5-39"/>
          <p:cNvPicPr>
            <a:picLocks noChangeAspect="1"/>
          </p:cNvPicPr>
          <p:nvPr/>
        </p:nvPicPr>
        <p:blipFill>
          <a:blip r:embed="rId1"/>
          <a:stretch>
            <a:fillRect/>
          </a:stretch>
        </p:blipFill>
        <p:spPr>
          <a:xfrm>
            <a:off x="2547620" y="1644650"/>
            <a:ext cx="5219700" cy="4940300"/>
          </a:xfrm>
          <a:prstGeom prst="rect">
            <a:avLst/>
          </a:prstGeom>
          <a:noFill/>
          <a:ln w="9525">
            <a:noFill/>
          </a:ln>
        </p:spPr>
      </p:pic>
      <p:pic>
        <p:nvPicPr>
          <p:cNvPr id="28449603" name="图片 2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572375" y="2268220"/>
            <a:ext cx="3895090" cy="3895090"/>
          </a:xfrm>
          <a:prstGeom prst="rect">
            <a:avLst/>
          </a:prstGeom>
          <a:no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25607"/>
                                        </p:tgtEl>
                                        <p:attrNameLst>
                                          <p:attrName>style.visibility</p:attrName>
                                        </p:attrNameLst>
                                      </p:cBhvr>
                                      <p:to>
                                        <p:strVal val="visible"/>
                                      </p:to>
                                    </p:set>
                                    <p:animEffect transition="in" filter="dissolve">
                                      <p:cBhvr>
                                        <p:cTn id="12"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49730" y="1580515"/>
            <a:ext cx="3546475" cy="395605"/>
          </a:xfrm>
          <a:prstGeom prst="rect">
            <a:avLst/>
          </a:prstGeom>
        </p:spPr>
        <p:txBody>
          <a:bodyPr wrap="square">
            <a:spAutoFit/>
          </a:bodyPr>
          <a:p>
            <a:pPr marL="0" indent="267970" algn="just" defTabSz="266700">
              <a:lnSpc>
                <a:spcPct val="110000"/>
              </a:lnSpc>
              <a:spcAft>
                <a:spcPct val="0"/>
              </a:spcAft>
            </a:pPr>
            <a:r>
              <a:rPr altLang="en-US" sz="1800" dirty="0"/>
              <a:t>二、调压回路</a:t>
            </a:r>
            <a:r>
              <a:rPr lang="en-US" altLang="zh-CN" sz="1800" dirty="0"/>
              <a:t>-</a:t>
            </a:r>
            <a:r>
              <a:rPr altLang="en-US" sz="1800" dirty="0">
                <a:solidFill>
                  <a:srgbClr val="0000CC"/>
                </a:solidFill>
              </a:rPr>
              <a:t>单级调压回路</a:t>
            </a:r>
            <a:endParaRPr altLang="en-US" sz="1800" dirty="0"/>
          </a:p>
        </p:txBody>
      </p:sp>
      <p:pic>
        <p:nvPicPr>
          <p:cNvPr id="19459" name="图片 19458" descr="7-1"/>
          <p:cNvPicPr>
            <a:picLocks noChangeAspect="1"/>
          </p:cNvPicPr>
          <p:nvPr/>
        </p:nvPicPr>
        <p:blipFill>
          <a:blip r:embed="rId1"/>
          <a:stretch>
            <a:fillRect/>
          </a:stretch>
        </p:blipFill>
        <p:spPr>
          <a:xfrm>
            <a:off x="2602865" y="2312670"/>
            <a:ext cx="2413635" cy="3919855"/>
          </a:xfrm>
          <a:prstGeom prst="rect">
            <a:avLst/>
          </a:prstGeom>
          <a:noFill/>
          <a:ln w="9525">
            <a:noFill/>
          </a:ln>
        </p:spPr>
      </p:pic>
      <p:pic>
        <p:nvPicPr>
          <p:cNvPr id="4" name="单级调压回路">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5791835" y="2389505"/>
            <a:ext cx="5588000" cy="3500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strips(downRight)">
                                      <p:cBhvr>
                                        <p:cTn id="7" dur="1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cTn>
                <p:tgtEl>
                  <p:spTgt spid="4"/>
                </p:tgtEl>
              </p:cMediaNode>
            </p:video>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49730" y="1580515"/>
            <a:ext cx="3546475" cy="395605"/>
          </a:xfrm>
          <a:prstGeom prst="rect">
            <a:avLst/>
          </a:prstGeom>
        </p:spPr>
        <p:txBody>
          <a:bodyPr wrap="square">
            <a:spAutoFit/>
          </a:bodyPr>
          <a:p>
            <a:pPr marL="0" indent="267970" algn="just" defTabSz="266700">
              <a:lnSpc>
                <a:spcPct val="110000"/>
              </a:lnSpc>
              <a:spcAft>
                <a:spcPct val="0"/>
              </a:spcAft>
            </a:pPr>
            <a:r>
              <a:rPr altLang="en-US" sz="1800" dirty="0"/>
              <a:t>二、调压回路</a:t>
            </a:r>
            <a:r>
              <a:rPr lang="en-US" altLang="zh-CN" sz="1800" dirty="0"/>
              <a:t>-</a:t>
            </a:r>
            <a:r>
              <a:rPr altLang="en-US" sz="1800" dirty="0"/>
              <a:t>二</a:t>
            </a:r>
            <a:r>
              <a:rPr altLang="en-US" sz="1800" dirty="0">
                <a:solidFill>
                  <a:srgbClr val="0000CC"/>
                </a:solidFill>
              </a:rPr>
              <a:t>级调压回路</a:t>
            </a:r>
            <a:endParaRPr altLang="en-US" sz="1800" dirty="0"/>
          </a:p>
        </p:txBody>
      </p:sp>
      <p:pic>
        <p:nvPicPr>
          <p:cNvPr id="1736079596" name="图片 221"/>
          <p:cNvPicPr>
            <a:picLocks noChangeAspect="1" noChangeArrowheads="1"/>
          </p:cNvPicPr>
          <p:nvPr/>
        </p:nvPicPr>
        <p:blipFill>
          <a:blip r:embed="rId1" cstate="print">
            <a:extLst>
              <a:ext uri="{28A0092B-C50C-407E-A947-70E740481C1C}">
                <a14:useLocalDpi xmlns:a14="http://schemas.microsoft.com/office/drawing/2010/main" val="0"/>
              </a:ext>
            </a:extLst>
          </a:blip>
          <a:srcRect l="19804" r="38999" b="10766"/>
          <a:stretch>
            <a:fillRect/>
          </a:stretch>
        </p:blipFill>
        <p:spPr>
          <a:xfrm>
            <a:off x="1786890" y="2235200"/>
            <a:ext cx="4585970" cy="3175635"/>
          </a:xfrm>
          <a:prstGeom prst="rect">
            <a:avLst/>
          </a:prstGeom>
          <a:noFill/>
          <a:ln>
            <a:noFill/>
          </a:ln>
        </p:spPr>
      </p:pic>
      <p:pic>
        <p:nvPicPr>
          <p:cNvPr id="3" name="二级调压回路">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6525895" y="1976120"/>
            <a:ext cx="5117465" cy="371411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36079596" name="图片 221"/>
          <p:cNvPicPr>
            <a:picLocks noChangeAspect="1" noChangeArrowheads="1"/>
          </p:cNvPicPr>
          <p:nvPr/>
        </p:nvPicPr>
        <p:blipFill>
          <a:blip r:embed="rId1" cstate="print">
            <a:extLst>
              <a:ext uri="{28A0092B-C50C-407E-A947-70E740481C1C}">
                <a14:useLocalDpi xmlns:a14="http://schemas.microsoft.com/office/drawing/2010/main" val="0"/>
              </a:ext>
            </a:extLst>
          </a:blip>
          <a:srcRect l="58997" b="10290"/>
          <a:stretch>
            <a:fillRect/>
          </a:stretch>
        </p:blipFill>
        <p:spPr>
          <a:xfrm>
            <a:off x="1558925" y="2302510"/>
            <a:ext cx="4690745" cy="3281045"/>
          </a:xfrm>
          <a:prstGeom prst="rect">
            <a:avLst/>
          </a:prstGeom>
          <a:noFill/>
          <a:ln>
            <a:noFill/>
          </a:ln>
        </p:spPr>
      </p:pic>
      <p:sp>
        <p:nvSpPr>
          <p:cNvPr id="3" name="文本框 2"/>
          <p:cNvSpPr txBox="1"/>
          <p:nvPr/>
        </p:nvSpPr>
        <p:spPr>
          <a:xfrm>
            <a:off x="1649730" y="1580515"/>
            <a:ext cx="3546475" cy="395605"/>
          </a:xfrm>
          <a:prstGeom prst="rect">
            <a:avLst/>
          </a:prstGeom>
        </p:spPr>
        <p:txBody>
          <a:bodyPr wrap="square">
            <a:spAutoFit/>
          </a:bodyPr>
          <a:p>
            <a:pPr marL="0" indent="267970" algn="just" defTabSz="266700">
              <a:lnSpc>
                <a:spcPct val="110000"/>
              </a:lnSpc>
              <a:spcAft>
                <a:spcPct val="0"/>
              </a:spcAft>
            </a:pPr>
            <a:r>
              <a:rPr altLang="en-US" sz="1800" dirty="0"/>
              <a:t>二、调压回路</a:t>
            </a:r>
            <a:r>
              <a:rPr lang="en-US" altLang="zh-CN" sz="1800" dirty="0"/>
              <a:t>-</a:t>
            </a:r>
            <a:r>
              <a:rPr altLang="en-US" sz="1800" dirty="0">
                <a:solidFill>
                  <a:srgbClr val="0000CC"/>
                </a:solidFill>
              </a:rPr>
              <a:t>多级调压回路</a:t>
            </a:r>
            <a:endParaRPr altLang="en-US" sz="1800" dirty="0"/>
          </a:p>
        </p:txBody>
      </p:sp>
      <p:pic>
        <p:nvPicPr>
          <p:cNvPr id="4" name="多级调压回路">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6471920" y="2189480"/>
            <a:ext cx="5129530" cy="388810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476625" y="2400298"/>
            <a:ext cx="2238375" cy="2238375"/>
          </a:xfrm>
          <a:prstGeom prst="rect">
            <a:avLst/>
          </a:prstGeom>
        </p:spPr>
      </p:pic>
      <p:pic>
        <p:nvPicPr>
          <p:cNvPr id="4"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
        <p:nvSpPr>
          <p:cNvPr id="6" name="文本框 5"/>
          <p:cNvSpPr txBox="1"/>
          <p:nvPr/>
        </p:nvSpPr>
        <p:spPr>
          <a:xfrm>
            <a:off x="4048125" y="4972050"/>
            <a:ext cx="1162050" cy="369332"/>
          </a:xfrm>
          <a:prstGeom prst="rect">
            <a:avLst/>
          </a:prstGeom>
          <a:noFill/>
        </p:spPr>
        <p:txBody>
          <a:bodyPr wrap="square" rtlCol="0">
            <a:spAutoFit/>
          </a:bodyPr>
          <a:p>
            <a:r>
              <a:rPr lang="zh-CN" altLang="en-US" dirty="0"/>
              <a:t>任务实施</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2765" y="1532890"/>
            <a:ext cx="1679575" cy="395605"/>
          </a:xfrm>
          <a:prstGeom prst="rect">
            <a:avLst/>
          </a:prstGeom>
        </p:spPr>
        <p:txBody>
          <a:bodyPr wrap="square">
            <a:spAutoFit/>
          </a:bodyPr>
          <a:p>
            <a:pPr marL="0" indent="267970" algn="just" defTabSz="266700">
              <a:lnSpc>
                <a:spcPct val="110000"/>
              </a:lnSpc>
              <a:spcAft>
                <a:spcPct val="0"/>
              </a:spcAft>
            </a:pPr>
            <a:r>
              <a:rPr altLang="en-US" sz="1800" dirty="0"/>
              <a:t>一、溢流阀</a:t>
            </a:r>
            <a:endParaRPr altLang="en-US" sz="1800" dirty="0"/>
          </a:p>
        </p:txBody>
      </p:sp>
      <p:pic>
        <p:nvPicPr>
          <p:cNvPr id="315210698" name="图片 4"/>
          <p:cNvPicPr>
            <a:picLocks noChangeAspect="1" noChangeArrowheads="1"/>
          </p:cNvPicPr>
          <p:nvPr/>
        </p:nvPicPr>
        <p:blipFill>
          <a:blip r:embed="rId1" cstate="print">
            <a:extLst>
              <a:ext uri="{28A0092B-C50C-407E-A947-70E740481C1C}">
                <a14:useLocalDpi xmlns:a14="http://schemas.microsoft.com/office/drawing/2010/main" val="0"/>
              </a:ext>
            </a:extLst>
          </a:blip>
          <a:srcRect b="5046"/>
          <a:stretch>
            <a:fillRect/>
          </a:stretch>
        </p:blipFill>
        <p:spPr>
          <a:xfrm>
            <a:off x="2679700" y="3227705"/>
            <a:ext cx="3232150" cy="3422015"/>
          </a:xfrm>
          <a:prstGeom prst="rect">
            <a:avLst/>
          </a:prstGeom>
          <a:noFill/>
          <a:ln>
            <a:noFill/>
          </a:ln>
          <a:effectLst/>
        </p:spPr>
      </p:pic>
      <p:sp>
        <p:nvSpPr>
          <p:cNvPr id="3" name="文本框 2"/>
          <p:cNvSpPr txBox="1"/>
          <p:nvPr/>
        </p:nvSpPr>
        <p:spPr>
          <a:xfrm>
            <a:off x="1898650" y="2028825"/>
            <a:ext cx="9610090" cy="1198880"/>
          </a:xfrm>
          <a:prstGeom prst="rect">
            <a:avLst/>
          </a:prstGeom>
        </p:spPr>
        <p:txBody>
          <a:bodyPr wrap="square">
            <a:spAutoFit/>
          </a:bodyPr>
          <a:p>
            <a:pPr marL="0" indent="266700" algn="just" defTabSz="266700">
              <a:lnSpc>
                <a:spcPct val="150000"/>
              </a:lnSpc>
              <a:spcAft>
                <a:spcPct val="0"/>
              </a:spcAft>
            </a:pPr>
            <a:r>
              <a:rPr altLang="en-US" sz="1600">
                <a:solidFill>
                  <a:srgbClr val="000000"/>
                </a:solidFill>
                <a:latin typeface="宋体" panose="02010600030101010101" pitchFamily="2" charset="-122"/>
                <a:ea typeface="宋体" panose="02010600030101010101" pitchFamily="2" charset="-122"/>
              </a:rPr>
              <a:t>溢流阀在系统中起安全保护作用。当系统压力超过规定值时，安全阀打开，将系统中的一部分气体排入大气，使系统压力不超过允许值，从而保证系统不因压力过高而发生事故。溢流阀又称安全阀。按控制方式分为直动式和先导式。</a:t>
            </a:r>
            <a:endParaRPr altLang="en-US" sz="1600">
              <a:solidFill>
                <a:srgbClr val="000000"/>
              </a:solidFill>
              <a:latin typeface="宋体" panose="02010600030101010101" pitchFamily="2" charset="-122"/>
              <a:ea typeface="宋体" panose="02010600030101010101" pitchFamily="2" charset="-122"/>
            </a:endParaRPr>
          </a:p>
        </p:txBody>
      </p:sp>
      <p:pic>
        <p:nvPicPr>
          <p:cNvPr id="2063910253" name="图片 2"/>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a:stretch>
            <a:fillRect/>
          </a:stretch>
        </p:blipFill>
        <p:spPr>
          <a:xfrm>
            <a:off x="6739255" y="3429000"/>
            <a:ext cx="3309620" cy="2638425"/>
          </a:xfrm>
          <a:prstGeom prst="rect">
            <a:avLst/>
          </a:prstGeom>
          <a:noFill/>
          <a:ln>
            <a:noFill/>
          </a:ln>
        </p:spPr>
      </p:pic>
      <p:pic>
        <p:nvPicPr>
          <p:cNvPr id="4604594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9959340" y="4252595"/>
            <a:ext cx="1066800" cy="13716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8335" y="1742758"/>
            <a:ext cx="5080000" cy="395605"/>
          </a:xfrm>
          <a:prstGeom prst="rect">
            <a:avLst/>
          </a:prstGeom>
        </p:spPr>
        <p:txBody>
          <a:bodyPr>
            <a:spAutoFit/>
          </a:bodyPr>
          <a:p>
            <a:pPr marL="0" indent="267970" algn="just" defTabSz="266700">
              <a:lnSpc>
                <a:spcPct val="110000"/>
              </a:lnSpc>
              <a:buClrTx/>
              <a:buSzTx/>
              <a:buFontTx/>
            </a:pPr>
            <a:r>
              <a:rPr altLang="en-US" sz="1800" dirty="0"/>
              <a:t>二、气源压力控制回路</a:t>
            </a:r>
            <a:endParaRPr altLang="en-US" sz="1800" dirty="0"/>
          </a:p>
        </p:txBody>
      </p:sp>
      <p:pic>
        <p:nvPicPr>
          <p:cNvPr id="2026503781" name="图片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3769360" y="3267710"/>
            <a:ext cx="5838825" cy="2890520"/>
          </a:xfrm>
          <a:prstGeom prst="rect">
            <a:avLst/>
          </a:prstGeom>
          <a:noFill/>
          <a:ln>
            <a:noFill/>
          </a:ln>
        </p:spPr>
      </p:pic>
      <p:sp>
        <p:nvSpPr>
          <p:cNvPr id="3" name="文本框 2"/>
          <p:cNvSpPr txBox="1"/>
          <p:nvPr/>
        </p:nvSpPr>
        <p:spPr>
          <a:xfrm>
            <a:off x="2282825" y="2437765"/>
            <a:ext cx="9092565" cy="829945"/>
          </a:xfrm>
          <a:prstGeom prst="rect">
            <a:avLst/>
          </a:prstGeom>
        </p:spPr>
        <p:txBody>
          <a:bodyPr wrap="square">
            <a:spAutoFit/>
          </a:bodyPr>
          <a:p>
            <a:pPr marL="0" indent="266700" algn="just" defTabSz="266700">
              <a:lnSpc>
                <a:spcPct val="150000"/>
              </a:lnSpc>
              <a:buClrTx/>
              <a:buSzTx/>
              <a:buFontTx/>
            </a:pPr>
            <a:r>
              <a:rPr altLang="en-US" sz="1600">
                <a:solidFill>
                  <a:srgbClr val="000000"/>
                </a:solidFill>
                <a:latin typeface="宋体" panose="02010600030101010101" pitchFamily="2" charset="-122"/>
                <a:ea typeface="宋体" panose="02010600030101010101" pitchFamily="2" charset="-122"/>
              </a:rPr>
              <a:t>气源压力控制回路用于控制气源系统中气罐的压力，使之不超过调定的压力值和不低于调定的最低压力值。</a:t>
            </a:r>
            <a:endParaRPr altLang="en-US" sz="16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11156525" name="图片 20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492250" y="1596390"/>
            <a:ext cx="3814445" cy="2842260"/>
          </a:xfrm>
          <a:prstGeom prst="rect">
            <a:avLst/>
          </a:prstGeom>
          <a:noFill/>
          <a:ln>
            <a:noFill/>
          </a:ln>
        </p:spPr>
      </p:pic>
      <p:pic>
        <p:nvPicPr>
          <p:cNvPr id="258505027" name="图片 204"/>
          <p:cNvPicPr>
            <a:picLocks noChangeAspect="1" noChangeArrowheads="1"/>
          </p:cNvPicPr>
          <p:nvPr/>
        </p:nvPicPr>
        <p:blipFill>
          <a:blip r:embed="rId2" cstate="print">
            <a:extLst>
              <a:ext uri="{28A0092B-C50C-407E-A947-70E740481C1C}">
                <a14:useLocalDpi xmlns:a14="http://schemas.microsoft.com/office/drawing/2010/main" val="0"/>
              </a:ext>
            </a:extLst>
          </a:blip>
          <a:srcRect l="8753"/>
          <a:stretch>
            <a:fillRect/>
          </a:stretch>
        </p:blipFill>
        <p:spPr>
          <a:xfrm>
            <a:off x="5365115" y="1654810"/>
            <a:ext cx="3693795" cy="2783840"/>
          </a:xfrm>
          <a:prstGeom prst="rect">
            <a:avLst/>
          </a:prstGeom>
          <a:noFill/>
          <a:ln>
            <a:noFill/>
          </a:ln>
        </p:spPr>
      </p:pic>
      <p:sp>
        <p:nvSpPr>
          <p:cNvPr id="2" name="文本框 1"/>
          <p:cNvSpPr txBox="1"/>
          <p:nvPr/>
        </p:nvSpPr>
        <p:spPr>
          <a:xfrm>
            <a:off x="1487805" y="4514215"/>
            <a:ext cx="10012045" cy="829945"/>
          </a:xfrm>
          <a:prstGeom prst="rect">
            <a:avLst/>
          </a:prstGeom>
        </p:spPr>
        <p:txBody>
          <a:bodyPr wrap="square">
            <a:spAutoFit/>
          </a:bodyPr>
          <a:p>
            <a:pPr marL="0" indent="304800" algn="just" defTabSz="266700">
              <a:lnSpc>
                <a:spcPct val="150000"/>
              </a:lnSpc>
              <a:spcAft>
                <a:spcPct val="0"/>
              </a:spcAft>
            </a:pPr>
            <a:r>
              <a:rPr altLang="en-US" sz="1600">
                <a:latin typeface="仿宋" panose="02010609060101010101" pitchFamily="49" charset="-122"/>
                <a:ea typeface="仿宋" panose="02010609060101010101" pitchFamily="49" charset="-122"/>
              </a:rPr>
              <a:t>明朝罗颀</a:t>
            </a:r>
            <a:r>
              <a:rPr altLang="zh-CN" sz="1600">
                <a:latin typeface="仿宋" panose="02010609060101010101" pitchFamily="49" charset="-122"/>
                <a:ea typeface="仿宋" panose="02010609060101010101" pitchFamily="49" charset="-122"/>
              </a:rPr>
              <a:t>《</a:t>
            </a:r>
            <a:r>
              <a:rPr altLang="en-US" sz="1600">
                <a:latin typeface="仿宋" panose="02010609060101010101" pitchFamily="49" charset="-122"/>
                <a:ea typeface="仿宋" panose="02010609060101010101" pitchFamily="49" charset="-122"/>
              </a:rPr>
              <a:t>物原</a:t>
            </a:r>
            <a:r>
              <a:rPr altLang="zh-CN" sz="1600">
                <a:latin typeface="仿宋" panose="02010609060101010101" pitchFamily="49" charset="-122"/>
                <a:ea typeface="仿宋" panose="02010609060101010101" pitchFamily="49" charset="-122"/>
              </a:rPr>
              <a:t>》</a:t>
            </a:r>
            <a:r>
              <a:rPr altLang="en-US" sz="1600">
                <a:latin typeface="仿宋" panose="02010609060101010101" pitchFamily="49" charset="-122"/>
                <a:ea typeface="仿宋" panose="02010609060101010101" pitchFamily="49" charset="-122"/>
              </a:rPr>
              <a:t>中记载：“史佚始作辘轳。”考古学家现已发现，公元前</a:t>
            </a:r>
            <a:r>
              <a:rPr altLang="zh-CN" sz="1600">
                <a:latin typeface="仿宋" panose="02010609060101010101" pitchFamily="49" charset="-122"/>
                <a:ea typeface="仿宋" panose="02010609060101010101" pitchFamily="49" charset="-122"/>
              </a:rPr>
              <a:t>4000</a:t>
            </a:r>
            <a:r>
              <a:rPr altLang="en-US" sz="1600">
                <a:latin typeface="仿宋" panose="02010609060101010101" pitchFamily="49" charset="-122"/>
                <a:ea typeface="仿宋" panose="02010609060101010101" pitchFamily="49" charset="-122"/>
              </a:rPr>
              <a:t>年，人类就发明了打孔用的“弓辘轳”，往复拉动弓弦便可使钻杆转动，这样就能在木头、石块上打孔了，这便是古代的钻床。</a:t>
            </a:r>
            <a:endParaRPr altLang="en-US" sz="1600">
              <a:latin typeface="仿宋" panose="02010609060101010101" pitchFamily="49" charset="-122"/>
              <a:ea typeface="仿宋" panose="02010609060101010101" pitchFamily="49" charset="-122"/>
            </a:endParaRPr>
          </a:p>
        </p:txBody>
      </p:sp>
      <p:pic>
        <p:nvPicPr>
          <p:cNvPr id="1616747212" name="图片 203"/>
          <p:cNvPicPr>
            <a:picLocks noChangeAspect="1" noChangeArrowheads="1"/>
          </p:cNvPicPr>
          <p:nvPr/>
        </p:nvPicPr>
        <p:blipFill>
          <a:blip r:embed="rId3">
            <a:extLst>
              <a:ext uri="{28A0092B-C50C-407E-A947-70E740481C1C}">
                <a14:useLocalDpi xmlns:a14="http://schemas.microsoft.com/office/drawing/2010/main" val="0"/>
              </a:ext>
            </a:extLst>
          </a:blip>
          <a:srcRect b="5978"/>
          <a:stretch>
            <a:fillRect/>
          </a:stretch>
        </p:blipFill>
        <p:spPr>
          <a:xfrm>
            <a:off x="9374823" y="1744028"/>
            <a:ext cx="2698115" cy="2635885"/>
          </a:xfrm>
          <a:prstGeom prst="rect">
            <a:avLst/>
          </a:prstGeom>
          <a:noFill/>
          <a:ln>
            <a:noFill/>
          </a:ln>
        </p:spPr>
      </p:pic>
      <p:sp>
        <p:nvSpPr>
          <p:cNvPr id="3" name="文本框 2"/>
          <p:cNvSpPr txBox="1"/>
          <p:nvPr/>
        </p:nvSpPr>
        <p:spPr>
          <a:xfrm>
            <a:off x="1487805" y="5344160"/>
            <a:ext cx="10066020" cy="829945"/>
          </a:xfrm>
          <a:prstGeom prst="rect">
            <a:avLst/>
          </a:prstGeom>
        </p:spPr>
        <p:txBody>
          <a:bodyPr wrap="square">
            <a:spAutoFit/>
          </a:bodyPr>
          <a:p>
            <a:pPr marL="0" indent="304800" algn="l" defTabSz="266700">
              <a:lnSpc>
                <a:spcPct val="150000"/>
              </a:lnSpc>
              <a:spcAft>
                <a:spcPct val="0"/>
              </a:spcAft>
            </a:pPr>
            <a:r>
              <a:rPr altLang="en-US" sz="1600">
                <a:latin typeface="仿宋" panose="02010609060101010101" pitchFamily="49" charset="-122"/>
                <a:ea typeface="仿宋" panose="02010609060101010101" pitchFamily="49" charset="-122"/>
              </a:rPr>
              <a:t>图中所示的专用自动钻床，一按开关就可重复自动完成从送料到钻孔的全过程。那么液压钻床要完成的工作工作循环是什么？要完成这个工作循环液压控制回路又该如何搭建？</a:t>
            </a:r>
            <a:endParaRPr altLang="en-US" sz="1600">
              <a:latin typeface="仿宋" panose="02010609060101010101" pitchFamily="49" charset="-122"/>
              <a:ea typeface="仿宋" panose="02010609060101010101"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65726" y="2520879"/>
            <a:ext cx="2763570" cy="3207385"/>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a:t>
            </a:r>
            <a:r>
              <a:rPr altLang="zh-CN" dirty="0"/>
              <a:t>掌握减压阀、顺序阀、压力继电器的工作原理和图形符号</a:t>
            </a:r>
            <a:r>
              <a:rPr lang="zh-CN" altLang="zh-CN" dirty="0"/>
              <a:t>；</a:t>
            </a:r>
            <a:endParaRPr lang="zh-CN" altLang="zh-CN" dirty="0"/>
          </a:p>
          <a:p>
            <a:pPr algn="just">
              <a:lnSpc>
                <a:spcPct val="150000"/>
              </a:lnSpc>
              <a:spcBef>
                <a:spcPts val="750"/>
              </a:spcBef>
              <a:spcAft>
                <a:spcPts val="750"/>
              </a:spcAft>
            </a:pPr>
            <a:r>
              <a:rPr lang="en-US" altLang="zh-CN" dirty="0"/>
              <a:t>2.</a:t>
            </a:r>
            <a:r>
              <a:rPr lang="zh-CN" altLang="zh-CN" dirty="0"/>
              <a:t>掌握减压回路、顺序动作回路的工作原理</a:t>
            </a:r>
            <a:endParaRPr lang="zh-CN" altLang="zh-CN" dirty="0"/>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3" name="文本框 2"/>
          <p:cNvSpPr txBox="1"/>
          <p:nvPr/>
        </p:nvSpPr>
        <p:spPr>
          <a:xfrm>
            <a:off x="8540374" y="2520879"/>
            <a:ext cx="2763571" cy="3215005"/>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a:t>
            </a:r>
            <a:r>
              <a:rPr lang="zh-CN" altLang="zh-CN" dirty="0"/>
              <a:t>会根据实际需要正确选用压力控制阀</a:t>
            </a:r>
            <a:r>
              <a:rPr lang="zh-CN" altLang="zh-CN" dirty="0"/>
              <a:t>； </a:t>
            </a:r>
            <a:endParaRPr lang="zh-CN" altLang="zh-CN" dirty="0"/>
          </a:p>
          <a:p>
            <a:pPr algn="just">
              <a:lnSpc>
                <a:spcPct val="150000"/>
              </a:lnSpc>
              <a:spcBef>
                <a:spcPts val="750"/>
              </a:spcBef>
              <a:spcAft>
                <a:spcPts val="750"/>
              </a:spcAft>
            </a:pPr>
            <a:r>
              <a:rPr lang="en-US" altLang="zh-CN" dirty="0"/>
              <a:t>2.</a:t>
            </a:r>
            <a:r>
              <a:rPr lang="zh-CN" altLang="zh-CN" dirty="0"/>
              <a:t>能够根据要求完成液压控制回路的设计与搭建</a:t>
            </a:r>
            <a:r>
              <a:rPr lang="zh-CN" altLang="zh-CN" dirty="0"/>
              <a:t>；</a:t>
            </a:r>
            <a:endParaRPr lang="zh-CN"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1991078" y="2520879"/>
            <a:ext cx="2763569" cy="3395610"/>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 </a:t>
            </a:r>
            <a:r>
              <a:rPr lang="zh-CN" altLang="zh-CN" dirty="0"/>
              <a:t>能够增强安全操作意识，做到安全操作； </a:t>
            </a:r>
            <a:endParaRPr lang="zh-CN" altLang="zh-CN" dirty="0"/>
          </a:p>
          <a:p>
            <a:pPr algn="just">
              <a:lnSpc>
                <a:spcPct val="150000"/>
              </a:lnSpc>
              <a:spcBef>
                <a:spcPts val="750"/>
              </a:spcBef>
              <a:spcAft>
                <a:spcPts val="750"/>
              </a:spcAft>
            </a:pPr>
            <a:r>
              <a:rPr lang="en-US" altLang="zh-CN" dirty="0"/>
              <a:t>2. </a:t>
            </a:r>
            <a:r>
              <a:rPr lang="zh-CN" altLang="zh-CN" dirty="0"/>
              <a:t>能够相互协作、沟通、举一反三、分析解决问题</a:t>
            </a:r>
            <a:endParaRPr lang="zh-CN" altLang="zh-CN" dirty="0"/>
          </a:p>
          <a:p>
            <a:pPr algn="just">
              <a:lnSpc>
                <a:spcPct val="150000"/>
              </a:lnSpc>
              <a:spcBef>
                <a:spcPts val="750"/>
              </a:spcBef>
              <a:spcAft>
                <a:spcPts val="750"/>
              </a:spcAft>
            </a:pPr>
            <a:r>
              <a:rPr lang="en-US" altLang="zh-CN" dirty="0"/>
              <a:t>3. </a:t>
            </a:r>
            <a:r>
              <a:rPr lang="zh-CN" altLang="zh-CN" dirty="0"/>
              <a:t>任务完成后，能自我评估并提出改进措施 </a:t>
            </a: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5" name="文本框 4"/>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p>
            <a:r>
              <a:rPr lang="zh-CN" altLang="en-US" dirty="0"/>
              <a:t>知识目标</a:t>
            </a:r>
            <a:endParaRPr lang="zh-CN" altLang="en-US" dirty="0"/>
          </a:p>
        </p:txBody>
      </p:sp>
      <p:sp>
        <p:nvSpPr>
          <p:cNvPr id="7" name="文本框 6"/>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p>
            <a:r>
              <a:rPr lang="zh-CN" altLang="en-US" dirty="0"/>
              <a:t>能力目标</a:t>
            </a:r>
            <a:endParaRPr lang="zh-CN" altLang="en-US" dirty="0"/>
          </a:p>
        </p:txBody>
      </p:sp>
      <p:pic>
        <p:nvPicPr>
          <p:cNvPr id="8" name="图形 7" descr="v 形箭头"/>
          <p:cNvPicPr>
            <a:picLocks noChangeAspect="1"/>
          </p:cNvPicPr>
          <p:nvPr/>
        </p:nvPicPr>
        <p:blipFill>
          <a:blip r:embed="rId1"/>
          <a:stretch>
            <a:fillRect/>
          </a:stretch>
        </p:blipFill>
        <p:spPr>
          <a:xfrm>
            <a:off x="4685137" y="1878221"/>
            <a:ext cx="628890" cy="628890"/>
          </a:xfrm>
          <a:prstGeom prst="rect">
            <a:avLst/>
          </a:prstGeom>
        </p:spPr>
      </p:pic>
      <p:pic>
        <p:nvPicPr>
          <p:cNvPr id="9" name="图形 8" descr="v 形箭头"/>
          <p:cNvPicPr>
            <a:picLocks noChangeAspect="1"/>
          </p:cNvPicPr>
          <p:nvPr/>
        </p:nvPicPr>
        <p:blipFill>
          <a:blip r:embed="rId1"/>
          <a:stretch>
            <a:fillRect/>
          </a:stretch>
        </p:blipFill>
        <p:spPr>
          <a:xfrm>
            <a:off x="7966249" y="1860946"/>
            <a:ext cx="628890" cy="6288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265726" y="2520879"/>
            <a:ext cx="2763570" cy="3215005"/>
          </a:xfrm>
          <a:prstGeom prst="rect">
            <a:avLst/>
          </a:prstGeom>
          <a:noFill/>
          <a:ln>
            <a:solidFill>
              <a:schemeClr val="accent2">
                <a:lumMod val="75000"/>
              </a:schemeClr>
            </a:solidFill>
          </a:ln>
        </p:spPr>
        <p:txBody>
          <a:bodyPr wrap="square" lIns="0">
            <a:spAutoFit/>
          </a:bodyPr>
          <a:lstStyle/>
          <a:p>
            <a:pPr marL="179705">
              <a:lnSpc>
                <a:spcPct val="150000"/>
              </a:lnSpc>
              <a:spcBef>
                <a:spcPts val="750"/>
              </a:spcBef>
              <a:spcAft>
                <a:spcPts val="750"/>
              </a:spcAft>
            </a:pPr>
            <a:r>
              <a:rPr lang="en-US" altLang="zh-CN" dirty="0"/>
              <a:t>1.</a:t>
            </a:r>
            <a:r>
              <a:rPr lang="zh-CN" altLang="zh-CN" dirty="0"/>
              <a:t>掌握换向阀的工作原理和图形符号；</a:t>
            </a:r>
            <a:endParaRPr lang="zh-CN" altLang="zh-CN" dirty="0"/>
          </a:p>
          <a:p>
            <a:pPr marL="179705">
              <a:lnSpc>
                <a:spcPct val="150000"/>
              </a:lnSpc>
              <a:spcBef>
                <a:spcPts val="750"/>
              </a:spcBef>
              <a:spcAft>
                <a:spcPts val="750"/>
              </a:spcAft>
            </a:pPr>
            <a:r>
              <a:rPr lang="en-US" altLang="zh-CN" dirty="0"/>
              <a:t>2.</a:t>
            </a:r>
            <a:r>
              <a:rPr lang="zh-CN" altLang="zh-CN" dirty="0"/>
              <a:t>掌握换向回路的工作原理</a:t>
            </a:r>
            <a:endParaRPr lang="en-US" altLang="zh-CN" dirty="0"/>
          </a:p>
          <a:p>
            <a:pPr marL="290830" algn="l">
              <a:lnSpc>
                <a:spcPct val="150000"/>
              </a:lnSpc>
              <a:spcBef>
                <a:spcPts val="750"/>
              </a:spcBef>
              <a:spcAft>
                <a:spcPts val="750"/>
              </a:spcAft>
            </a:pPr>
            <a:endParaRPr lang="en-US" altLang="zh-CN" sz="1000" b="1" kern="2200" dirty="0">
              <a:effectLst/>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5" name="文本框 4"/>
          <p:cNvSpPr txBox="1"/>
          <p:nvPr/>
        </p:nvSpPr>
        <p:spPr>
          <a:xfrm>
            <a:off x="8540374" y="2520879"/>
            <a:ext cx="2763571" cy="3215005"/>
          </a:xfrm>
          <a:prstGeom prst="rect">
            <a:avLst/>
          </a:prstGeom>
          <a:noFill/>
          <a:ln>
            <a:solidFill>
              <a:schemeClr val="accent2">
                <a:lumMod val="75000"/>
              </a:schemeClr>
            </a:solidFill>
          </a:ln>
        </p:spPr>
        <p:txBody>
          <a:bodyPr wrap="square" lIns="0">
            <a:spAutoFit/>
          </a:bodyPr>
          <a:lstStyle/>
          <a:p>
            <a:pPr marL="179705">
              <a:lnSpc>
                <a:spcPct val="150000"/>
              </a:lnSpc>
              <a:spcBef>
                <a:spcPts val="750"/>
              </a:spcBef>
              <a:spcAft>
                <a:spcPts val="750"/>
              </a:spcAft>
            </a:pPr>
            <a:r>
              <a:rPr lang="en-US" altLang="zh-CN" dirty="0"/>
              <a:t>1.</a:t>
            </a:r>
            <a:r>
              <a:rPr lang="zh-CN" altLang="zh-CN" dirty="0"/>
              <a:t>会根据实际需要正确选用换向阀； </a:t>
            </a:r>
            <a:endParaRPr lang="en-US" altLang="zh-CN" dirty="0"/>
          </a:p>
          <a:p>
            <a:pPr marL="179705">
              <a:lnSpc>
                <a:spcPct val="150000"/>
              </a:lnSpc>
              <a:spcBef>
                <a:spcPts val="750"/>
              </a:spcBef>
              <a:spcAft>
                <a:spcPts val="750"/>
              </a:spcAft>
            </a:pPr>
            <a:r>
              <a:rPr lang="en-US" altLang="zh-CN" dirty="0"/>
              <a:t>2.</a:t>
            </a:r>
            <a:r>
              <a:rPr lang="zh-CN" altLang="zh-CN" dirty="0"/>
              <a:t>能够根据要求完成液压换向回路的设计与搭建；</a:t>
            </a:r>
            <a:endParaRPr lang="en-US"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p:cNvSpPr txBox="1"/>
          <p:nvPr/>
        </p:nvSpPr>
        <p:spPr>
          <a:xfrm>
            <a:off x="1991078" y="2520879"/>
            <a:ext cx="2763569" cy="2968625"/>
          </a:xfrm>
          <a:prstGeom prst="rect">
            <a:avLst/>
          </a:prstGeom>
          <a:noFill/>
          <a:ln>
            <a:solidFill>
              <a:schemeClr val="accent2">
                <a:lumMod val="75000"/>
              </a:schemeClr>
            </a:solidFill>
          </a:ln>
        </p:spPr>
        <p:txBody>
          <a:bodyPr wrap="square" lIns="0">
            <a:spAutoFit/>
          </a:bodyPr>
          <a:lstStyle/>
          <a:p>
            <a:pPr>
              <a:lnSpc>
                <a:spcPct val="150000"/>
              </a:lnSpc>
              <a:spcBef>
                <a:spcPts val="750"/>
              </a:spcBef>
              <a:spcAft>
                <a:spcPts val="750"/>
              </a:spcAft>
            </a:pPr>
            <a:r>
              <a:rPr lang="en-US" altLang="zh-CN" dirty="0"/>
              <a:t>1. </a:t>
            </a:r>
            <a:r>
              <a:rPr lang="zh-CN" altLang="zh-CN" dirty="0"/>
              <a:t>能够增强安全操作意识，做到安全操作； </a:t>
            </a:r>
            <a:endParaRPr lang="zh-CN" altLang="zh-CN" dirty="0"/>
          </a:p>
          <a:p>
            <a:pPr>
              <a:lnSpc>
                <a:spcPct val="150000"/>
              </a:lnSpc>
              <a:spcBef>
                <a:spcPts val="750"/>
              </a:spcBef>
              <a:spcAft>
                <a:spcPts val="750"/>
              </a:spcAft>
            </a:pPr>
            <a:r>
              <a:rPr lang="en-US" altLang="zh-CN" dirty="0"/>
              <a:t>2. </a:t>
            </a:r>
            <a:r>
              <a:rPr lang="zh-CN" altLang="zh-CN" dirty="0"/>
              <a:t>能够相互协作、沟通、举一反三、分析解决问题</a:t>
            </a:r>
            <a:endParaRPr lang="zh-CN" altLang="zh-CN" dirty="0"/>
          </a:p>
          <a:p>
            <a:pPr>
              <a:lnSpc>
                <a:spcPct val="150000"/>
              </a:lnSpc>
              <a:spcBef>
                <a:spcPts val="750"/>
              </a:spcBef>
              <a:spcAft>
                <a:spcPts val="750"/>
              </a:spcAft>
            </a:pPr>
            <a:r>
              <a:rPr lang="en-US" altLang="zh-CN" dirty="0"/>
              <a:t>3. </a:t>
            </a:r>
            <a:r>
              <a:rPr lang="zh-CN" altLang="zh-CN" dirty="0"/>
              <a:t>任务完成后，能自我评估并提出改进措施 </a:t>
            </a: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2757882" y="1990725"/>
            <a:ext cx="1162050" cy="368300"/>
          </a:xfrm>
          <a:prstGeom prst="rect">
            <a:avLst/>
          </a:prstGeom>
          <a:noFill/>
          <a:ln>
            <a:solidFill>
              <a:schemeClr val="accent2">
                <a:lumMod val="75000"/>
              </a:schemeClr>
            </a:solidFill>
          </a:ln>
        </p:spPr>
        <p:txBody>
          <a:bodyPr wrap="square" rtlCol="0">
            <a:spAutoFit/>
          </a:bodyPr>
          <a:lstStyle/>
          <a:p>
            <a:r>
              <a:rPr lang="zh-CN" altLang="en-US" dirty="0"/>
              <a:t>素质目标</a:t>
            </a:r>
            <a:endParaRPr lang="zh-CN" altLang="en-US" dirty="0"/>
          </a:p>
        </p:txBody>
      </p:sp>
      <p:sp>
        <p:nvSpPr>
          <p:cNvPr id="6" name="文本框 5"/>
          <p:cNvSpPr txBox="1"/>
          <p:nvPr/>
        </p:nvSpPr>
        <p:spPr>
          <a:xfrm>
            <a:off x="5969589" y="1990725"/>
            <a:ext cx="1162050" cy="368300"/>
          </a:xfrm>
          <a:prstGeom prst="rect">
            <a:avLst/>
          </a:prstGeom>
          <a:noFill/>
          <a:ln>
            <a:solidFill>
              <a:schemeClr val="accent2">
                <a:lumMod val="75000"/>
              </a:schemeClr>
            </a:solidFill>
          </a:ln>
        </p:spPr>
        <p:txBody>
          <a:bodyPr wrap="square" rtlCol="0">
            <a:spAutoFit/>
          </a:bodyPr>
          <a:lstStyle/>
          <a:p>
            <a:r>
              <a:rPr lang="zh-CN" altLang="en-US" dirty="0"/>
              <a:t>知识目标</a:t>
            </a:r>
            <a:endParaRPr lang="zh-CN" altLang="en-US" dirty="0"/>
          </a:p>
        </p:txBody>
      </p:sp>
      <p:sp>
        <p:nvSpPr>
          <p:cNvPr id="8" name="文本框 7"/>
          <p:cNvSpPr txBox="1"/>
          <p:nvPr/>
        </p:nvSpPr>
        <p:spPr>
          <a:xfrm>
            <a:off x="9429750" y="1990725"/>
            <a:ext cx="1162050" cy="368300"/>
          </a:xfrm>
          <a:prstGeom prst="rect">
            <a:avLst/>
          </a:prstGeom>
          <a:noFill/>
          <a:ln>
            <a:solidFill>
              <a:schemeClr val="accent2">
                <a:lumMod val="75000"/>
              </a:schemeClr>
            </a:solidFill>
          </a:ln>
        </p:spPr>
        <p:txBody>
          <a:bodyPr wrap="square" rtlCol="0">
            <a:spAutoFit/>
          </a:bodyPr>
          <a:lstStyle/>
          <a:p>
            <a:r>
              <a:rPr lang="zh-CN" altLang="en-US" dirty="0"/>
              <a:t>能力目标</a:t>
            </a:r>
            <a:endParaRPr lang="zh-CN" altLang="en-US" dirty="0"/>
          </a:p>
        </p:txBody>
      </p:sp>
      <p:pic>
        <p:nvPicPr>
          <p:cNvPr id="17" name="图形 16" descr="v 形箭头"/>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685137" y="1878221"/>
            <a:ext cx="628890" cy="628890"/>
          </a:xfrm>
          <a:prstGeom prst="rect">
            <a:avLst/>
          </a:prstGeom>
        </p:spPr>
      </p:pic>
      <p:pic>
        <p:nvPicPr>
          <p:cNvPr id="19" name="图形 18" descr="v 形箭头"/>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966249" y="1860946"/>
            <a:ext cx="628890" cy="62889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21815" y="1638935"/>
            <a:ext cx="5080000" cy="395605"/>
          </a:xfrm>
          <a:prstGeom prst="rect">
            <a:avLst/>
          </a:prstGeom>
        </p:spPr>
        <p:txBody>
          <a:bodyPr>
            <a:spAutoFit/>
          </a:bodyPr>
          <a:p>
            <a:pPr marL="0" indent="127000" algn="just" defTabSz="266700">
              <a:lnSpc>
                <a:spcPct val="110000"/>
              </a:lnSpc>
              <a:spcAft>
                <a:spcPct val="0"/>
              </a:spcAft>
            </a:pPr>
            <a:r>
              <a:rPr altLang="en-US" sz="1800" dirty="0"/>
              <a:t>一、压力控制阀</a:t>
            </a:r>
            <a:endParaRPr altLang="en-US" sz="1800" dirty="0"/>
          </a:p>
        </p:txBody>
      </p:sp>
      <p:sp>
        <p:nvSpPr>
          <p:cNvPr id="3" name="文本框 2"/>
          <p:cNvSpPr txBox="1"/>
          <p:nvPr/>
        </p:nvSpPr>
        <p:spPr>
          <a:xfrm>
            <a:off x="1746250" y="2122805"/>
            <a:ext cx="10020935" cy="1198880"/>
          </a:xfrm>
          <a:prstGeom prst="rect">
            <a:avLst/>
          </a:prstGeom>
        </p:spPr>
        <p:txBody>
          <a:bodyPr wrap="square">
            <a:spAutoFit/>
          </a:bodyPr>
          <a:p>
            <a:pPr marL="0" indent="266700" algn="just" defTabSz="266700">
              <a:lnSpc>
                <a:spcPct val="150000"/>
              </a:lnSpc>
              <a:buClrTx/>
              <a:buSzTx/>
              <a:buFontTx/>
            </a:pPr>
            <a:r>
              <a:rPr lang="en-US" altLang="zh-CN" sz="1600">
                <a:solidFill>
                  <a:srgbClr val="000000"/>
                </a:solidFill>
                <a:latin typeface="宋体" panose="02010600030101010101" pitchFamily="2" charset="-122"/>
                <a:ea typeface="宋体" panose="02010600030101010101" pitchFamily="2" charset="-122"/>
              </a:rPr>
              <a:t> </a:t>
            </a:r>
            <a:r>
              <a:rPr altLang="en-US" sz="1600">
                <a:solidFill>
                  <a:srgbClr val="000000"/>
                </a:solidFill>
                <a:latin typeface="宋体" panose="02010600030101010101" pitchFamily="2" charset="-122"/>
                <a:ea typeface="宋体" panose="02010600030101010101" pitchFamily="2" charset="-122"/>
              </a:rPr>
              <a:t>压力控制阀是指通过控制油液压力高低或利用压力变化来实现某种动作的阀，简称压力阀。压力阀都是利用液体压力对阀芯产生的液压作用力与弹簧力相平衡的原理，来自动调节阀开口的大小，从而实现控制系统压力的目的。</a:t>
            </a:r>
            <a:endParaRPr altLang="en-US" sz="1600">
              <a:solidFill>
                <a:srgbClr val="000000"/>
              </a:solidFill>
              <a:latin typeface="宋体" panose="02010600030101010101" pitchFamily="2" charset="-122"/>
              <a:ea typeface="宋体" panose="02010600030101010101" pitchFamily="2" charset="-122"/>
            </a:endParaRPr>
          </a:p>
        </p:txBody>
      </p:sp>
      <p:sp>
        <p:nvSpPr>
          <p:cNvPr id="5" name="文本框 4"/>
          <p:cNvSpPr txBox="1"/>
          <p:nvPr/>
        </p:nvSpPr>
        <p:spPr>
          <a:xfrm>
            <a:off x="1899285" y="3526155"/>
            <a:ext cx="1381760" cy="368300"/>
          </a:xfrm>
          <a:prstGeom prst="rect">
            <a:avLst/>
          </a:prstGeom>
          <a:noFill/>
        </p:spPr>
        <p:txBody>
          <a:bodyPr wrap="square" rtlCol="0">
            <a:spAutoFit/>
          </a:bodyPr>
          <a:p>
            <a:r>
              <a:rPr lang="en-US" altLang="zh-CN" dirty="0"/>
              <a:t>1</a:t>
            </a:r>
            <a:r>
              <a:rPr lang="zh-CN" altLang="en-US" dirty="0"/>
              <a:t>、减压阀</a:t>
            </a:r>
            <a:endParaRPr lang="zh-CN" altLang="en-US" dirty="0"/>
          </a:p>
        </p:txBody>
      </p:sp>
      <p:pic>
        <p:nvPicPr>
          <p:cNvPr id="1282203588" name="图片 200"/>
          <p:cNvPicPr>
            <a:picLocks noChangeAspect="1" noChangeArrowheads="1"/>
          </p:cNvPicPr>
          <p:nvPr/>
        </p:nvPicPr>
        <p:blipFill>
          <a:blip r:embed="rId1" cstate="print">
            <a:extLst>
              <a:ext uri="{28A0092B-C50C-407E-A947-70E740481C1C}">
                <a14:useLocalDpi xmlns:a14="http://schemas.microsoft.com/office/drawing/2010/main" val="0"/>
              </a:ext>
            </a:extLst>
          </a:blip>
          <a:srcRect l="711" t="1305" r="35658"/>
          <a:stretch>
            <a:fillRect/>
          </a:stretch>
        </p:blipFill>
        <p:spPr>
          <a:xfrm>
            <a:off x="3501390" y="3235325"/>
            <a:ext cx="2945130" cy="3251835"/>
          </a:xfrm>
          <a:prstGeom prst="rect">
            <a:avLst/>
          </a:prstGeom>
          <a:noFill/>
          <a:ln>
            <a:noFill/>
          </a:ln>
          <a:effectLst/>
        </p:spPr>
      </p:pic>
      <p:pic>
        <p:nvPicPr>
          <p:cNvPr id="4408" name="图片 21"/>
          <p:cNvPicPr>
            <a:picLocks noChangeAspect="1" noChangeArrowheads="1"/>
          </p:cNvPicPr>
          <p:nvPr/>
        </p:nvPicPr>
        <p:blipFill>
          <a:blip r:embed="rId2" cstate="print">
            <a:extLst>
              <a:ext uri="{28A0092B-C50C-407E-A947-70E740481C1C}">
                <a14:useLocalDpi xmlns:a14="http://schemas.microsoft.com/office/drawing/2010/main" val="0"/>
              </a:ext>
            </a:extLst>
          </a:blip>
          <a:srcRect l="5359" t="9840" r="7764" b="7069"/>
          <a:stretch>
            <a:fillRect/>
          </a:stretch>
        </p:blipFill>
        <p:spPr>
          <a:xfrm>
            <a:off x="7251700" y="3562985"/>
            <a:ext cx="3258185" cy="235331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214880" y="1644650"/>
            <a:ext cx="1381760" cy="368300"/>
          </a:xfrm>
          <a:prstGeom prst="rect">
            <a:avLst/>
          </a:prstGeom>
          <a:noFill/>
        </p:spPr>
        <p:txBody>
          <a:bodyPr wrap="square" rtlCol="0">
            <a:spAutoFit/>
          </a:bodyPr>
          <a:p>
            <a:r>
              <a:rPr lang="en-US" altLang="zh-CN" dirty="0"/>
              <a:t>2</a:t>
            </a:r>
            <a:r>
              <a:rPr lang="zh-CN" altLang="en-US" dirty="0"/>
              <a:t>、顺序阀</a:t>
            </a:r>
            <a:endParaRPr lang="zh-CN" altLang="en-US" dirty="0"/>
          </a:p>
        </p:txBody>
      </p:sp>
      <p:pic>
        <p:nvPicPr>
          <p:cNvPr id="1652410654" name="图片 197"/>
          <p:cNvPicPr>
            <a:picLocks noChangeAspect="1" noChangeArrowheads="1"/>
          </p:cNvPicPr>
          <p:nvPr/>
        </p:nvPicPr>
        <p:blipFill>
          <a:blip r:embed="rId1">
            <a:lum bright="-40000" contrast="60000"/>
            <a:extLst>
              <a:ext uri="{28A0092B-C50C-407E-A947-70E740481C1C}">
                <a14:useLocalDpi xmlns:a14="http://schemas.microsoft.com/office/drawing/2010/main" val="0"/>
              </a:ext>
            </a:extLst>
          </a:blip>
          <a:srcRect/>
          <a:stretch>
            <a:fillRect/>
          </a:stretch>
        </p:blipFill>
        <p:spPr>
          <a:xfrm>
            <a:off x="1914525" y="2381250"/>
            <a:ext cx="3836670" cy="3589655"/>
          </a:xfrm>
          <a:prstGeom prst="rect">
            <a:avLst/>
          </a:prstGeom>
          <a:noFill/>
          <a:ln>
            <a:noFill/>
          </a:ln>
        </p:spPr>
      </p:pic>
      <p:sp>
        <p:nvSpPr>
          <p:cNvPr id="2" name="文本框 1"/>
          <p:cNvSpPr txBox="1"/>
          <p:nvPr/>
        </p:nvSpPr>
        <p:spPr>
          <a:xfrm>
            <a:off x="5941060" y="1617345"/>
            <a:ext cx="1785620" cy="395605"/>
          </a:xfrm>
          <a:prstGeom prst="rect">
            <a:avLst/>
          </a:prstGeom>
        </p:spPr>
        <p:txBody>
          <a:bodyPr wrap="square">
            <a:spAutoFit/>
          </a:bodyPr>
          <a:p>
            <a:pPr marL="0" indent="127000" algn="just" defTabSz="266700">
              <a:lnSpc>
                <a:spcPct val="110000"/>
              </a:lnSpc>
              <a:spcAft>
                <a:spcPct val="0"/>
              </a:spcAft>
            </a:pPr>
            <a:r>
              <a:rPr altLang="en-US" sz="1800" dirty="0"/>
              <a:t>3.压力继电器</a:t>
            </a:r>
            <a:endParaRPr altLang="en-US" sz="1800" dirty="0"/>
          </a:p>
        </p:txBody>
      </p:sp>
      <p:pic>
        <p:nvPicPr>
          <p:cNvPr id="226320288" name="图片 1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671310" y="2485390"/>
            <a:ext cx="4324985" cy="337883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05330" y="1722120"/>
            <a:ext cx="1995805" cy="395605"/>
          </a:xfrm>
          <a:prstGeom prst="rect">
            <a:avLst/>
          </a:prstGeom>
        </p:spPr>
        <p:txBody>
          <a:bodyPr wrap="square">
            <a:spAutoFit/>
          </a:bodyPr>
          <a:p>
            <a:pPr marL="0" indent="127000" algn="just" defTabSz="266700">
              <a:lnSpc>
                <a:spcPct val="110000"/>
              </a:lnSpc>
              <a:spcAft>
                <a:spcPct val="0"/>
              </a:spcAft>
            </a:pPr>
            <a:r>
              <a:rPr altLang="en-US" sz="1800" dirty="0"/>
              <a:t>二、减压回路</a:t>
            </a:r>
            <a:endParaRPr altLang="en-US" sz="1800" dirty="0"/>
          </a:p>
        </p:txBody>
      </p:sp>
      <p:pic>
        <p:nvPicPr>
          <p:cNvPr id="949087225" name="图片 192"/>
          <p:cNvPicPr>
            <a:picLocks noChangeAspect="1" noChangeArrowheads="1"/>
          </p:cNvPicPr>
          <p:nvPr/>
        </p:nvPicPr>
        <p:blipFill>
          <a:blip r:embed="rId1" cstate="print">
            <a:extLst>
              <a:ext uri="{28A0092B-C50C-407E-A947-70E740481C1C}">
                <a14:useLocalDpi xmlns:a14="http://schemas.microsoft.com/office/drawing/2010/main" val="0"/>
              </a:ext>
            </a:extLst>
          </a:blip>
          <a:srcRect t="5276" b="6450"/>
          <a:stretch>
            <a:fillRect/>
          </a:stretch>
        </p:blipFill>
        <p:spPr>
          <a:xfrm>
            <a:off x="2449830" y="2117725"/>
            <a:ext cx="7551420" cy="425132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05330" y="1722120"/>
            <a:ext cx="2560320" cy="395605"/>
          </a:xfrm>
          <a:prstGeom prst="rect">
            <a:avLst/>
          </a:prstGeom>
        </p:spPr>
        <p:txBody>
          <a:bodyPr wrap="square">
            <a:spAutoFit/>
          </a:bodyPr>
          <a:p>
            <a:pPr marL="0" indent="127000" algn="just" defTabSz="266700">
              <a:lnSpc>
                <a:spcPct val="110000"/>
              </a:lnSpc>
              <a:spcAft>
                <a:spcPct val="0"/>
              </a:spcAft>
            </a:pPr>
            <a:r>
              <a:rPr altLang="en-US" sz="1800" dirty="0"/>
              <a:t>三、顺序动作回路</a:t>
            </a:r>
            <a:endParaRPr altLang="en-US" sz="1800" dirty="0"/>
          </a:p>
        </p:txBody>
      </p:sp>
      <p:pic>
        <p:nvPicPr>
          <p:cNvPr id="46549614" name="图片 189"/>
          <p:cNvPicPr>
            <a:picLocks noChangeAspect="1" noChangeArrowheads="1"/>
          </p:cNvPicPr>
          <p:nvPr/>
        </p:nvPicPr>
        <p:blipFill>
          <a:blip r:embed="rId1">
            <a:extLst>
              <a:ext uri="{28A0092B-C50C-407E-A947-70E740481C1C}">
                <a14:useLocalDpi xmlns:a14="http://schemas.microsoft.com/office/drawing/2010/main" val="0"/>
              </a:ext>
            </a:extLst>
          </a:blip>
          <a:srcRect l="2518"/>
          <a:stretch>
            <a:fillRect/>
          </a:stretch>
        </p:blipFill>
        <p:spPr>
          <a:xfrm>
            <a:off x="1934845" y="2684145"/>
            <a:ext cx="4161155" cy="2620010"/>
          </a:xfrm>
          <a:prstGeom prst="rect">
            <a:avLst/>
          </a:prstGeom>
          <a:noFill/>
          <a:ln>
            <a:noFill/>
          </a:ln>
        </p:spPr>
      </p:pic>
      <p:pic>
        <p:nvPicPr>
          <p:cNvPr id="355043995" name="图片 187"/>
          <p:cNvPicPr>
            <a:picLocks noChangeAspect="1" noChangeArrowheads="1"/>
          </p:cNvPicPr>
          <p:nvPr/>
        </p:nvPicPr>
        <p:blipFill>
          <a:blip r:embed="rId2">
            <a:extLst>
              <a:ext uri="{28A0092B-C50C-407E-A947-70E740481C1C}">
                <a14:useLocalDpi xmlns:a14="http://schemas.microsoft.com/office/drawing/2010/main" val="0"/>
              </a:ext>
            </a:extLst>
          </a:blip>
          <a:srcRect l="3542" r="4271"/>
          <a:stretch>
            <a:fillRect/>
          </a:stretch>
        </p:blipFill>
        <p:spPr>
          <a:xfrm>
            <a:off x="7325360" y="2519680"/>
            <a:ext cx="3423285" cy="2784475"/>
          </a:xfrm>
          <a:prstGeom prst="rect">
            <a:avLst/>
          </a:prstGeom>
          <a:noFill/>
          <a:ln>
            <a:noFill/>
          </a:ln>
        </p:spPr>
      </p:pic>
      <p:sp>
        <p:nvSpPr>
          <p:cNvPr id="3" name="文本框 2"/>
          <p:cNvSpPr txBox="1"/>
          <p:nvPr/>
        </p:nvSpPr>
        <p:spPr>
          <a:xfrm>
            <a:off x="2359660" y="5594350"/>
            <a:ext cx="3115310" cy="327660"/>
          </a:xfrm>
          <a:prstGeom prst="rect">
            <a:avLst/>
          </a:prstGeom>
        </p:spPr>
        <p:txBody>
          <a:bodyPr wrap="square">
            <a:spAutoFit/>
          </a:bodyPr>
          <a:p>
            <a:pPr marL="0" indent="127000" algn="just" defTabSz="266700">
              <a:lnSpc>
                <a:spcPct val="110000"/>
              </a:lnSpc>
              <a:spcAft>
                <a:spcPct val="0"/>
              </a:spcAft>
            </a:pPr>
            <a:r>
              <a:rPr altLang="en-US" sz="1400" dirty="0"/>
              <a:t>用压力继电器控制的顺序动作回路</a:t>
            </a:r>
            <a:endParaRPr altLang="en-US" sz="1400" dirty="0"/>
          </a:p>
        </p:txBody>
      </p:sp>
      <p:sp>
        <p:nvSpPr>
          <p:cNvPr id="4" name="文本框 3"/>
          <p:cNvSpPr txBox="1"/>
          <p:nvPr/>
        </p:nvSpPr>
        <p:spPr>
          <a:xfrm>
            <a:off x="7622540" y="5594350"/>
            <a:ext cx="2828925" cy="327660"/>
          </a:xfrm>
          <a:prstGeom prst="rect">
            <a:avLst/>
          </a:prstGeom>
        </p:spPr>
        <p:txBody>
          <a:bodyPr wrap="square">
            <a:spAutoFit/>
          </a:bodyPr>
          <a:p>
            <a:pPr marL="0" indent="127000" algn="just" defTabSz="266700">
              <a:lnSpc>
                <a:spcPct val="110000"/>
              </a:lnSpc>
              <a:spcAft>
                <a:spcPct val="0"/>
              </a:spcAft>
            </a:pPr>
            <a:r>
              <a:rPr altLang="en-US" sz="1400" dirty="0"/>
              <a:t>用顺序阀控制的顺序动作回路</a:t>
            </a:r>
            <a:endParaRPr altLang="en-US" sz="14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476625" y="2400298"/>
            <a:ext cx="2238375" cy="2238375"/>
          </a:xfrm>
          <a:prstGeom prst="rect">
            <a:avLst/>
          </a:prstGeom>
        </p:spPr>
      </p:pic>
      <p:pic>
        <p:nvPicPr>
          <p:cNvPr id="4"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
        <p:nvSpPr>
          <p:cNvPr id="6" name="文本框 5"/>
          <p:cNvSpPr txBox="1"/>
          <p:nvPr/>
        </p:nvSpPr>
        <p:spPr>
          <a:xfrm>
            <a:off x="4048125" y="4972050"/>
            <a:ext cx="1162050" cy="369332"/>
          </a:xfrm>
          <a:prstGeom prst="rect">
            <a:avLst/>
          </a:prstGeom>
          <a:noFill/>
        </p:spPr>
        <p:txBody>
          <a:bodyPr wrap="square" rtlCol="0">
            <a:spAutoFit/>
          </a:bodyPr>
          <a:p>
            <a:r>
              <a:rPr lang="zh-CN" altLang="en-US" dirty="0"/>
              <a:t>任务实施</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5253453" name="图片 3"/>
          <p:cNvPicPr>
            <a:picLocks noChangeAspect="1" noChangeArrowheads="1"/>
          </p:cNvPicPr>
          <p:nvPr/>
        </p:nvPicPr>
        <p:blipFill>
          <a:blip r:embed="rId1">
            <a:lum bright="-12000" contrast="42000"/>
            <a:extLst>
              <a:ext uri="{28A0092B-C50C-407E-A947-70E740481C1C}">
                <a14:useLocalDpi xmlns:a14="http://schemas.microsoft.com/office/drawing/2010/main" val="0"/>
              </a:ext>
            </a:extLst>
          </a:blip>
          <a:srcRect r="49376" b="19051"/>
          <a:stretch>
            <a:fillRect/>
          </a:stretch>
        </p:blipFill>
        <p:spPr>
          <a:xfrm>
            <a:off x="2374265" y="2183130"/>
            <a:ext cx="3588385" cy="3588385"/>
          </a:xfrm>
          <a:prstGeom prst="rect">
            <a:avLst/>
          </a:prstGeom>
          <a:noFill/>
          <a:ln>
            <a:noFill/>
          </a:ln>
        </p:spPr>
      </p:pic>
      <p:pic>
        <p:nvPicPr>
          <p:cNvPr id="336589496" name="图片 1"/>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a:xfrm>
            <a:off x="6950075" y="2183130"/>
            <a:ext cx="3636010" cy="3533775"/>
          </a:xfrm>
          <a:prstGeom prst="rect">
            <a:avLst/>
          </a:prstGeom>
          <a:noFill/>
          <a:ln>
            <a:noFill/>
          </a:ln>
        </p:spPr>
      </p:pic>
      <p:sp>
        <p:nvSpPr>
          <p:cNvPr id="2" name="文本框 1"/>
          <p:cNvSpPr txBox="1"/>
          <p:nvPr/>
        </p:nvSpPr>
        <p:spPr>
          <a:xfrm>
            <a:off x="2298065" y="1455420"/>
            <a:ext cx="2025650" cy="506730"/>
          </a:xfrm>
          <a:prstGeom prst="rect">
            <a:avLst/>
          </a:prstGeom>
        </p:spPr>
        <p:txBody>
          <a:bodyPr wrap="square">
            <a:spAutoFit/>
          </a:bodyPr>
          <a:p>
            <a:pPr marL="0" indent="267970" algn="just" defTabSz="266700">
              <a:lnSpc>
                <a:spcPct val="150000"/>
              </a:lnSpc>
              <a:spcAft>
                <a:spcPct val="0"/>
              </a:spcAft>
            </a:pPr>
            <a:r>
              <a:rPr altLang="en-US" sz="1800" dirty="0"/>
              <a:t>一、减压阀</a:t>
            </a:r>
            <a:endParaRPr altLang="en-US" sz="1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6910992" name="图片 4"/>
          <p:cNvPicPr>
            <a:picLocks noChangeAspect="1" noChangeArrowheads="1"/>
          </p:cNvPicPr>
          <p:nvPr/>
        </p:nvPicPr>
        <p:blipFill>
          <a:blip r:embed="rId1">
            <a:lum bright="-6000" contrast="18000"/>
            <a:extLst>
              <a:ext uri="{28A0092B-C50C-407E-A947-70E740481C1C}">
                <a14:useLocalDpi xmlns:a14="http://schemas.microsoft.com/office/drawing/2010/main" val="0"/>
              </a:ext>
            </a:extLst>
          </a:blip>
          <a:srcRect/>
          <a:stretch>
            <a:fillRect/>
          </a:stretch>
        </p:blipFill>
        <p:spPr>
          <a:xfrm>
            <a:off x="2670175" y="2225040"/>
            <a:ext cx="6851650" cy="3373120"/>
          </a:xfrm>
          <a:prstGeom prst="rect">
            <a:avLst/>
          </a:prstGeom>
          <a:noFill/>
          <a:ln>
            <a:noFill/>
          </a:ln>
        </p:spPr>
      </p:pic>
      <p:sp>
        <p:nvSpPr>
          <p:cNvPr id="2" name="文本框 1"/>
          <p:cNvSpPr txBox="1"/>
          <p:nvPr/>
        </p:nvSpPr>
        <p:spPr>
          <a:xfrm>
            <a:off x="2298065" y="1455420"/>
            <a:ext cx="2025650" cy="506730"/>
          </a:xfrm>
          <a:prstGeom prst="rect">
            <a:avLst/>
          </a:prstGeom>
        </p:spPr>
        <p:txBody>
          <a:bodyPr wrap="square">
            <a:spAutoFit/>
          </a:bodyPr>
          <a:p>
            <a:pPr marL="0" indent="267970" algn="just" defTabSz="266700">
              <a:lnSpc>
                <a:spcPct val="150000"/>
              </a:lnSpc>
              <a:spcAft>
                <a:spcPct val="0"/>
              </a:spcAft>
            </a:pPr>
            <a:r>
              <a:rPr altLang="en-US" sz="1800" dirty="0"/>
              <a:t>二、顺序阀</a:t>
            </a:r>
            <a:endParaRPr altLang="en-US" sz="18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p:blipFill>
        <p:spPr>
          <a:xfrm>
            <a:off x="2041525" y="2578100"/>
            <a:ext cx="3963035" cy="2312035"/>
          </a:xfrm>
          <a:prstGeom prst="rect">
            <a:avLst/>
          </a:prstGeom>
        </p:spPr>
      </p:pic>
      <p:pic>
        <p:nvPicPr>
          <p:cNvPr id="3" name="图片 2"/>
          <p:cNvPicPr/>
          <p:nvPr/>
        </p:nvPicPr>
        <p:blipFill>
          <a:blip r:embed="rId2"/>
        </p:blipFill>
        <p:spPr>
          <a:xfrm>
            <a:off x="6485255" y="2656205"/>
            <a:ext cx="4857115" cy="2233930"/>
          </a:xfrm>
          <a:prstGeom prst="rect">
            <a:avLst/>
          </a:prstGeom>
        </p:spPr>
      </p:pic>
      <p:sp>
        <p:nvSpPr>
          <p:cNvPr id="5" name="文本框 4"/>
          <p:cNvSpPr txBox="1"/>
          <p:nvPr/>
        </p:nvSpPr>
        <p:spPr>
          <a:xfrm>
            <a:off x="2041525" y="1737995"/>
            <a:ext cx="3738880" cy="506730"/>
          </a:xfrm>
          <a:prstGeom prst="rect">
            <a:avLst/>
          </a:prstGeom>
        </p:spPr>
        <p:txBody>
          <a:bodyPr wrap="square">
            <a:spAutoFit/>
          </a:bodyPr>
          <a:p>
            <a:pPr marL="0" indent="267970" algn="just" defTabSz="266700">
              <a:lnSpc>
                <a:spcPct val="150000"/>
              </a:lnSpc>
              <a:buClrTx/>
              <a:buSzTx/>
              <a:buFontTx/>
            </a:pPr>
            <a:r>
              <a:rPr altLang="en-US" sz="1800" dirty="0"/>
              <a:t>三、二次压力控制回路</a:t>
            </a:r>
            <a:endParaRPr altLang="en-US" sz="1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1478827" name="图片 170"/>
          <p:cNvPicPr>
            <a:picLocks noChangeAspect="1" noChangeArrowheads="1"/>
          </p:cNvPicPr>
          <p:nvPr/>
        </p:nvPicPr>
        <p:blipFill>
          <a:blip r:embed="rId1" cstate="print">
            <a:extLst>
              <a:ext uri="{28A0092B-C50C-407E-A947-70E740481C1C}">
                <a14:useLocalDpi xmlns:a14="http://schemas.microsoft.com/office/drawing/2010/main" val="0"/>
              </a:ext>
            </a:extLst>
          </a:blip>
          <a:srcRect l="2" t="6021" r="-909" b="20671"/>
          <a:stretch>
            <a:fillRect/>
          </a:stretch>
        </p:blipFill>
        <p:spPr>
          <a:xfrm>
            <a:off x="2816860" y="1380490"/>
            <a:ext cx="3124200" cy="3015615"/>
          </a:xfrm>
          <a:prstGeom prst="rect">
            <a:avLst/>
          </a:prstGeom>
          <a:noFill/>
          <a:ln>
            <a:noFill/>
          </a:ln>
        </p:spPr>
      </p:pic>
      <p:pic>
        <p:nvPicPr>
          <p:cNvPr id="744068216" name="图片 1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587490" y="1405890"/>
            <a:ext cx="3563620" cy="3108960"/>
          </a:xfrm>
          <a:prstGeom prst="rect">
            <a:avLst/>
          </a:prstGeom>
          <a:noFill/>
          <a:ln>
            <a:noFill/>
          </a:ln>
        </p:spPr>
      </p:pic>
      <p:sp>
        <p:nvSpPr>
          <p:cNvPr id="2" name="文本框 1"/>
          <p:cNvSpPr txBox="1"/>
          <p:nvPr/>
        </p:nvSpPr>
        <p:spPr>
          <a:xfrm>
            <a:off x="1506220" y="4514850"/>
            <a:ext cx="10376535" cy="1985010"/>
          </a:xfrm>
          <a:prstGeom prst="rect">
            <a:avLst/>
          </a:prstGeom>
        </p:spPr>
        <p:txBody>
          <a:bodyPr wrap="square">
            <a:spAutoFit/>
          </a:bodyPr>
          <a:p>
            <a:pPr marL="0" indent="304800" algn="just" defTabSz="266700">
              <a:lnSpc>
                <a:spcPct val="110000"/>
              </a:lnSpc>
              <a:spcAft>
                <a:spcPct val="0"/>
              </a:spcAft>
            </a:pPr>
            <a:r>
              <a:rPr altLang="en-US" sz="1600">
                <a:latin typeface="仿宋" panose="02010609060101010101" pitchFamily="49" charset="-122"/>
                <a:ea typeface="仿宋" panose="02010609060101010101" pitchFamily="49" charset="-122"/>
              </a:rPr>
              <a:t>数控机床是一种高效能的，装有程序控制系统的自动化机床，能较好地解决复杂、精密、小批量、多品种的零件加工问题，代表着现代机床控制技术的发展方向。</a:t>
            </a:r>
            <a:endParaRPr altLang="en-US" sz="1600">
              <a:latin typeface="仿宋" panose="02010609060101010101" pitchFamily="49" charset="-122"/>
              <a:ea typeface="仿宋" panose="02010609060101010101" pitchFamily="49" charset="-122"/>
            </a:endParaRPr>
          </a:p>
          <a:p>
            <a:pPr marL="0" indent="304800" algn="just" defTabSz="266700">
              <a:lnSpc>
                <a:spcPct val="110000"/>
              </a:lnSpc>
              <a:spcAft>
                <a:spcPct val="0"/>
              </a:spcAft>
            </a:pPr>
            <a:r>
              <a:rPr altLang="en-US" sz="1600">
                <a:latin typeface="仿宋" panose="02010609060101010101" pitchFamily="49" charset="-122"/>
                <a:ea typeface="仿宋" panose="02010609060101010101" pitchFamily="49" charset="-122"/>
              </a:rPr>
              <a:t>高端数控机床的技术水平是衡量一个国家核心制造能力的标准之一。</a:t>
            </a:r>
            <a:r>
              <a:rPr lang="en-US" altLang="zh-CN" sz="1600">
                <a:latin typeface="仿宋" panose="02010609060101010101" pitchFamily="49" charset="-122"/>
                <a:ea typeface="仿宋" panose="02010609060101010101" pitchFamily="49" charset="-122"/>
              </a:rPr>
              <a:t>2023</a:t>
            </a:r>
            <a:r>
              <a:rPr altLang="en-US" sz="1600">
                <a:latin typeface="仿宋" panose="02010609060101010101" pitchFamily="49" charset="-122"/>
                <a:ea typeface="仿宋" panose="02010609060101010101" pitchFamily="49" charset="-122"/>
              </a:rPr>
              <a:t>年，中国机床以</a:t>
            </a:r>
            <a:r>
              <a:rPr lang="en-US" altLang="zh-CN" sz="1600">
                <a:latin typeface="仿宋" panose="02010609060101010101" pitchFamily="49" charset="-122"/>
                <a:ea typeface="仿宋" panose="02010609060101010101" pitchFamily="49" charset="-122"/>
              </a:rPr>
              <a:t>1823</a:t>
            </a:r>
            <a:r>
              <a:rPr altLang="en-US" sz="1600">
                <a:latin typeface="仿宋" panose="02010609060101010101" pitchFamily="49" charset="-122"/>
                <a:ea typeface="仿宋" panose="02010609060101010101" pitchFamily="49" charset="-122"/>
              </a:rPr>
              <a:t>亿元的生产额拿下了世界第一。有的机床的定位精度已经达到了</a:t>
            </a:r>
            <a:r>
              <a:rPr lang="en-US" altLang="zh-CN" sz="1600">
                <a:latin typeface="仿宋" panose="02010609060101010101" pitchFamily="49" charset="-122"/>
                <a:ea typeface="仿宋" panose="02010609060101010101" pitchFamily="49" charset="-122"/>
              </a:rPr>
              <a:t>0.005</a:t>
            </a:r>
            <a:r>
              <a:rPr altLang="en-US" sz="1600">
                <a:latin typeface="仿宋" panose="02010609060101010101" pitchFamily="49" charset="-122"/>
                <a:ea typeface="仿宋" panose="02010609060101010101" pitchFamily="49" charset="-122"/>
              </a:rPr>
              <a:t>毫米，未来还要向</a:t>
            </a:r>
            <a:r>
              <a:rPr altLang="zh-CN" sz="1600">
                <a:latin typeface="仿宋" panose="02010609060101010101" pitchFamily="49" charset="-122"/>
                <a:ea typeface="仿宋" panose="02010609060101010101" pitchFamily="49" charset="-122"/>
              </a:rPr>
              <a:t>0.001</a:t>
            </a:r>
            <a:r>
              <a:rPr altLang="en-US" sz="1600">
                <a:latin typeface="仿宋" panose="02010609060101010101" pitchFamily="49" charset="-122"/>
                <a:ea typeface="仿宋" panose="02010609060101010101" pitchFamily="49" charset="-122"/>
              </a:rPr>
              <a:t>毫米的高度迈进。</a:t>
            </a:r>
            <a:endParaRPr altLang="en-US" sz="1600">
              <a:latin typeface="仿宋" panose="02010609060101010101" pitchFamily="49" charset="-122"/>
              <a:ea typeface="仿宋" panose="02010609060101010101" pitchFamily="49" charset="-122"/>
            </a:endParaRPr>
          </a:p>
          <a:p>
            <a:pPr marL="0" indent="304800" algn="just" defTabSz="266700">
              <a:lnSpc>
                <a:spcPct val="110000"/>
              </a:lnSpc>
              <a:spcAft>
                <a:spcPct val="0"/>
              </a:spcAft>
            </a:pPr>
            <a:r>
              <a:rPr altLang="en-US" sz="1600">
                <a:latin typeface="仿宋" panose="02010609060101010101" pitchFamily="49" charset="-122"/>
                <a:ea typeface="仿宋" panose="02010609060101010101" pitchFamily="49" charset="-122"/>
              </a:rPr>
              <a:t>如图所示以</a:t>
            </a:r>
            <a:r>
              <a:rPr lang="en-US" altLang="zh-CN" sz="1600">
                <a:latin typeface="仿宋" panose="02010609060101010101" pitchFamily="49" charset="-122"/>
                <a:ea typeface="仿宋" panose="02010609060101010101" pitchFamily="49" charset="-122"/>
              </a:rPr>
              <a:t>MJ-50</a:t>
            </a:r>
            <a:r>
              <a:rPr altLang="en-US" sz="1600">
                <a:latin typeface="仿宋" panose="02010609060101010101" pitchFamily="49" charset="-122"/>
                <a:ea typeface="仿宋" panose="02010609060101010101" pitchFamily="49" charset="-122"/>
              </a:rPr>
              <a:t>数控车床为例，机床加工时卡盘夹紧与松开，回转刀架的松开与夹紧，刀架刀盘的正转与反转等都是由液压系统驱动的。根据工作要求，刀架刀盘转动时，其速度必须能够调节，那么数控机床刀架刀盘的转动是由谁带动的？刀盘回转的液压控制回路又该如何搭建？</a:t>
            </a:r>
            <a:r>
              <a:rPr lang="en-US" altLang="zh-CN" sz="1600">
                <a:latin typeface="仿宋" panose="02010609060101010101" pitchFamily="49" charset="-122"/>
                <a:ea typeface="仿宋" panose="02010609060101010101" pitchFamily="49" charset="-122"/>
              </a:rPr>
              <a:t> </a:t>
            </a:r>
            <a:endParaRPr lang="en-US" altLang="zh-CN" sz="1600">
              <a:latin typeface="仿宋" panose="02010609060101010101" pitchFamily="49" charset="-122"/>
              <a:ea typeface="仿宋" panose="02010609060101010101"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65726" y="2520879"/>
            <a:ext cx="2763570" cy="2792095"/>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a:t>
            </a:r>
            <a:r>
              <a:rPr altLang="zh-CN" dirty="0"/>
              <a:t>掌握各流量控制阀的工作原理和图形符号</a:t>
            </a:r>
            <a:r>
              <a:rPr lang="zh-CN" altLang="zh-CN" dirty="0"/>
              <a:t>；</a:t>
            </a:r>
            <a:endParaRPr lang="zh-CN" altLang="zh-CN" dirty="0"/>
          </a:p>
          <a:p>
            <a:pPr algn="just">
              <a:lnSpc>
                <a:spcPct val="150000"/>
              </a:lnSpc>
              <a:spcBef>
                <a:spcPts val="750"/>
              </a:spcBef>
              <a:spcAft>
                <a:spcPts val="750"/>
              </a:spcAft>
            </a:pPr>
            <a:r>
              <a:rPr lang="en-US" altLang="zh-CN" dirty="0"/>
              <a:t>2.</a:t>
            </a:r>
            <a:r>
              <a:rPr lang="zh-CN" altLang="zh-CN" dirty="0"/>
              <a:t>掌握调速回路的工作原理。</a:t>
            </a:r>
            <a:endParaRPr lang="zh-CN" altLang="zh-CN" dirty="0"/>
          </a:p>
          <a:p>
            <a:pPr marL="290830" algn="l">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endParaRPr>
          </a:p>
          <a:p>
            <a:pPr marL="290830" algn="l">
              <a:lnSpc>
                <a:spcPct val="150000"/>
              </a:lnSpc>
              <a:spcBef>
                <a:spcPts val="750"/>
              </a:spcBef>
              <a:spcAft>
                <a:spcPts val="750"/>
              </a:spcAft>
            </a:pPr>
            <a:endParaRPr lang="zh-CN" altLang="zh-CN" sz="1000" b="1" kern="2200" dirty="0">
              <a:effectLst/>
              <a:latin typeface="宋体" panose="02010600030101010101" pitchFamily="2" charset="-122"/>
              <a:ea typeface="宋体" panose="02010600030101010101" pitchFamily="2" charset="-122"/>
            </a:endParaRPr>
          </a:p>
        </p:txBody>
      </p:sp>
      <p:sp>
        <p:nvSpPr>
          <p:cNvPr id="3" name="文本框 2"/>
          <p:cNvSpPr txBox="1"/>
          <p:nvPr/>
        </p:nvSpPr>
        <p:spPr>
          <a:xfrm>
            <a:off x="8540374" y="2520879"/>
            <a:ext cx="2763571" cy="3215005"/>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a:t>
            </a:r>
            <a:r>
              <a:rPr lang="zh-CN" altLang="zh-CN" dirty="0"/>
              <a:t>会根据实际需要正确选用流量控制阀； </a:t>
            </a:r>
            <a:endParaRPr lang="zh-CN" altLang="zh-CN" dirty="0"/>
          </a:p>
          <a:p>
            <a:pPr algn="just">
              <a:lnSpc>
                <a:spcPct val="150000"/>
              </a:lnSpc>
              <a:spcBef>
                <a:spcPts val="750"/>
              </a:spcBef>
              <a:spcAft>
                <a:spcPts val="750"/>
              </a:spcAft>
            </a:pPr>
            <a:r>
              <a:rPr lang="en-US" altLang="zh-CN" dirty="0"/>
              <a:t>2.</a:t>
            </a:r>
            <a:r>
              <a:rPr lang="zh-CN" altLang="zh-CN" dirty="0"/>
              <a:t>能够根据要求完成液压调速回路的设计与搭建；</a:t>
            </a:r>
            <a:endParaRPr lang="zh-CN" altLang="zh-CN" dirty="0"/>
          </a:p>
          <a:p>
            <a:pPr marL="290830" algn="just">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p:cNvSpPr txBox="1"/>
          <p:nvPr/>
        </p:nvSpPr>
        <p:spPr>
          <a:xfrm>
            <a:off x="1991078" y="2520879"/>
            <a:ext cx="2763569" cy="3395610"/>
          </a:xfrm>
          <a:prstGeom prst="rect">
            <a:avLst/>
          </a:prstGeom>
          <a:noFill/>
          <a:ln>
            <a:solidFill>
              <a:schemeClr val="accent2">
                <a:lumMod val="75000"/>
              </a:schemeClr>
            </a:solidFill>
          </a:ln>
        </p:spPr>
        <p:txBody>
          <a:bodyPr wrap="square" lIns="0">
            <a:spAutoFit/>
          </a:bodyPr>
          <a:p>
            <a:pPr algn="just">
              <a:lnSpc>
                <a:spcPct val="150000"/>
              </a:lnSpc>
              <a:spcBef>
                <a:spcPts val="750"/>
              </a:spcBef>
              <a:spcAft>
                <a:spcPts val="750"/>
              </a:spcAft>
            </a:pPr>
            <a:r>
              <a:rPr lang="en-US" altLang="zh-CN" dirty="0"/>
              <a:t>1. </a:t>
            </a:r>
            <a:r>
              <a:rPr lang="zh-CN" altLang="zh-CN" dirty="0"/>
              <a:t>能够增强安全操作意识，做到安全操作； </a:t>
            </a:r>
            <a:endParaRPr lang="zh-CN" altLang="zh-CN" dirty="0"/>
          </a:p>
          <a:p>
            <a:pPr algn="just">
              <a:lnSpc>
                <a:spcPct val="150000"/>
              </a:lnSpc>
              <a:spcBef>
                <a:spcPts val="750"/>
              </a:spcBef>
              <a:spcAft>
                <a:spcPts val="750"/>
              </a:spcAft>
            </a:pPr>
            <a:r>
              <a:rPr lang="en-US" altLang="zh-CN" dirty="0"/>
              <a:t>2. </a:t>
            </a:r>
            <a:r>
              <a:rPr lang="zh-CN" altLang="zh-CN" dirty="0"/>
              <a:t>能够相互协作、沟通、举一反三、分析解决问题</a:t>
            </a:r>
            <a:endParaRPr lang="zh-CN" altLang="zh-CN" dirty="0"/>
          </a:p>
          <a:p>
            <a:pPr algn="just">
              <a:lnSpc>
                <a:spcPct val="150000"/>
              </a:lnSpc>
              <a:spcBef>
                <a:spcPts val="750"/>
              </a:spcBef>
              <a:spcAft>
                <a:spcPts val="750"/>
              </a:spcAft>
            </a:pPr>
            <a:r>
              <a:rPr lang="en-US" altLang="zh-CN" dirty="0"/>
              <a:t>3. </a:t>
            </a:r>
            <a:r>
              <a:rPr lang="zh-CN" altLang="zh-CN" dirty="0"/>
              <a:t>任务完成后，能自我评估并提出改进措施 </a:t>
            </a: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5" name="文本框 4"/>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p>
            <a:r>
              <a:rPr lang="zh-CN" altLang="en-US" dirty="0"/>
              <a:t>素质目标</a:t>
            </a:r>
            <a:endParaRPr lang="zh-CN" altLang="en-US" dirty="0"/>
          </a:p>
        </p:txBody>
      </p:sp>
      <p:sp>
        <p:nvSpPr>
          <p:cNvPr id="6" name="文本框 5"/>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p>
            <a:r>
              <a:rPr lang="zh-CN" altLang="en-US" dirty="0"/>
              <a:t>知识目标</a:t>
            </a:r>
            <a:endParaRPr lang="zh-CN" altLang="en-US" dirty="0"/>
          </a:p>
        </p:txBody>
      </p:sp>
      <p:sp>
        <p:nvSpPr>
          <p:cNvPr id="7" name="文本框 6"/>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p>
            <a:r>
              <a:rPr lang="zh-CN" altLang="en-US" dirty="0"/>
              <a:t>能力目标</a:t>
            </a:r>
            <a:endParaRPr lang="zh-CN" altLang="en-US" dirty="0"/>
          </a:p>
        </p:txBody>
      </p:sp>
      <p:pic>
        <p:nvPicPr>
          <p:cNvPr id="8" name="图形 7" descr="v 形箭头"/>
          <p:cNvPicPr>
            <a:picLocks noChangeAspect="1"/>
          </p:cNvPicPr>
          <p:nvPr/>
        </p:nvPicPr>
        <p:blipFill>
          <a:blip r:embed="rId1"/>
          <a:stretch>
            <a:fillRect/>
          </a:stretch>
        </p:blipFill>
        <p:spPr>
          <a:xfrm>
            <a:off x="4685137" y="1878221"/>
            <a:ext cx="628890" cy="628890"/>
          </a:xfrm>
          <a:prstGeom prst="rect">
            <a:avLst/>
          </a:prstGeom>
        </p:spPr>
      </p:pic>
      <p:pic>
        <p:nvPicPr>
          <p:cNvPr id="9" name="图形 8" descr="v 形箭头"/>
          <p:cNvPicPr>
            <a:picLocks noChangeAspect="1"/>
          </p:cNvPicPr>
          <p:nvPr/>
        </p:nvPicPr>
        <p:blipFill>
          <a:blip r:embed="rId1"/>
          <a:stretch>
            <a:fillRect/>
          </a:stretch>
        </p:blipFill>
        <p:spPr>
          <a:xfrm>
            <a:off x="7966249" y="1860946"/>
            <a:ext cx="628890" cy="62889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03711" y="1784688"/>
            <a:ext cx="8355012" cy="1048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en-US" sz="2400" b="1" dirty="0"/>
              <a:t>      </a:t>
            </a:r>
            <a:r>
              <a:rPr lang="zh-CN" altLang="en-US" sz="2000" b="1" dirty="0"/>
              <a:t>换向阀是利用阀芯和阀体间相对位置的变化来接通、断开或改变系统中油液的流动方向。</a:t>
            </a:r>
            <a:endParaRPr lang="zh-CN" altLang="en-US" sz="2000" b="1" dirty="0"/>
          </a:p>
        </p:txBody>
      </p:sp>
      <p:graphicFrame>
        <p:nvGraphicFramePr>
          <p:cNvPr id="4" name="表格 3"/>
          <p:cNvGraphicFramePr>
            <a:graphicFrameLocks noGrp="1"/>
          </p:cNvGraphicFramePr>
          <p:nvPr/>
        </p:nvGraphicFramePr>
        <p:xfrm>
          <a:off x="3386846" y="3162300"/>
          <a:ext cx="7188741" cy="2520000"/>
        </p:xfrm>
        <a:graphic>
          <a:graphicData uri="http://schemas.openxmlformats.org/drawingml/2006/table">
            <a:tbl>
              <a:tblPr>
                <a:tableStyleId>{BC89EF96-8CEA-46FF-86C4-4CE0E7609802}</a:tableStyleId>
              </a:tblPr>
              <a:tblGrid>
                <a:gridCol w="1892764"/>
                <a:gridCol w="5295977"/>
              </a:tblGrid>
              <a:tr h="504000">
                <a:tc>
                  <a:txBody>
                    <a:bodyPr/>
                    <a:lstStyle/>
                    <a:p>
                      <a:pPr indent="229235" algn="ctr">
                        <a:lnSpc>
                          <a:spcPct val="110000"/>
                        </a:lnSpc>
                      </a:pPr>
                      <a:r>
                        <a:rPr lang="zh-CN" sz="2000" kern="0" dirty="0">
                          <a:effectLst/>
                        </a:rPr>
                        <a:t>分</a:t>
                      </a:r>
                      <a:r>
                        <a:rPr lang="en-US" sz="2000" kern="0" dirty="0">
                          <a:effectLst/>
                        </a:rPr>
                        <a:t>   </a:t>
                      </a:r>
                      <a:r>
                        <a:rPr lang="zh-CN" sz="2000" kern="0" dirty="0">
                          <a:effectLst/>
                        </a:rPr>
                        <a:t>类</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9235" algn="ctr">
                        <a:lnSpc>
                          <a:spcPct val="110000"/>
                        </a:lnSpc>
                      </a:pPr>
                      <a:r>
                        <a:rPr lang="zh-CN" sz="2000" kern="0">
                          <a:effectLst/>
                        </a:rPr>
                        <a:t>形</a:t>
                      </a:r>
                      <a:r>
                        <a:rPr lang="en-US" sz="2000" kern="0">
                          <a:effectLst/>
                        </a:rPr>
                        <a:t>    </a:t>
                      </a:r>
                      <a:r>
                        <a:rPr lang="zh-CN" sz="2000" kern="0">
                          <a:effectLst/>
                        </a:rPr>
                        <a:t>式</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r>
              <a:tr h="504000">
                <a:tc>
                  <a:txBody>
                    <a:bodyPr/>
                    <a:lstStyle/>
                    <a:p>
                      <a:pPr indent="228600" algn="ctr">
                        <a:lnSpc>
                          <a:spcPct val="110000"/>
                        </a:lnSpc>
                      </a:pPr>
                      <a:r>
                        <a:rPr lang="zh-CN" sz="2000" kern="0" dirty="0">
                          <a:effectLst/>
                        </a:rPr>
                        <a:t>按阀芯运动分</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lnSpc>
                          <a:spcPct val="110000"/>
                        </a:lnSpc>
                      </a:pPr>
                      <a:r>
                        <a:rPr lang="zh-CN" sz="2000" kern="0">
                          <a:effectLst/>
                        </a:rPr>
                        <a:t>滑阀式换向阀、转阀式换向阀</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r>
              <a:tr h="504000">
                <a:tc>
                  <a:txBody>
                    <a:bodyPr/>
                    <a:lstStyle/>
                    <a:p>
                      <a:pPr indent="228600" algn="ctr">
                        <a:lnSpc>
                          <a:spcPct val="110000"/>
                        </a:lnSpc>
                      </a:pPr>
                      <a:r>
                        <a:rPr lang="zh-CN" sz="2000" kern="0">
                          <a:effectLst/>
                        </a:rPr>
                        <a:t>按通路数分</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lnSpc>
                          <a:spcPct val="110000"/>
                        </a:lnSpc>
                      </a:pPr>
                      <a:r>
                        <a:rPr lang="zh-CN" sz="2000" kern="0" dirty="0">
                          <a:effectLst/>
                        </a:rPr>
                        <a:t>二通、三通、四通、五通</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r>
              <a:tr h="504000">
                <a:tc>
                  <a:txBody>
                    <a:bodyPr/>
                    <a:lstStyle/>
                    <a:p>
                      <a:pPr indent="228600" algn="ctr">
                        <a:lnSpc>
                          <a:spcPct val="110000"/>
                        </a:lnSpc>
                      </a:pPr>
                      <a:r>
                        <a:rPr lang="zh-CN" sz="2000" kern="0">
                          <a:effectLst/>
                        </a:rPr>
                        <a:t>按工作位数分</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lnSpc>
                          <a:spcPct val="110000"/>
                        </a:lnSpc>
                      </a:pPr>
                      <a:r>
                        <a:rPr lang="zh-CN" sz="2000" kern="0" dirty="0">
                          <a:effectLst/>
                        </a:rPr>
                        <a:t>二位、三位、四位</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r>
              <a:tr h="504000">
                <a:tc>
                  <a:txBody>
                    <a:bodyPr/>
                    <a:lstStyle/>
                    <a:p>
                      <a:pPr indent="228600" algn="ctr">
                        <a:lnSpc>
                          <a:spcPct val="110000"/>
                        </a:lnSpc>
                      </a:pPr>
                      <a:r>
                        <a:rPr lang="zh-CN" sz="2000" kern="0">
                          <a:effectLst/>
                        </a:rPr>
                        <a:t>按控制方式分</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indent="228600" algn="ctr">
                        <a:lnSpc>
                          <a:spcPct val="110000"/>
                        </a:lnSpc>
                      </a:pPr>
                      <a:r>
                        <a:rPr lang="zh-CN" sz="2000" kern="0" dirty="0">
                          <a:effectLst/>
                        </a:rPr>
                        <a:t>手动、机动、电磁、液动、电液动</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sp>
        <p:nvSpPr>
          <p:cNvPr id="5" name="文本框 4"/>
          <p:cNvSpPr txBox="1"/>
          <p:nvPr/>
        </p:nvSpPr>
        <p:spPr>
          <a:xfrm>
            <a:off x="2066924" y="1455312"/>
            <a:ext cx="1876425" cy="369332"/>
          </a:xfrm>
          <a:prstGeom prst="rect">
            <a:avLst/>
          </a:prstGeom>
          <a:noFill/>
        </p:spPr>
        <p:txBody>
          <a:bodyPr wrap="square" rtlCol="0">
            <a:spAutoFit/>
          </a:bodyPr>
          <a:lstStyle/>
          <a:p>
            <a:r>
              <a:rPr lang="zh-CN" altLang="en-US" dirty="0"/>
              <a:t>一、换向阀</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2765" y="1781810"/>
            <a:ext cx="2550795" cy="395605"/>
          </a:xfrm>
          <a:prstGeom prst="rect">
            <a:avLst/>
          </a:prstGeom>
        </p:spPr>
        <p:txBody>
          <a:bodyPr wrap="square">
            <a:spAutoFit/>
          </a:bodyPr>
          <a:p>
            <a:pPr marL="0" indent="267970" algn="just" defTabSz="266700">
              <a:lnSpc>
                <a:spcPct val="110000"/>
              </a:lnSpc>
              <a:spcAft>
                <a:spcPct val="0"/>
              </a:spcAft>
            </a:pPr>
            <a:r>
              <a:rPr altLang="en-US" sz="1800" dirty="0"/>
              <a:t>一、流量控制阀</a:t>
            </a:r>
            <a:endParaRPr altLang="en-US" sz="1800" dirty="0"/>
          </a:p>
        </p:txBody>
      </p:sp>
      <p:sp>
        <p:nvSpPr>
          <p:cNvPr id="3" name="文本框 2"/>
          <p:cNvSpPr txBox="1"/>
          <p:nvPr/>
        </p:nvSpPr>
        <p:spPr>
          <a:xfrm>
            <a:off x="1802765" y="2280285"/>
            <a:ext cx="10012680" cy="829945"/>
          </a:xfrm>
          <a:prstGeom prst="rect">
            <a:avLst/>
          </a:prstGeom>
        </p:spPr>
        <p:txBody>
          <a:bodyPr wrap="square">
            <a:spAutoFit/>
          </a:bodyPr>
          <a:p>
            <a:pPr marL="0" indent="127000" algn="just" defTabSz="266700">
              <a:lnSpc>
                <a:spcPct val="150000"/>
              </a:lnSpc>
              <a:spcAft>
                <a:spcPct val="0"/>
              </a:spcAft>
            </a:pPr>
            <a:r>
              <a:rPr lang="en-US" altLang="zh-CN" sz="1600">
                <a:solidFill>
                  <a:srgbClr val="000000"/>
                </a:solidFill>
                <a:latin typeface="宋体" panose="02010600030101010101" pitchFamily="2" charset="-122"/>
                <a:ea typeface="宋体" panose="02010600030101010101" pitchFamily="2" charset="-122"/>
              </a:rPr>
              <a:t>   </a:t>
            </a:r>
            <a:r>
              <a:rPr altLang="en-US" sz="1600">
                <a:solidFill>
                  <a:srgbClr val="000000"/>
                </a:solidFill>
                <a:latin typeface="宋体" panose="02010600030101010101" pitchFamily="2" charset="-122"/>
                <a:ea typeface="宋体" panose="02010600030101010101" pitchFamily="2" charset="-122"/>
              </a:rPr>
              <a:t>流量控制阀是用于控制液压系统流量的液压阀，简称流量阀。它是通过改变阀口过流断面面积来调节输出流量，从而控制执行元件运动速度的控制阀。常用的流量阀有节流阀、调速阀等。</a:t>
            </a:r>
            <a:endParaRPr altLang="en-US" sz="1600">
              <a:solidFill>
                <a:srgbClr val="000000"/>
              </a:solidFill>
              <a:latin typeface="宋体" panose="02010600030101010101" pitchFamily="2" charset="-122"/>
              <a:ea typeface="宋体" panose="02010600030101010101" pitchFamily="2" charset="-122"/>
            </a:endParaRPr>
          </a:p>
        </p:txBody>
      </p:sp>
      <p:pic>
        <p:nvPicPr>
          <p:cNvPr id="1831587799" name="图片 16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4077335" y="3213100"/>
            <a:ext cx="4209415" cy="319849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7" name="组合 196"/>
          <p:cNvGrpSpPr/>
          <p:nvPr/>
        </p:nvGrpSpPr>
        <p:grpSpPr bwMode="auto">
          <a:xfrm>
            <a:off x="6478621" y="3106331"/>
            <a:ext cx="3201988" cy="2897187"/>
            <a:chOff x="4806950" y="3157220"/>
            <a:chExt cx="3202023" cy="2897188"/>
          </a:xfrm>
        </p:grpSpPr>
        <p:sp>
          <p:nvSpPr>
            <p:cNvPr id="198" name="Freeform 2"/>
            <p:cNvSpPr/>
            <p:nvPr/>
          </p:nvSpPr>
          <p:spPr bwMode="auto">
            <a:xfrm>
              <a:off x="4806950" y="3157220"/>
              <a:ext cx="3202023" cy="2897188"/>
            </a:xfrm>
            <a:custGeom>
              <a:avLst/>
              <a:gdLst/>
              <a:ahLst/>
              <a:cxnLst>
                <a:cxn ang="0">
                  <a:pos x="624" y="0"/>
                </a:cxn>
                <a:cxn ang="0">
                  <a:pos x="1392" y="0"/>
                </a:cxn>
                <a:cxn ang="0">
                  <a:pos x="1392" y="144"/>
                </a:cxn>
                <a:cxn ang="0">
                  <a:pos x="2016" y="144"/>
                </a:cxn>
                <a:cxn ang="0">
                  <a:pos x="2016" y="1824"/>
                </a:cxn>
                <a:cxn ang="0">
                  <a:pos x="0" y="1824"/>
                </a:cxn>
                <a:cxn ang="0">
                  <a:pos x="0" y="144"/>
                </a:cxn>
                <a:cxn ang="0">
                  <a:pos x="624" y="144"/>
                </a:cxn>
                <a:cxn ang="0">
                  <a:pos x="624" y="0"/>
                </a:cxn>
              </a:cxnLst>
              <a:rect l="0" t="0" r="r" b="b"/>
              <a:pathLst>
                <a:path w="2017" h="1825">
                  <a:moveTo>
                    <a:pt x="624" y="0"/>
                  </a:moveTo>
                  <a:lnTo>
                    <a:pt x="1392" y="0"/>
                  </a:lnTo>
                  <a:lnTo>
                    <a:pt x="1392" y="144"/>
                  </a:lnTo>
                  <a:lnTo>
                    <a:pt x="2016" y="144"/>
                  </a:lnTo>
                  <a:lnTo>
                    <a:pt x="2016" y="1824"/>
                  </a:lnTo>
                  <a:lnTo>
                    <a:pt x="0" y="1824"/>
                  </a:lnTo>
                  <a:lnTo>
                    <a:pt x="0" y="144"/>
                  </a:lnTo>
                  <a:lnTo>
                    <a:pt x="624" y="144"/>
                  </a:lnTo>
                  <a:lnTo>
                    <a:pt x="624" y="0"/>
                  </a:lnTo>
                </a:path>
              </a:pathLst>
            </a:custGeom>
            <a:solidFill>
              <a:schemeClr val="bg1">
                <a:lumMod val="75000"/>
              </a:schemeClr>
            </a:solidFill>
            <a:ln w="12700" cap="rnd" cmpd="sng">
              <a:solidFill>
                <a:schemeClr val="tx1"/>
              </a:solidFill>
              <a:prstDash val="solid"/>
              <a:round/>
              <a:headEnd type="none" w="med" len="med"/>
              <a:tailEnd type="none" w="med" len="med"/>
            </a:ln>
            <a:effectLst/>
          </p:spPr>
          <p:txBody>
            <a:bodyPr/>
            <a:lstStyle/>
            <a:p>
              <a:pPr>
                <a:defRPr/>
              </a:pPr>
              <a:endParaRPr lang="zh-CN" altLang="en-US"/>
            </a:p>
          </p:txBody>
        </p:sp>
        <p:sp>
          <p:nvSpPr>
            <p:cNvPr id="199" name="Line 9"/>
            <p:cNvSpPr>
              <a:spLocks noChangeShapeType="1"/>
            </p:cNvSpPr>
            <p:nvPr/>
          </p:nvSpPr>
          <p:spPr bwMode="auto">
            <a:xfrm flipV="1">
              <a:off x="6178550" y="3202444"/>
              <a:ext cx="0" cy="982206"/>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0" name="Rectangle 4"/>
            <p:cNvSpPr>
              <a:spLocks noChangeArrowheads="1"/>
            </p:cNvSpPr>
            <p:nvPr/>
          </p:nvSpPr>
          <p:spPr bwMode="auto">
            <a:xfrm>
              <a:off x="6187758" y="3175456"/>
              <a:ext cx="446400" cy="1044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01" name="Line 10"/>
            <p:cNvSpPr>
              <a:spLocks noChangeShapeType="1"/>
            </p:cNvSpPr>
            <p:nvPr/>
          </p:nvSpPr>
          <p:spPr bwMode="auto">
            <a:xfrm flipV="1">
              <a:off x="6635750" y="3202444"/>
              <a:ext cx="0" cy="982206"/>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2" name="Freeform 3"/>
            <p:cNvSpPr/>
            <p:nvPr/>
          </p:nvSpPr>
          <p:spPr bwMode="auto">
            <a:xfrm>
              <a:off x="4806985" y="4178300"/>
              <a:ext cx="3201988" cy="1220788"/>
            </a:xfrm>
            <a:custGeom>
              <a:avLst/>
              <a:gdLst>
                <a:gd name="T0" fmla="*/ 0 w 2017"/>
                <a:gd name="T1" fmla="*/ 2147483646 h 769"/>
                <a:gd name="T2" fmla="*/ 2147483646 w 2017"/>
                <a:gd name="T3" fmla="*/ 2147483646 h 769"/>
                <a:gd name="T4" fmla="*/ 2147483646 w 2017"/>
                <a:gd name="T5" fmla="*/ 2147483646 h 769"/>
                <a:gd name="T6" fmla="*/ 2147483646 w 2017"/>
                <a:gd name="T7" fmla="*/ 2147483646 h 769"/>
                <a:gd name="T8" fmla="*/ 2147483646 w 2017"/>
                <a:gd name="T9" fmla="*/ 0 h 769"/>
                <a:gd name="T10" fmla="*/ 2147483646 w 2017"/>
                <a:gd name="T11" fmla="*/ 0 h 769"/>
                <a:gd name="T12" fmla="*/ 2147483646 w 2017"/>
                <a:gd name="T13" fmla="*/ 2147483646 h 769"/>
                <a:gd name="T14" fmla="*/ 2147483646 w 2017"/>
                <a:gd name="T15" fmla="*/ 2147483646 h 769"/>
                <a:gd name="T16" fmla="*/ 2147483646 w 2017"/>
                <a:gd name="T17" fmla="*/ 2147483646 h 769"/>
                <a:gd name="T18" fmla="*/ 0 w 2017"/>
                <a:gd name="T19" fmla="*/ 2147483646 h 769"/>
                <a:gd name="T20" fmla="*/ 0 w 2017"/>
                <a:gd name="T21" fmla="*/ 2147483646 h 7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7"/>
                <a:gd name="T34" fmla="*/ 0 h 769"/>
                <a:gd name="T35" fmla="*/ 2017 w 2017"/>
                <a:gd name="T36" fmla="*/ 769 h 7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7" h="769">
                  <a:moveTo>
                    <a:pt x="0" y="768"/>
                  </a:moveTo>
                  <a:lnTo>
                    <a:pt x="1104" y="768"/>
                  </a:lnTo>
                  <a:lnTo>
                    <a:pt x="1104" y="288"/>
                  </a:lnTo>
                  <a:lnTo>
                    <a:pt x="2016" y="288"/>
                  </a:lnTo>
                  <a:lnTo>
                    <a:pt x="2016" y="0"/>
                  </a:lnTo>
                  <a:lnTo>
                    <a:pt x="672" y="0"/>
                  </a:lnTo>
                  <a:lnTo>
                    <a:pt x="672" y="288"/>
                  </a:lnTo>
                  <a:lnTo>
                    <a:pt x="912" y="288"/>
                  </a:lnTo>
                  <a:lnTo>
                    <a:pt x="912" y="480"/>
                  </a:lnTo>
                  <a:lnTo>
                    <a:pt x="0" y="480"/>
                  </a:lnTo>
                  <a:lnTo>
                    <a:pt x="0" y="768"/>
                  </a:lnTo>
                </a:path>
              </a:pathLst>
            </a:custGeom>
            <a:solidFill>
              <a:schemeClr val="bg1"/>
            </a:solidFill>
            <a:ln w="12700" cap="rnd">
              <a:solidFill>
                <a:schemeClr val="tx1"/>
              </a:solidFill>
              <a:round/>
            </a:ln>
          </p:spPr>
          <p:txBody>
            <a:bodyPr/>
            <a:lstStyle/>
            <a:p>
              <a:endParaRPr lang="zh-CN" altLang="en-US"/>
            </a:p>
          </p:txBody>
        </p:sp>
      </p:grpSp>
      <p:grpSp>
        <p:nvGrpSpPr>
          <p:cNvPr id="203" name="组合 202"/>
          <p:cNvGrpSpPr/>
          <p:nvPr/>
        </p:nvGrpSpPr>
        <p:grpSpPr bwMode="auto">
          <a:xfrm>
            <a:off x="5251484" y="4895443"/>
            <a:ext cx="2973387" cy="449263"/>
            <a:chOff x="3580130" y="4946650"/>
            <a:chExt cx="2973388" cy="449263"/>
          </a:xfrm>
        </p:grpSpPr>
        <p:sp>
          <p:nvSpPr>
            <p:cNvPr id="204" name="Rectangle 6"/>
            <p:cNvSpPr>
              <a:spLocks noChangeArrowheads="1"/>
            </p:cNvSpPr>
            <p:nvPr/>
          </p:nvSpPr>
          <p:spPr bwMode="auto">
            <a:xfrm>
              <a:off x="3580130" y="4953000"/>
              <a:ext cx="2973388" cy="442913"/>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05" name="AutoShape 7"/>
            <p:cNvSpPr>
              <a:spLocks noChangeArrowheads="1"/>
            </p:cNvSpPr>
            <p:nvPr/>
          </p:nvSpPr>
          <p:spPr bwMode="auto">
            <a:xfrm>
              <a:off x="3863975" y="4946650"/>
              <a:ext cx="812800" cy="444500"/>
            </a:xfrm>
            <a:prstGeom prst="rightArrow">
              <a:avLst>
                <a:gd name="adj1" fmla="val 50000"/>
                <a:gd name="adj2" fmla="val 91437"/>
              </a:avLst>
            </a:prstGeom>
            <a:solidFill>
              <a:srgbClr val="FDA4B5"/>
            </a:solidFill>
            <a:ln w="12700">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nvGrpSpPr>
          <p:cNvPr id="206" name="组合 205"/>
          <p:cNvGrpSpPr/>
          <p:nvPr/>
        </p:nvGrpSpPr>
        <p:grpSpPr bwMode="auto">
          <a:xfrm>
            <a:off x="8224871" y="4127093"/>
            <a:ext cx="2749550" cy="457200"/>
            <a:chOff x="6553131" y="4178300"/>
            <a:chExt cx="2749619" cy="457200"/>
          </a:xfrm>
        </p:grpSpPr>
        <p:sp>
          <p:nvSpPr>
            <p:cNvPr id="207" name="Rectangle 5"/>
            <p:cNvSpPr>
              <a:spLocks noChangeArrowheads="1"/>
            </p:cNvSpPr>
            <p:nvPr/>
          </p:nvSpPr>
          <p:spPr bwMode="auto">
            <a:xfrm>
              <a:off x="6553131" y="4178300"/>
              <a:ext cx="2749619" cy="457200"/>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08" name="AutoShape 8"/>
            <p:cNvSpPr>
              <a:spLocks noChangeArrowheads="1"/>
            </p:cNvSpPr>
            <p:nvPr/>
          </p:nvSpPr>
          <p:spPr bwMode="auto">
            <a:xfrm>
              <a:off x="8210550" y="4184650"/>
              <a:ext cx="806450" cy="444500"/>
            </a:xfrm>
            <a:prstGeom prst="rightArrow">
              <a:avLst>
                <a:gd name="adj1" fmla="val 50000"/>
                <a:gd name="adj2" fmla="val 90723"/>
              </a:avLst>
            </a:prstGeom>
            <a:solidFill>
              <a:srgbClr val="FDA4B5"/>
            </a:solidFill>
            <a:ln w="12700">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nvGrpSpPr>
          <p:cNvPr id="209" name="组合 208"/>
          <p:cNvGrpSpPr/>
          <p:nvPr/>
        </p:nvGrpSpPr>
        <p:grpSpPr bwMode="auto">
          <a:xfrm>
            <a:off x="7556534" y="3115856"/>
            <a:ext cx="750887" cy="1795462"/>
            <a:chOff x="5885061" y="3166286"/>
            <a:chExt cx="750689" cy="1795605"/>
          </a:xfrm>
        </p:grpSpPr>
        <p:sp>
          <p:nvSpPr>
            <p:cNvPr id="210" name="Rectangle 4"/>
            <p:cNvSpPr>
              <a:spLocks noChangeArrowheads="1"/>
            </p:cNvSpPr>
            <p:nvPr/>
          </p:nvSpPr>
          <p:spPr bwMode="auto">
            <a:xfrm>
              <a:off x="6178550" y="3166286"/>
              <a:ext cx="457200" cy="1009474"/>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211" name="组合 52"/>
            <p:cNvGrpSpPr/>
            <p:nvPr/>
          </p:nvGrpSpPr>
          <p:grpSpPr bwMode="auto">
            <a:xfrm>
              <a:off x="5885061" y="4184650"/>
              <a:ext cx="668070" cy="777241"/>
              <a:chOff x="5885061" y="4184650"/>
              <a:chExt cx="668070" cy="777241"/>
            </a:xfrm>
          </p:grpSpPr>
          <p:sp>
            <p:nvSpPr>
              <p:cNvPr id="212" name="Rectangle 6"/>
              <p:cNvSpPr>
                <a:spLocks noChangeArrowheads="1"/>
              </p:cNvSpPr>
              <p:nvPr/>
            </p:nvSpPr>
            <p:spPr bwMode="auto">
              <a:xfrm>
                <a:off x="6268731" y="4184650"/>
                <a:ext cx="284400" cy="777241"/>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13" name="Rectangle 6"/>
              <p:cNvSpPr>
                <a:spLocks noChangeArrowheads="1"/>
              </p:cNvSpPr>
              <p:nvPr/>
            </p:nvSpPr>
            <p:spPr bwMode="auto">
              <a:xfrm>
                <a:off x="5885061" y="4189085"/>
                <a:ext cx="396000" cy="439200"/>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grpSp>
        <p:nvGrpSpPr>
          <p:cNvPr id="214" name="组合 213"/>
          <p:cNvGrpSpPr/>
          <p:nvPr/>
        </p:nvGrpSpPr>
        <p:grpSpPr bwMode="auto">
          <a:xfrm>
            <a:off x="6942171" y="2395131"/>
            <a:ext cx="2273300" cy="2265362"/>
            <a:chOff x="5270500" y="2295525"/>
            <a:chExt cx="2273300" cy="2265363"/>
          </a:xfrm>
        </p:grpSpPr>
        <p:sp>
          <p:nvSpPr>
            <p:cNvPr id="215" name="Freeform 12"/>
            <p:cNvSpPr/>
            <p:nvPr/>
          </p:nvSpPr>
          <p:spPr bwMode="auto">
            <a:xfrm>
              <a:off x="6254750" y="3568700"/>
              <a:ext cx="306388" cy="992188"/>
            </a:xfrm>
            <a:custGeom>
              <a:avLst/>
              <a:gdLst>
                <a:gd name="T0" fmla="*/ 0 w 193"/>
                <a:gd name="T1" fmla="*/ 0 h 625"/>
                <a:gd name="T2" fmla="*/ 0 w 193"/>
                <a:gd name="T3" fmla="*/ 2147483646 h 625"/>
                <a:gd name="T4" fmla="*/ 2147483646 w 193"/>
                <a:gd name="T5" fmla="*/ 2147483646 h 625"/>
                <a:gd name="T6" fmla="*/ 2147483646 w 193"/>
                <a:gd name="T7" fmla="*/ 2147483646 h 625"/>
                <a:gd name="T8" fmla="*/ 2147483646 w 193"/>
                <a:gd name="T9" fmla="*/ 2147483646 h 625"/>
                <a:gd name="T10" fmla="*/ 2147483646 w 193"/>
                <a:gd name="T11" fmla="*/ 0 h 625"/>
                <a:gd name="T12" fmla="*/ 0 w 193"/>
                <a:gd name="T13" fmla="*/ 0 h 625"/>
                <a:gd name="T14" fmla="*/ 0 60000 65536"/>
                <a:gd name="T15" fmla="*/ 0 60000 65536"/>
                <a:gd name="T16" fmla="*/ 0 60000 65536"/>
                <a:gd name="T17" fmla="*/ 0 60000 65536"/>
                <a:gd name="T18" fmla="*/ 0 60000 65536"/>
                <a:gd name="T19" fmla="*/ 0 60000 65536"/>
                <a:gd name="T20" fmla="*/ 0 60000 65536"/>
                <a:gd name="T21" fmla="*/ 0 w 193"/>
                <a:gd name="T22" fmla="*/ 0 h 625"/>
                <a:gd name="T23" fmla="*/ 193 w 193"/>
                <a:gd name="T24" fmla="*/ 625 h 6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625">
                  <a:moveTo>
                    <a:pt x="0" y="0"/>
                  </a:moveTo>
                  <a:lnTo>
                    <a:pt x="0" y="260"/>
                  </a:lnTo>
                  <a:lnTo>
                    <a:pt x="48" y="624"/>
                  </a:lnTo>
                  <a:lnTo>
                    <a:pt x="144" y="624"/>
                  </a:lnTo>
                  <a:lnTo>
                    <a:pt x="192" y="260"/>
                  </a:lnTo>
                  <a:lnTo>
                    <a:pt x="192" y="0"/>
                  </a:lnTo>
                  <a:lnTo>
                    <a:pt x="0" y="0"/>
                  </a:lnTo>
                </a:path>
              </a:pathLst>
            </a:custGeom>
            <a:gradFill rotWithShape="0">
              <a:gsLst>
                <a:gs pos="0">
                  <a:srgbClr val="919191"/>
                </a:gs>
                <a:gs pos="50000">
                  <a:srgbClr val="FFFFFF"/>
                </a:gs>
                <a:gs pos="100000">
                  <a:srgbClr val="919191"/>
                </a:gs>
              </a:gsLst>
              <a:lin ang="0" scaled="1"/>
            </a:gradFill>
            <a:ln w="12700" cap="rnd">
              <a:solidFill>
                <a:schemeClr val="tx1"/>
              </a:solidFill>
              <a:round/>
            </a:ln>
          </p:spPr>
          <p:txBody>
            <a:bodyPr/>
            <a:lstStyle/>
            <a:p>
              <a:endParaRPr lang="zh-CN" altLang="en-US"/>
            </a:p>
          </p:txBody>
        </p:sp>
        <p:grpSp>
          <p:nvGrpSpPr>
            <p:cNvPr id="216" name="Group 13"/>
            <p:cNvGrpSpPr/>
            <p:nvPr/>
          </p:nvGrpSpPr>
          <p:grpSpPr bwMode="auto">
            <a:xfrm>
              <a:off x="6178550" y="2806700"/>
              <a:ext cx="458788" cy="1068388"/>
              <a:chOff x="2736" y="1584"/>
              <a:chExt cx="289" cy="673"/>
            </a:xfrm>
          </p:grpSpPr>
          <p:sp>
            <p:nvSpPr>
              <p:cNvPr id="217" name="Freeform 14"/>
              <p:cNvSpPr/>
              <p:nvPr/>
            </p:nvSpPr>
            <p:spPr bwMode="auto">
              <a:xfrm>
                <a:off x="2736" y="1584"/>
                <a:ext cx="289" cy="673"/>
              </a:xfrm>
              <a:custGeom>
                <a:avLst/>
                <a:gdLst>
                  <a:gd name="T0" fmla="*/ 44 w 289"/>
                  <a:gd name="T1" fmla="*/ 672 h 673"/>
                  <a:gd name="T2" fmla="*/ 0 w 289"/>
                  <a:gd name="T3" fmla="*/ 638 h 673"/>
                  <a:gd name="T4" fmla="*/ 44 w 289"/>
                  <a:gd name="T5" fmla="*/ 605 h 673"/>
                  <a:gd name="T6" fmla="*/ 0 w 289"/>
                  <a:gd name="T7" fmla="*/ 571 h 673"/>
                  <a:gd name="T8" fmla="*/ 44 w 289"/>
                  <a:gd name="T9" fmla="*/ 538 h 673"/>
                  <a:gd name="T10" fmla="*/ 0 w 289"/>
                  <a:gd name="T11" fmla="*/ 504 h 673"/>
                  <a:gd name="T12" fmla="*/ 44 w 289"/>
                  <a:gd name="T13" fmla="*/ 470 h 673"/>
                  <a:gd name="T14" fmla="*/ 0 w 289"/>
                  <a:gd name="T15" fmla="*/ 437 h 673"/>
                  <a:gd name="T16" fmla="*/ 44 w 289"/>
                  <a:gd name="T17" fmla="*/ 403 h 673"/>
                  <a:gd name="T18" fmla="*/ 0 w 289"/>
                  <a:gd name="T19" fmla="*/ 370 h 673"/>
                  <a:gd name="T20" fmla="*/ 44 w 289"/>
                  <a:gd name="T21" fmla="*/ 336 h 673"/>
                  <a:gd name="T22" fmla="*/ 0 w 289"/>
                  <a:gd name="T23" fmla="*/ 302 h 673"/>
                  <a:gd name="T24" fmla="*/ 44 w 289"/>
                  <a:gd name="T25" fmla="*/ 269 h 673"/>
                  <a:gd name="T26" fmla="*/ 0 w 289"/>
                  <a:gd name="T27" fmla="*/ 235 h 673"/>
                  <a:gd name="T28" fmla="*/ 44 w 289"/>
                  <a:gd name="T29" fmla="*/ 202 h 673"/>
                  <a:gd name="T30" fmla="*/ 0 w 289"/>
                  <a:gd name="T31" fmla="*/ 168 h 673"/>
                  <a:gd name="T32" fmla="*/ 44 w 289"/>
                  <a:gd name="T33" fmla="*/ 134 h 673"/>
                  <a:gd name="T34" fmla="*/ 0 w 289"/>
                  <a:gd name="T35" fmla="*/ 101 h 673"/>
                  <a:gd name="T36" fmla="*/ 44 w 289"/>
                  <a:gd name="T37" fmla="*/ 67 h 673"/>
                  <a:gd name="T38" fmla="*/ 0 w 289"/>
                  <a:gd name="T39" fmla="*/ 34 h 673"/>
                  <a:gd name="T40" fmla="*/ 44 w 289"/>
                  <a:gd name="T41" fmla="*/ 0 h 673"/>
                  <a:gd name="T42" fmla="*/ 288 w 289"/>
                  <a:gd name="T43" fmla="*/ 0 h 673"/>
                  <a:gd name="T44" fmla="*/ 244 w 289"/>
                  <a:gd name="T45" fmla="*/ 34 h 673"/>
                  <a:gd name="T46" fmla="*/ 288 w 289"/>
                  <a:gd name="T47" fmla="*/ 67 h 673"/>
                  <a:gd name="T48" fmla="*/ 244 w 289"/>
                  <a:gd name="T49" fmla="*/ 101 h 673"/>
                  <a:gd name="T50" fmla="*/ 288 w 289"/>
                  <a:gd name="T51" fmla="*/ 134 h 673"/>
                  <a:gd name="T52" fmla="*/ 244 w 289"/>
                  <a:gd name="T53" fmla="*/ 168 h 673"/>
                  <a:gd name="T54" fmla="*/ 288 w 289"/>
                  <a:gd name="T55" fmla="*/ 202 h 673"/>
                  <a:gd name="T56" fmla="*/ 244 w 289"/>
                  <a:gd name="T57" fmla="*/ 235 h 673"/>
                  <a:gd name="T58" fmla="*/ 288 w 289"/>
                  <a:gd name="T59" fmla="*/ 269 h 673"/>
                  <a:gd name="T60" fmla="*/ 244 w 289"/>
                  <a:gd name="T61" fmla="*/ 302 h 673"/>
                  <a:gd name="T62" fmla="*/ 288 w 289"/>
                  <a:gd name="T63" fmla="*/ 336 h 673"/>
                  <a:gd name="T64" fmla="*/ 244 w 289"/>
                  <a:gd name="T65" fmla="*/ 370 h 673"/>
                  <a:gd name="T66" fmla="*/ 288 w 289"/>
                  <a:gd name="T67" fmla="*/ 403 h 673"/>
                  <a:gd name="T68" fmla="*/ 244 w 289"/>
                  <a:gd name="T69" fmla="*/ 437 h 673"/>
                  <a:gd name="T70" fmla="*/ 288 w 289"/>
                  <a:gd name="T71" fmla="*/ 470 h 673"/>
                  <a:gd name="T72" fmla="*/ 244 w 289"/>
                  <a:gd name="T73" fmla="*/ 504 h 673"/>
                  <a:gd name="T74" fmla="*/ 288 w 289"/>
                  <a:gd name="T75" fmla="*/ 538 h 673"/>
                  <a:gd name="T76" fmla="*/ 244 w 289"/>
                  <a:gd name="T77" fmla="*/ 571 h 673"/>
                  <a:gd name="T78" fmla="*/ 288 w 289"/>
                  <a:gd name="T79" fmla="*/ 605 h 673"/>
                  <a:gd name="T80" fmla="*/ 244 w 289"/>
                  <a:gd name="T81" fmla="*/ 638 h 673"/>
                  <a:gd name="T82" fmla="*/ 240 w 289"/>
                  <a:gd name="T83" fmla="*/ 672 h 673"/>
                  <a:gd name="T84" fmla="*/ 44 w 289"/>
                  <a:gd name="T85" fmla="*/ 672 h 6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9"/>
                  <a:gd name="T130" fmla="*/ 0 h 673"/>
                  <a:gd name="T131" fmla="*/ 289 w 289"/>
                  <a:gd name="T132" fmla="*/ 673 h 6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9" h="673">
                    <a:moveTo>
                      <a:pt x="44" y="672"/>
                    </a:moveTo>
                    <a:lnTo>
                      <a:pt x="0" y="638"/>
                    </a:lnTo>
                    <a:lnTo>
                      <a:pt x="44" y="605"/>
                    </a:lnTo>
                    <a:lnTo>
                      <a:pt x="0" y="571"/>
                    </a:lnTo>
                    <a:lnTo>
                      <a:pt x="44" y="538"/>
                    </a:lnTo>
                    <a:lnTo>
                      <a:pt x="0" y="504"/>
                    </a:lnTo>
                    <a:lnTo>
                      <a:pt x="44" y="470"/>
                    </a:lnTo>
                    <a:lnTo>
                      <a:pt x="0" y="437"/>
                    </a:lnTo>
                    <a:lnTo>
                      <a:pt x="44" y="403"/>
                    </a:lnTo>
                    <a:lnTo>
                      <a:pt x="0" y="370"/>
                    </a:lnTo>
                    <a:lnTo>
                      <a:pt x="44" y="336"/>
                    </a:lnTo>
                    <a:lnTo>
                      <a:pt x="0" y="302"/>
                    </a:lnTo>
                    <a:lnTo>
                      <a:pt x="44" y="269"/>
                    </a:lnTo>
                    <a:lnTo>
                      <a:pt x="0" y="235"/>
                    </a:lnTo>
                    <a:lnTo>
                      <a:pt x="44" y="202"/>
                    </a:lnTo>
                    <a:lnTo>
                      <a:pt x="0" y="168"/>
                    </a:lnTo>
                    <a:lnTo>
                      <a:pt x="44" y="134"/>
                    </a:lnTo>
                    <a:lnTo>
                      <a:pt x="0" y="101"/>
                    </a:lnTo>
                    <a:lnTo>
                      <a:pt x="44" y="67"/>
                    </a:lnTo>
                    <a:lnTo>
                      <a:pt x="0" y="34"/>
                    </a:lnTo>
                    <a:lnTo>
                      <a:pt x="44" y="0"/>
                    </a:lnTo>
                    <a:lnTo>
                      <a:pt x="288" y="0"/>
                    </a:lnTo>
                    <a:lnTo>
                      <a:pt x="244" y="34"/>
                    </a:lnTo>
                    <a:lnTo>
                      <a:pt x="288" y="67"/>
                    </a:lnTo>
                    <a:lnTo>
                      <a:pt x="244" y="101"/>
                    </a:lnTo>
                    <a:lnTo>
                      <a:pt x="288" y="134"/>
                    </a:lnTo>
                    <a:lnTo>
                      <a:pt x="244" y="168"/>
                    </a:lnTo>
                    <a:lnTo>
                      <a:pt x="288" y="202"/>
                    </a:lnTo>
                    <a:lnTo>
                      <a:pt x="244" y="235"/>
                    </a:lnTo>
                    <a:lnTo>
                      <a:pt x="288" y="269"/>
                    </a:lnTo>
                    <a:lnTo>
                      <a:pt x="244" y="302"/>
                    </a:lnTo>
                    <a:lnTo>
                      <a:pt x="288" y="336"/>
                    </a:lnTo>
                    <a:lnTo>
                      <a:pt x="244" y="370"/>
                    </a:lnTo>
                    <a:lnTo>
                      <a:pt x="288" y="403"/>
                    </a:lnTo>
                    <a:lnTo>
                      <a:pt x="244" y="437"/>
                    </a:lnTo>
                    <a:lnTo>
                      <a:pt x="288" y="470"/>
                    </a:lnTo>
                    <a:lnTo>
                      <a:pt x="244" y="504"/>
                    </a:lnTo>
                    <a:lnTo>
                      <a:pt x="288" y="538"/>
                    </a:lnTo>
                    <a:lnTo>
                      <a:pt x="244" y="571"/>
                    </a:lnTo>
                    <a:lnTo>
                      <a:pt x="288" y="605"/>
                    </a:lnTo>
                    <a:lnTo>
                      <a:pt x="244" y="638"/>
                    </a:lnTo>
                    <a:lnTo>
                      <a:pt x="240" y="672"/>
                    </a:lnTo>
                    <a:lnTo>
                      <a:pt x="44" y="672"/>
                    </a:lnTo>
                  </a:path>
                </a:pathLst>
              </a:custGeom>
              <a:gradFill rotWithShape="0">
                <a:gsLst>
                  <a:gs pos="0">
                    <a:srgbClr val="000000"/>
                  </a:gs>
                  <a:gs pos="50000">
                    <a:srgbClr val="FFFFFF"/>
                  </a:gs>
                  <a:gs pos="100000">
                    <a:srgbClr val="000000"/>
                  </a:gs>
                </a:gsLst>
                <a:lin ang="0" scaled="1"/>
              </a:gradFill>
              <a:ln w="12700" cap="rnd">
                <a:solidFill>
                  <a:schemeClr val="tx1"/>
                </a:solidFill>
                <a:round/>
              </a:ln>
            </p:spPr>
            <p:txBody>
              <a:bodyPr/>
              <a:lstStyle/>
              <a:p>
                <a:endParaRPr lang="zh-CN" altLang="en-US"/>
              </a:p>
            </p:txBody>
          </p:sp>
          <p:sp>
            <p:nvSpPr>
              <p:cNvPr id="218" name="Line 15"/>
              <p:cNvSpPr>
                <a:spLocks noChangeShapeType="1"/>
              </p:cNvSpPr>
              <p:nvPr/>
            </p:nvSpPr>
            <p:spPr bwMode="auto">
              <a:xfrm>
                <a:off x="2784" y="2193"/>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9" name="Line 16"/>
              <p:cNvSpPr>
                <a:spLocks noChangeShapeType="1"/>
              </p:cNvSpPr>
              <p:nvPr/>
            </p:nvSpPr>
            <p:spPr bwMode="auto">
              <a:xfrm>
                <a:off x="2784" y="2129"/>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0" name="Line 17"/>
              <p:cNvSpPr>
                <a:spLocks noChangeShapeType="1"/>
              </p:cNvSpPr>
              <p:nvPr/>
            </p:nvSpPr>
            <p:spPr bwMode="auto">
              <a:xfrm>
                <a:off x="2784" y="2063"/>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1" name="Line 18"/>
              <p:cNvSpPr>
                <a:spLocks noChangeShapeType="1"/>
              </p:cNvSpPr>
              <p:nvPr/>
            </p:nvSpPr>
            <p:spPr bwMode="auto">
              <a:xfrm>
                <a:off x="2784" y="1994"/>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2" name="Line 19"/>
              <p:cNvSpPr>
                <a:spLocks noChangeShapeType="1"/>
              </p:cNvSpPr>
              <p:nvPr/>
            </p:nvSpPr>
            <p:spPr bwMode="auto">
              <a:xfrm>
                <a:off x="2784" y="1928"/>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3" name="Line 20"/>
              <p:cNvSpPr>
                <a:spLocks noChangeShapeType="1"/>
              </p:cNvSpPr>
              <p:nvPr/>
            </p:nvSpPr>
            <p:spPr bwMode="auto">
              <a:xfrm>
                <a:off x="2784" y="1862"/>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4" name="Line 21"/>
              <p:cNvSpPr>
                <a:spLocks noChangeShapeType="1"/>
              </p:cNvSpPr>
              <p:nvPr/>
            </p:nvSpPr>
            <p:spPr bwMode="auto">
              <a:xfrm>
                <a:off x="2784" y="1794"/>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 name="Line 22"/>
              <p:cNvSpPr>
                <a:spLocks noChangeShapeType="1"/>
              </p:cNvSpPr>
              <p:nvPr/>
            </p:nvSpPr>
            <p:spPr bwMode="auto">
              <a:xfrm>
                <a:off x="2784" y="1727"/>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6" name="Line 23"/>
              <p:cNvSpPr>
                <a:spLocks noChangeShapeType="1"/>
              </p:cNvSpPr>
              <p:nvPr/>
            </p:nvSpPr>
            <p:spPr bwMode="auto">
              <a:xfrm>
                <a:off x="2784" y="1658"/>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7" name="Line 24"/>
              <p:cNvSpPr>
                <a:spLocks noChangeShapeType="1"/>
              </p:cNvSpPr>
              <p:nvPr/>
            </p:nvSpPr>
            <p:spPr bwMode="auto">
              <a:xfrm>
                <a:off x="2784" y="1593"/>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28" name="Rectangle 25"/>
            <p:cNvSpPr>
              <a:spLocks noChangeArrowheads="1"/>
            </p:cNvSpPr>
            <p:nvPr/>
          </p:nvSpPr>
          <p:spPr bwMode="auto">
            <a:xfrm>
              <a:off x="5270500" y="2295525"/>
              <a:ext cx="2273300" cy="520700"/>
            </a:xfrm>
            <a:prstGeom prst="rect">
              <a:avLst/>
            </a:prstGeom>
            <a:gradFill rotWithShape="0">
              <a:gsLst>
                <a:gs pos="0">
                  <a:srgbClr val="919191"/>
                </a:gs>
                <a:gs pos="50000">
                  <a:srgbClr val="FFFFFF"/>
                </a:gs>
                <a:gs pos="100000">
                  <a:srgbClr val="919191"/>
                </a:gs>
              </a:gsLst>
              <a:lin ang="0" scaled="1"/>
            </a:gradFill>
            <a:ln w="12700">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nvGrpSpPr>
          <p:cNvPr id="229" name="组合 228"/>
          <p:cNvGrpSpPr/>
          <p:nvPr/>
        </p:nvGrpSpPr>
        <p:grpSpPr bwMode="auto">
          <a:xfrm>
            <a:off x="4275171" y="3939768"/>
            <a:ext cx="7604125" cy="1617663"/>
            <a:chOff x="2603500" y="3991610"/>
            <a:chExt cx="7604244" cy="1616810"/>
          </a:xfrm>
        </p:grpSpPr>
        <p:sp>
          <p:nvSpPr>
            <p:cNvPr id="230" name="Rectangle 34"/>
            <p:cNvSpPr>
              <a:spLocks noChangeArrowheads="1"/>
            </p:cNvSpPr>
            <p:nvPr/>
          </p:nvSpPr>
          <p:spPr bwMode="auto">
            <a:xfrm>
              <a:off x="2603500" y="4777423"/>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400" b="1" dirty="0">
                  <a:solidFill>
                    <a:srgbClr val="0070C0"/>
                  </a:solidFill>
                  <a:latin typeface="微软雅黑" panose="020B0503020204020204" charset="-122"/>
                  <a:ea typeface="微软雅黑" panose="020B0503020204020204" charset="-122"/>
                </a:rPr>
                <a:t>油液</a:t>
              </a:r>
              <a:endParaRPr lang="en-US" altLang="zh-CN" sz="2400" b="1" dirty="0">
                <a:solidFill>
                  <a:srgbClr val="0070C0"/>
                </a:solidFill>
                <a:latin typeface="微软雅黑" panose="020B0503020204020204" charset="-122"/>
                <a:ea typeface="微软雅黑" panose="020B0503020204020204" charset="-122"/>
              </a:endParaRPr>
            </a:p>
            <a:p>
              <a:pPr>
                <a:spcBef>
                  <a:spcPct val="0"/>
                </a:spcBef>
                <a:buFontTx/>
                <a:buNone/>
              </a:pPr>
              <a:r>
                <a:rPr lang="zh-CN" altLang="en-US" sz="2400" b="1" dirty="0">
                  <a:solidFill>
                    <a:srgbClr val="0070C0"/>
                  </a:solidFill>
                  <a:latin typeface="微软雅黑" panose="020B0503020204020204" charset="-122"/>
                  <a:ea typeface="微软雅黑" panose="020B0503020204020204" charset="-122"/>
                </a:rPr>
                <a:t>入口</a:t>
              </a:r>
              <a:endParaRPr lang="zh-CN" altLang="en-US" sz="2400" b="1" dirty="0">
                <a:solidFill>
                  <a:srgbClr val="0070C0"/>
                </a:solidFill>
                <a:latin typeface="微软雅黑" panose="020B0503020204020204" charset="-122"/>
                <a:ea typeface="微软雅黑" panose="020B0503020204020204" charset="-122"/>
              </a:endParaRPr>
            </a:p>
          </p:txBody>
        </p:sp>
        <p:sp>
          <p:nvSpPr>
            <p:cNvPr id="231" name="Rectangle 35"/>
            <p:cNvSpPr>
              <a:spLocks noChangeArrowheads="1"/>
            </p:cNvSpPr>
            <p:nvPr/>
          </p:nvSpPr>
          <p:spPr bwMode="auto">
            <a:xfrm>
              <a:off x="9407525" y="3991610"/>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400" b="1">
                  <a:solidFill>
                    <a:srgbClr val="0070C0"/>
                  </a:solidFill>
                  <a:latin typeface="微软雅黑" panose="020B0503020204020204" charset="-122"/>
                  <a:ea typeface="微软雅黑" panose="020B0503020204020204" charset="-122"/>
                </a:rPr>
                <a:t>油液</a:t>
              </a:r>
              <a:endParaRPr lang="en-US" altLang="zh-CN" sz="2400" b="1">
                <a:solidFill>
                  <a:srgbClr val="0070C0"/>
                </a:solidFill>
                <a:latin typeface="微软雅黑" panose="020B0503020204020204" charset="-122"/>
                <a:ea typeface="微软雅黑" panose="020B0503020204020204" charset="-122"/>
              </a:endParaRPr>
            </a:p>
            <a:p>
              <a:pPr>
                <a:spcBef>
                  <a:spcPct val="0"/>
                </a:spcBef>
                <a:buFontTx/>
                <a:buNone/>
              </a:pPr>
              <a:r>
                <a:rPr lang="zh-CN" altLang="en-US" sz="2400" b="1">
                  <a:solidFill>
                    <a:srgbClr val="0070C0"/>
                  </a:solidFill>
                  <a:latin typeface="微软雅黑" panose="020B0503020204020204" charset="-122"/>
                  <a:ea typeface="微软雅黑" panose="020B0503020204020204" charset="-122"/>
                </a:rPr>
                <a:t>出口</a:t>
              </a:r>
              <a:endParaRPr lang="zh-CN" altLang="en-US" sz="2400" b="1">
                <a:solidFill>
                  <a:srgbClr val="0070C0"/>
                </a:solidFill>
                <a:latin typeface="微软雅黑" panose="020B0503020204020204" charset="-122"/>
                <a:ea typeface="微软雅黑" panose="020B0503020204020204" charset="-122"/>
              </a:endParaRPr>
            </a:p>
          </p:txBody>
        </p:sp>
      </p:grpSp>
      <p:grpSp>
        <p:nvGrpSpPr>
          <p:cNvPr id="232" name="组合 231"/>
          <p:cNvGrpSpPr/>
          <p:nvPr/>
        </p:nvGrpSpPr>
        <p:grpSpPr bwMode="auto">
          <a:xfrm>
            <a:off x="8078821" y="917168"/>
            <a:ext cx="2782888" cy="5272088"/>
            <a:chOff x="6407150" y="969094"/>
            <a:chExt cx="2783113" cy="5271687"/>
          </a:xfrm>
        </p:grpSpPr>
        <p:grpSp>
          <p:nvGrpSpPr>
            <p:cNvPr id="233" name="组合 39"/>
            <p:cNvGrpSpPr/>
            <p:nvPr/>
          </p:nvGrpSpPr>
          <p:grpSpPr bwMode="auto">
            <a:xfrm>
              <a:off x="6469202" y="969094"/>
              <a:ext cx="1284108" cy="1572494"/>
              <a:chOff x="7431614" y="1366012"/>
              <a:chExt cx="1284108" cy="1572494"/>
            </a:xfrm>
          </p:grpSpPr>
          <p:cxnSp>
            <p:nvCxnSpPr>
              <p:cNvPr id="234" name="直接连接符 233"/>
              <p:cNvCxnSpPr/>
              <p:nvPr/>
            </p:nvCxnSpPr>
            <p:spPr bwMode="auto">
              <a:xfrm flipH="1">
                <a:off x="7431614" y="1771650"/>
                <a:ext cx="554146" cy="1166856"/>
              </a:xfrm>
              <a:prstGeom prst="line">
                <a:avLst/>
              </a:prstGeom>
              <a:solidFill>
                <a:schemeClr val="accent1"/>
              </a:solidFill>
              <a:ln w="12700" cap="flat" cmpd="sng" algn="ctr">
                <a:solidFill>
                  <a:schemeClr val="tx1"/>
                </a:solidFill>
                <a:prstDash val="dash"/>
                <a:round/>
                <a:headEnd type="none" w="med" len="med"/>
                <a:tailEnd type="oval" w="med" len="med"/>
              </a:ln>
              <a:effectLst>
                <a:glow rad="10160">
                  <a:schemeClr val="accent1">
                    <a:alpha val="40000"/>
                  </a:schemeClr>
                </a:glow>
              </a:effectLst>
            </p:spPr>
          </p:cxnSp>
          <p:sp>
            <p:nvSpPr>
              <p:cNvPr id="235" name="矩形 61"/>
              <p:cNvSpPr>
                <a:spLocks noChangeArrowheads="1"/>
              </p:cNvSpPr>
              <p:nvPr/>
            </p:nvSpPr>
            <p:spPr bwMode="auto">
              <a:xfrm>
                <a:off x="8018095" y="1366012"/>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a:solidFill>
                      <a:srgbClr val="2F9C99"/>
                    </a:solidFill>
                    <a:latin typeface="微软雅黑" panose="020B0503020204020204" charset="-122"/>
                    <a:ea typeface="微软雅黑" panose="020B0503020204020204" charset="-122"/>
                  </a:rPr>
                  <a:t>手柄</a:t>
                </a:r>
                <a:endParaRPr lang="zh-CN" altLang="en-US" sz="2000" b="1">
                  <a:solidFill>
                    <a:srgbClr val="2F9C99"/>
                  </a:solidFill>
                  <a:latin typeface="微软雅黑" panose="020B0503020204020204" charset="-122"/>
                  <a:ea typeface="微软雅黑" panose="020B0503020204020204" charset="-122"/>
                </a:endParaRPr>
              </a:p>
            </p:txBody>
          </p:sp>
          <p:cxnSp>
            <p:nvCxnSpPr>
              <p:cNvPr id="236" name="直接连接符 235"/>
              <p:cNvCxnSpPr/>
              <p:nvPr/>
            </p:nvCxnSpPr>
            <p:spPr bwMode="auto">
              <a:xfrm flipH="1">
                <a:off x="7985761" y="1714346"/>
                <a:ext cx="729961" cy="0"/>
              </a:xfrm>
              <a:prstGeom prst="line">
                <a:avLst/>
              </a:prstGeom>
              <a:solidFill>
                <a:schemeClr val="accent1"/>
              </a:solidFill>
              <a:ln w="12700" cap="flat" cmpd="sng" algn="ctr">
                <a:solidFill>
                  <a:schemeClr val="tx1"/>
                </a:solidFill>
                <a:prstDash val="dash"/>
                <a:round/>
                <a:headEnd type="none" w="med" len="med"/>
                <a:tailEnd type="none" w="med" len="med"/>
              </a:ln>
              <a:effectLst>
                <a:glow rad="10160">
                  <a:schemeClr val="accent1">
                    <a:alpha val="40000"/>
                  </a:schemeClr>
                </a:glow>
              </a:effectLst>
            </p:spPr>
          </p:cxnSp>
        </p:grpSp>
        <p:grpSp>
          <p:nvGrpSpPr>
            <p:cNvPr id="237" name="组合 43"/>
            <p:cNvGrpSpPr/>
            <p:nvPr/>
          </p:nvGrpSpPr>
          <p:grpSpPr bwMode="auto">
            <a:xfrm>
              <a:off x="6407150" y="2400852"/>
              <a:ext cx="2428784" cy="1724108"/>
              <a:chOff x="7360176" y="1483523"/>
              <a:chExt cx="2428784" cy="1803554"/>
            </a:xfrm>
          </p:grpSpPr>
          <p:cxnSp>
            <p:nvCxnSpPr>
              <p:cNvPr id="238" name="直接连接符 237"/>
              <p:cNvCxnSpPr/>
              <p:nvPr/>
            </p:nvCxnSpPr>
            <p:spPr bwMode="auto">
              <a:xfrm flipH="1">
                <a:off x="7360176" y="1901208"/>
                <a:ext cx="1669328" cy="1385869"/>
              </a:xfrm>
              <a:prstGeom prst="line">
                <a:avLst/>
              </a:prstGeom>
              <a:solidFill>
                <a:schemeClr val="accent1"/>
              </a:solidFill>
              <a:ln w="12700" cap="flat" cmpd="sng" algn="ctr">
                <a:solidFill>
                  <a:schemeClr val="tx1"/>
                </a:solidFill>
                <a:prstDash val="dash"/>
                <a:round/>
                <a:headEnd type="none" w="med" len="med"/>
                <a:tailEnd type="oval" w="med" len="med"/>
              </a:ln>
              <a:effectLst>
                <a:glow rad="10160">
                  <a:schemeClr val="accent1">
                    <a:alpha val="40000"/>
                  </a:schemeClr>
                </a:glow>
              </a:effectLst>
            </p:spPr>
          </p:cxnSp>
          <p:sp>
            <p:nvSpPr>
              <p:cNvPr id="239" name="矩形 61"/>
              <p:cNvSpPr>
                <a:spLocks noChangeArrowheads="1"/>
              </p:cNvSpPr>
              <p:nvPr/>
            </p:nvSpPr>
            <p:spPr bwMode="auto">
              <a:xfrm>
                <a:off x="9091333" y="148352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a:solidFill>
                      <a:srgbClr val="2F9C99"/>
                    </a:solidFill>
                    <a:latin typeface="微软雅黑" panose="020B0503020204020204" charset="-122"/>
                    <a:ea typeface="微软雅黑" panose="020B0503020204020204" charset="-122"/>
                  </a:rPr>
                  <a:t>阀芯</a:t>
                </a:r>
                <a:endParaRPr lang="zh-CN" altLang="en-US" sz="2000" b="1">
                  <a:solidFill>
                    <a:srgbClr val="2F9C99"/>
                  </a:solidFill>
                  <a:latin typeface="微软雅黑" panose="020B0503020204020204" charset="-122"/>
                  <a:ea typeface="微软雅黑" panose="020B0503020204020204" charset="-122"/>
                </a:endParaRPr>
              </a:p>
            </p:txBody>
          </p:sp>
          <p:cxnSp>
            <p:nvCxnSpPr>
              <p:cNvPr id="240" name="直接连接符 239"/>
              <p:cNvCxnSpPr/>
              <p:nvPr/>
            </p:nvCxnSpPr>
            <p:spPr bwMode="auto">
              <a:xfrm flipH="1">
                <a:off x="9039664" y="1848633"/>
                <a:ext cx="686523" cy="0"/>
              </a:xfrm>
              <a:prstGeom prst="line">
                <a:avLst/>
              </a:prstGeom>
              <a:solidFill>
                <a:schemeClr val="accent1"/>
              </a:solidFill>
              <a:ln w="12700" cap="flat" cmpd="sng" algn="ctr">
                <a:solidFill>
                  <a:schemeClr val="tx1"/>
                </a:solidFill>
                <a:prstDash val="dash"/>
                <a:round/>
                <a:headEnd type="none" w="med" len="med"/>
                <a:tailEnd type="none" w="med" len="med"/>
              </a:ln>
              <a:effectLst>
                <a:glow rad="10160">
                  <a:schemeClr val="accent1">
                    <a:alpha val="40000"/>
                  </a:schemeClr>
                </a:glow>
              </a:effectLst>
            </p:spPr>
          </p:cxnSp>
        </p:grpSp>
        <p:grpSp>
          <p:nvGrpSpPr>
            <p:cNvPr id="241" name="组合 47"/>
            <p:cNvGrpSpPr/>
            <p:nvPr/>
          </p:nvGrpSpPr>
          <p:grpSpPr bwMode="auto">
            <a:xfrm>
              <a:off x="7835900" y="5500549"/>
              <a:ext cx="1354363" cy="740232"/>
              <a:chOff x="7522387" y="2513098"/>
              <a:chExt cx="1354363" cy="740232"/>
            </a:xfrm>
          </p:grpSpPr>
          <p:cxnSp>
            <p:nvCxnSpPr>
              <p:cNvPr id="242" name="直接连接符 241"/>
              <p:cNvCxnSpPr/>
              <p:nvPr/>
            </p:nvCxnSpPr>
            <p:spPr bwMode="auto">
              <a:xfrm flipH="1" flipV="1">
                <a:off x="7522387" y="2513098"/>
                <a:ext cx="645161" cy="740232"/>
              </a:xfrm>
              <a:prstGeom prst="line">
                <a:avLst/>
              </a:prstGeom>
              <a:solidFill>
                <a:schemeClr val="accent1"/>
              </a:solidFill>
              <a:ln w="12700" cap="flat" cmpd="sng" algn="ctr">
                <a:solidFill>
                  <a:schemeClr val="tx1"/>
                </a:solidFill>
                <a:prstDash val="dash"/>
                <a:round/>
                <a:headEnd type="none" w="med" len="med"/>
                <a:tailEnd type="oval" w="med" len="med"/>
              </a:ln>
              <a:effectLst>
                <a:glow rad="10160">
                  <a:schemeClr val="accent1">
                    <a:alpha val="40000"/>
                  </a:schemeClr>
                </a:glow>
              </a:effectLst>
            </p:spPr>
          </p:cxnSp>
          <p:sp>
            <p:nvSpPr>
              <p:cNvPr id="243" name="矩形 61"/>
              <p:cNvSpPr>
                <a:spLocks noChangeArrowheads="1"/>
              </p:cNvSpPr>
              <p:nvPr/>
            </p:nvSpPr>
            <p:spPr bwMode="auto">
              <a:xfrm>
                <a:off x="8179123" y="2829686"/>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a:solidFill>
                      <a:srgbClr val="2F9C99"/>
                    </a:solidFill>
                    <a:latin typeface="微软雅黑" panose="020B0503020204020204" charset="-122"/>
                    <a:ea typeface="微软雅黑" panose="020B0503020204020204" charset="-122"/>
                  </a:rPr>
                  <a:t>阀体</a:t>
                </a:r>
                <a:endParaRPr lang="zh-CN" altLang="en-US" sz="2000" b="1">
                  <a:solidFill>
                    <a:srgbClr val="2F9C99"/>
                  </a:solidFill>
                  <a:latin typeface="微软雅黑" panose="020B0503020204020204" charset="-122"/>
                  <a:ea typeface="微软雅黑" panose="020B0503020204020204" charset="-122"/>
                </a:endParaRPr>
              </a:p>
            </p:txBody>
          </p:sp>
          <p:cxnSp>
            <p:nvCxnSpPr>
              <p:cNvPr id="244" name="直接连接符 243"/>
              <p:cNvCxnSpPr/>
              <p:nvPr/>
            </p:nvCxnSpPr>
            <p:spPr bwMode="auto">
              <a:xfrm flipH="1" flipV="1">
                <a:off x="8162292" y="3253329"/>
                <a:ext cx="702883" cy="1"/>
              </a:xfrm>
              <a:prstGeom prst="line">
                <a:avLst/>
              </a:prstGeom>
              <a:solidFill>
                <a:schemeClr val="accent1"/>
              </a:solidFill>
              <a:ln w="12700" cap="flat" cmpd="sng" algn="ctr">
                <a:solidFill>
                  <a:schemeClr val="tx1"/>
                </a:solidFill>
                <a:prstDash val="dash"/>
                <a:round/>
                <a:headEnd type="none" w="med" len="med"/>
                <a:tailEnd type="none" w="med" len="med"/>
              </a:ln>
              <a:effectLst>
                <a:glow rad="10160">
                  <a:schemeClr val="accent1">
                    <a:alpha val="40000"/>
                  </a:schemeClr>
                </a:glow>
              </a:effectLst>
            </p:spPr>
          </p:cxnSp>
        </p:grpSp>
      </p:grpSp>
      <p:cxnSp>
        <p:nvCxnSpPr>
          <p:cNvPr id="245" name="Curved Connector 43"/>
          <p:cNvCxnSpPr>
            <a:cxnSpLocks noChangeShapeType="1"/>
          </p:cNvCxnSpPr>
          <p:nvPr/>
        </p:nvCxnSpPr>
        <p:spPr bwMode="auto">
          <a:xfrm flipV="1">
            <a:off x="6578634" y="4335056"/>
            <a:ext cx="2928937" cy="785812"/>
          </a:xfrm>
          <a:prstGeom prst="curvedConnector3">
            <a:avLst>
              <a:gd name="adj1" fmla="val 52426"/>
            </a:avLst>
          </a:prstGeom>
          <a:noFill/>
          <a:ln w="38100" algn="ctr">
            <a:solidFill>
              <a:srgbClr val="FFFF00"/>
            </a:solidFill>
            <a:round/>
            <a:tailEnd type="triangle" w="lg" len="lg"/>
          </a:ln>
          <a:extLst>
            <a:ext uri="{909E8E84-426E-40DD-AFC4-6F175D3DCCD1}">
              <a14:hiddenFill xmlns:a14="http://schemas.microsoft.com/office/drawing/2010/main">
                <a:noFill/>
              </a14:hiddenFill>
            </a:ext>
          </a:extLst>
        </p:spPr>
      </p:cxnSp>
      <p:pic>
        <p:nvPicPr>
          <p:cNvPr id="367578548" name="图片 164"/>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540510" y="2348865"/>
            <a:ext cx="2734945" cy="3789680"/>
          </a:xfrm>
          <a:prstGeom prst="rect">
            <a:avLst/>
          </a:prstGeom>
          <a:noFill/>
          <a:ln>
            <a:noFill/>
          </a:ln>
          <a:effectLst/>
        </p:spPr>
      </p:pic>
      <p:sp>
        <p:nvSpPr>
          <p:cNvPr id="246" name="文本框 245"/>
          <p:cNvSpPr txBox="1"/>
          <p:nvPr/>
        </p:nvSpPr>
        <p:spPr>
          <a:xfrm>
            <a:off x="1945640" y="1595120"/>
            <a:ext cx="5080000" cy="368300"/>
          </a:xfrm>
          <a:prstGeom prst="rect">
            <a:avLst/>
          </a:prstGeom>
        </p:spPr>
        <p:txBody>
          <a:bodyPr>
            <a:spAutoFit/>
          </a:bodyPr>
          <a:p>
            <a:pPr marL="0" algn="l" defTabSz="914400">
              <a:lnSpc>
                <a:spcPct val="100000"/>
              </a:lnSpc>
              <a:buClrTx/>
              <a:buSzTx/>
              <a:buFontTx/>
            </a:pPr>
            <a:r>
              <a:rPr lang="en-US" altLang="zh-CN" sz="1800" dirty="0"/>
              <a:t>1、节流阀-</a:t>
            </a:r>
            <a:r>
              <a:rPr altLang="en-US" sz="1800" dirty="0">
                <a:solidFill>
                  <a:srgbClr val="0000CC"/>
                </a:solidFill>
              </a:rPr>
              <a:t>结构原理</a:t>
            </a:r>
            <a:endParaRPr altLang="en-US" sz="1800"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100"/>
                                  </p:stCondLst>
                                  <p:childTnLst>
                                    <p:set>
                                      <p:cBhvr>
                                        <p:cTn id="6" dur="1" fill="hold">
                                          <p:stCondLst>
                                            <p:cond delay="0"/>
                                          </p:stCondLst>
                                        </p:cTn>
                                        <p:tgtEl>
                                          <p:spTgt spid="197"/>
                                        </p:tgtEl>
                                        <p:attrNameLst>
                                          <p:attrName>style.visibility</p:attrName>
                                        </p:attrNameLst>
                                      </p:cBhvr>
                                      <p:to>
                                        <p:strVal val="visible"/>
                                      </p:to>
                                    </p:set>
                                    <p:animEffect transition="in" filter="dissolve">
                                      <p:cBhvr>
                                        <p:cTn id="7" dur="500"/>
                                        <p:tgtEl>
                                          <p:spTgt spid="197"/>
                                        </p:tgtEl>
                                      </p:cBhvr>
                                    </p:animEffect>
                                  </p:childTnLst>
                                </p:cTn>
                              </p:par>
                              <p:par>
                                <p:cTn id="8" presetID="9" presetClass="entr" presetSubtype="0" fill="hold" nodeType="withEffect">
                                  <p:stCondLst>
                                    <p:cond delay="100"/>
                                  </p:stCondLst>
                                  <p:childTnLst>
                                    <p:set>
                                      <p:cBhvr>
                                        <p:cTn id="9" dur="1" fill="hold">
                                          <p:stCondLst>
                                            <p:cond delay="0"/>
                                          </p:stCondLst>
                                        </p:cTn>
                                        <p:tgtEl>
                                          <p:spTgt spid="214"/>
                                        </p:tgtEl>
                                        <p:attrNameLst>
                                          <p:attrName>style.visibility</p:attrName>
                                        </p:attrNameLst>
                                      </p:cBhvr>
                                      <p:to>
                                        <p:strVal val="visible"/>
                                      </p:to>
                                    </p:set>
                                    <p:animEffect transition="in" filter="dissolve">
                                      <p:cBhvr>
                                        <p:cTn id="10" dur="500"/>
                                        <p:tgtEl>
                                          <p:spTgt spid="2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2"/>
                                        </p:tgtEl>
                                        <p:attrNameLst>
                                          <p:attrName>style.visibility</p:attrName>
                                        </p:attrNameLst>
                                      </p:cBhvr>
                                      <p:to>
                                        <p:strVal val="visible"/>
                                      </p:to>
                                    </p:set>
                                    <p:animEffect transition="in" filter="fade">
                                      <p:cBhvr>
                                        <p:cTn id="15" dur="500"/>
                                        <p:tgtEl>
                                          <p:spTgt spid="232"/>
                                        </p:tgtEl>
                                      </p:cBhvr>
                                    </p:animEffect>
                                  </p:childTnLst>
                                </p:cTn>
                              </p:par>
                            </p:childTnLst>
                          </p:cTn>
                        </p:par>
                      </p:childTnLst>
                    </p:cTn>
                  </p:par>
                  <p:par>
                    <p:cTn id="16" fill="hold">
                      <p:stCondLst>
                        <p:cond delay="indefinite"/>
                      </p:stCondLst>
                      <p:childTnLst>
                        <p:par>
                          <p:cTn id="17" fill="hold">
                            <p:stCondLst>
                              <p:cond delay="0"/>
                            </p:stCondLst>
                            <p:childTnLst>
                              <p:par>
                                <p:cTn id="18" presetID="64" presetClass="path" presetSubtype="0" repeatCount="2000" accel="50000" decel="50000" autoRev="1" fill="hold" nodeType="clickEffect">
                                  <p:stCondLst>
                                    <p:cond delay="0"/>
                                  </p:stCondLst>
                                  <p:childTnLst>
                                    <p:animMotion origin="layout" path="M -2.08333E-7 -1.85185E-6 L -2.08333E-7 -0.06204 " pathEditMode="relative" rAng="0" ptsTypes="AA">
                                      <p:cBhvr>
                                        <p:cTn id="19" dur="800" fill="hold"/>
                                        <p:tgtEl>
                                          <p:spTgt spid="214"/>
                                        </p:tgtEl>
                                        <p:attrNameLst>
                                          <p:attrName>ppt_x</p:attrName>
                                          <p:attrName>ppt_y</p:attrName>
                                        </p:attrNameLst>
                                      </p:cBhvr>
                                      <p:rCtr x="0" y="-3102"/>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9"/>
                                        </p:tgtEl>
                                        <p:attrNameLst>
                                          <p:attrName>style.visibility</p:attrName>
                                        </p:attrNameLst>
                                      </p:cBhvr>
                                      <p:to>
                                        <p:strVal val="visible"/>
                                      </p:to>
                                    </p:set>
                                    <p:animEffect transition="in" filter="fade">
                                      <p:cBhvr>
                                        <p:cTn id="24" dur="1000"/>
                                        <p:tgtEl>
                                          <p:spTgt spid="229"/>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03"/>
                                        </p:tgtEl>
                                        <p:attrNameLst>
                                          <p:attrName>style.visibility</p:attrName>
                                        </p:attrNameLst>
                                      </p:cBhvr>
                                      <p:to>
                                        <p:strVal val="visible"/>
                                      </p:to>
                                    </p:set>
                                    <p:animEffect transition="in" filter="wipe(left)">
                                      <p:cBhvr>
                                        <p:cTn id="28" dur="900"/>
                                        <p:tgtEl>
                                          <p:spTgt spid="203"/>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09"/>
                                        </p:tgtEl>
                                        <p:attrNameLst>
                                          <p:attrName>style.visibility</p:attrName>
                                        </p:attrNameLst>
                                      </p:cBhvr>
                                      <p:to>
                                        <p:strVal val="visible"/>
                                      </p:to>
                                    </p:set>
                                    <p:animEffect transition="in" filter="wipe(down)">
                                      <p:cBhvr>
                                        <p:cTn id="32" dur="900"/>
                                        <p:tgtEl>
                                          <p:spTgt spid="209"/>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06"/>
                                        </p:tgtEl>
                                        <p:attrNameLst>
                                          <p:attrName>style.visibility</p:attrName>
                                        </p:attrNameLst>
                                      </p:cBhvr>
                                      <p:to>
                                        <p:strVal val="visible"/>
                                      </p:to>
                                    </p:set>
                                    <p:animEffect transition="in" filter="wipe(left)">
                                      <p:cBhvr>
                                        <p:cTn id="36" dur="800"/>
                                        <p:tgtEl>
                                          <p:spTgt spid="206"/>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245"/>
                                        </p:tgtEl>
                                        <p:attrNameLst>
                                          <p:attrName>style.visibility</p:attrName>
                                        </p:attrNameLst>
                                      </p:cBhvr>
                                      <p:to>
                                        <p:strVal val="visible"/>
                                      </p:to>
                                    </p:set>
                                    <p:animEffect transition="in" filter="wipe(left)">
                                      <p:cBhvr>
                                        <p:cTn id="40" dur="800"/>
                                        <p:tgtEl>
                                          <p:spTgt spid="245"/>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nodeType="clickEffect">
                                  <p:stCondLst>
                                    <p:cond delay="0"/>
                                  </p:stCondLst>
                                  <p:childTnLst>
                                    <p:animEffect transition="out" filter="dissolve">
                                      <p:cBhvr>
                                        <p:cTn id="44" dur="500"/>
                                        <p:tgtEl>
                                          <p:spTgt spid="245"/>
                                        </p:tgtEl>
                                      </p:cBhvr>
                                    </p:animEffect>
                                    <p:set>
                                      <p:cBhvr>
                                        <p:cTn id="45" dur="1" fill="hold">
                                          <p:stCondLst>
                                            <p:cond delay="499"/>
                                          </p:stCondLst>
                                        </p:cTn>
                                        <p:tgtEl>
                                          <p:spTgt spid="245"/>
                                        </p:tgtEl>
                                        <p:attrNameLst>
                                          <p:attrName>style.visibility</p:attrName>
                                        </p:attrNameLst>
                                      </p:cBhvr>
                                      <p:to>
                                        <p:strVal val="hidden"/>
                                      </p:to>
                                    </p:set>
                                  </p:childTnLst>
                                </p:cTn>
                              </p:par>
                              <p:par>
                                <p:cTn id="46" presetID="9" presetClass="exit" presetSubtype="0" fill="hold" nodeType="withEffect">
                                  <p:stCondLst>
                                    <p:cond delay="0"/>
                                  </p:stCondLst>
                                  <p:childTnLst>
                                    <p:animEffect transition="out" filter="dissolve">
                                      <p:cBhvr>
                                        <p:cTn id="47" dur="700"/>
                                        <p:tgtEl>
                                          <p:spTgt spid="203"/>
                                        </p:tgtEl>
                                      </p:cBhvr>
                                    </p:animEffect>
                                    <p:set>
                                      <p:cBhvr>
                                        <p:cTn id="48" dur="1" fill="hold">
                                          <p:stCondLst>
                                            <p:cond delay="699"/>
                                          </p:stCondLst>
                                        </p:cTn>
                                        <p:tgtEl>
                                          <p:spTgt spid="203"/>
                                        </p:tgtEl>
                                        <p:attrNameLst>
                                          <p:attrName>style.visibility</p:attrName>
                                        </p:attrNameLst>
                                      </p:cBhvr>
                                      <p:to>
                                        <p:strVal val="hidden"/>
                                      </p:to>
                                    </p:set>
                                  </p:childTnLst>
                                </p:cTn>
                              </p:par>
                              <p:par>
                                <p:cTn id="49" presetID="9" presetClass="exit" presetSubtype="0" fill="hold" nodeType="withEffect">
                                  <p:stCondLst>
                                    <p:cond delay="0"/>
                                  </p:stCondLst>
                                  <p:childTnLst>
                                    <p:animEffect transition="out" filter="dissolve">
                                      <p:cBhvr>
                                        <p:cTn id="50" dur="700"/>
                                        <p:tgtEl>
                                          <p:spTgt spid="209"/>
                                        </p:tgtEl>
                                      </p:cBhvr>
                                    </p:animEffect>
                                    <p:set>
                                      <p:cBhvr>
                                        <p:cTn id="51" dur="1" fill="hold">
                                          <p:stCondLst>
                                            <p:cond delay="699"/>
                                          </p:stCondLst>
                                        </p:cTn>
                                        <p:tgtEl>
                                          <p:spTgt spid="209"/>
                                        </p:tgtEl>
                                        <p:attrNameLst>
                                          <p:attrName>style.visibility</p:attrName>
                                        </p:attrNameLst>
                                      </p:cBhvr>
                                      <p:to>
                                        <p:strVal val="hidden"/>
                                      </p:to>
                                    </p:set>
                                  </p:childTnLst>
                                </p:cTn>
                              </p:par>
                              <p:par>
                                <p:cTn id="52" presetID="9" presetClass="exit" presetSubtype="0" fill="hold" nodeType="withEffect">
                                  <p:stCondLst>
                                    <p:cond delay="0"/>
                                  </p:stCondLst>
                                  <p:childTnLst>
                                    <p:animEffect transition="out" filter="dissolve">
                                      <p:cBhvr>
                                        <p:cTn id="53" dur="700"/>
                                        <p:tgtEl>
                                          <p:spTgt spid="206"/>
                                        </p:tgtEl>
                                      </p:cBhvr>
                                    </p:animEffect>
                                    <p:set>
                                      <p:cBhvr>
                                        <p:cTn id="54" dur="1" fill="hold">
                                          <p:stCondLst>
                                            <p:cond delay="699"/>
                                          </p:stCondLst>
                                        </p:cTn>
                                        <p:tgtEl>
                                          <p:spTgt spid="206"/>
                                        </p:tgtEl>
                                        <p:attrNameLst>
                                          <p:attrName>style.visibility</p:attrName>
                                        </p:attrNameLst>
                                      </p:cBhvr>
                                      <p:to>
                                        <p:strVal val="hidden"/>
                                      </p:to>
                                    </p:set>
                                  </p:childTnLst>
                                </p:cTn>
                              </p:par>
                              <p:par>
                                <p:cTn id="55" presetID="9" presetClass="exit" presetSubtype="0" fill="hold" nodeType="withEffect">
                                  <p:stCondLst>
                                    <p:cond delay="0"/>
                                  </p:stCondLst>
                                  <p:childTnLst>
                                    <p:animEffect transition="out" filter="dissolve">
                                      <p:cBhvr>
                                        <p:cTn id="56" dur="700"/>
                                        <p:tgtEl>
                                          <p:spTgt spid="229"/>
                                        </p:tgtEl>
                                      </p:cBhvr>
                                    </p:animEffect>
                                    <p:set>
                                      <p:cBhvr>
                                        <p:cTn id="57" dur="1" fill="hold">
                                          <p:stCondLst>
                                            <p:cond delay="699"/>
                                          </p:stCondLst>
                                        </p:cTn>
                                        <p:tgtEl>
                                          <p:spTgt spid="2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Freeform 2"/>
          <p:cNvSpPr/>
          <p:nvPr/>
        </p:nvSpPr>
        <p:spPr bwMode="auto">
          <a:xfrm>
            <a:off x="5207000" y="4613275"/>
            <a:ext cx="1820863" cy="1646238"/>
          </a:xfrm>
          <a:custGeom>
            <a:avLst/>
            <a:gdLst/>
            <a:ahLst/>
            <a:cxnLst>
              <a:cxn ang="0">
                <a:pos x="624" y="0"/>
              </a:cxn>
              <a:cxn ang="0">
                <a:pos x="1392" y="0"/>
              </a:cxn>
              <a:cxn ang="0">
                <a:pos x="1392" y="144"/>
              </a:cxn>
              <a:cxn ang="0">
                <a:pos x="2016" y="144"/>
              </a:cxn>
              <a:cxn ang="0">
                <a:pos x="2016" y="1824"/>
              </a:cxn>
              <a:cxn ang="0">
                <a:pos x="0" y="1824"/>
              </a:cxn>
              <a:cxn ang="0">
                <a:pos x="0" y="144"/>
              </a:cxn>
              <a:cxn ang="0">
                <a:pos x="624" y="144"/>
              </a:cxn>
              <a:cxn ang="0">
                <a:pos x="624" y="0"/>
              </a:cxn>
            </a:cxnLst>
            <a:rect l="0" t="0" r="r" b="b"/>
            <a:pathLst>
              <a:path w="2017" h="1825">
                <a:moveTo>
                  <a:pt x="624" y="0"/>
                </a:moveTo>
                <a:lnTo>
                  <a:pt x="1392" y="0"/>
                </a:lnTo>
                <a:lnTo>
                  <a:pt x="1392" y="144"/>
                </a:lnTo>
                <a:lnTo>
                  <a:pt x="2016" y="144"/>
                </a:lnTo>
                <a:lnTo>
                  <a:pt x="2016" y="1824"/>
                </a:lnTo>
                <a:lnTo>
                  <a:pt x="0" y="1824"/>
                </a:lnTo>
                <a:lnTo>
                  <a:pt x="0" y="144"/>
                </a:lnTo>
                <a:lnTo>
                  <a:pt x="624" y="144"/>
                </a:lnTo>
                <a:lnTo>
                  <a:pt x="624" y="0"/>
                </a:lnTo>
              </a:path>
            </a:pathLst>
          </a:custGeom>
          <a:solidFill>
            <a:schemeClr val="bg1">
              <a:lumMod val="75000"/>
            </a:schemeClr>
          </a:solidFill>
          <a:ln w="12700" cap="rnd" cmpd="sng">
            <a:solidFill>
              <a:schemeClr val="tx1"/>
            </a:solidFill>
            <a:prstDash val="solid"/>
            <a:round/>
            <a:headEnd type="none" w="med" len="med"/>
            <a:tailEnd type="none" w="med" len="med"/>
          </a:ln>
          <a:effectLst/>
        </p:spPr>
        <p:txBody>
          <a:bodyPr/>
          <a:lstStyle/>
          <a:p>
            <a:pPr>
              <a:defRPr/>
            </a:pPr>
            <a:endParaRPr lang="zh-CN" altLang="en-US"/>
          </a:p>
        </p:txBody>
      </p:sp>
      <p:sp>
        <p:nvSpPr>
          <p:cNvPr id="7" name="Line 7"/>
          <p:cNvSpPr>
            <a:spLocks noChangeShapeType="1"/>
          </p:cNvSpPr>
          <p:nvPr/>
        </p:nvSpPr>
        <p:spPr bwMode="auto">
          <a:xfrm flipV="1">
            <a:off x="5975350" y="4913313"/>
            <a:ext cx="0" cy="2667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Line 8"/>
          <p:cNvSpPr>
            <a:spLocks noChangeShapeType="1"/>
          </p:cNvSpPr>
          <p:nvPr/>
        </p:nvSpPr>
        <p:spPr bwMode="auto">
          <a:xfrm flipV="1">
            <a:off x="6235700" y="4913313"/>
            <a:ext cx="0" cy="2667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Line 9"/>
          <p:cNvSpPr>
            <a:spLocks noChangeShapeType="1"/>
          </p:cNvSpPr>
          <p:nvPr/>
        </p:nvSpPr>
        <p:spPr bwMode="auto">
          <a:xfrm flipH="1">
            <a:off x="6188075" y="4916488"/>
            <a:ext cx="50800"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Rectangle 24"/>
          <p:cNvSpPr>
            <a:spLocks noChangeArrowheads="1"/>
          </p:cNvSpPr>
          <p:nvPr/>
        </p:nvSpPr>
        <p:spPr bwMode="auto">
          <a:xfrm>
            <a:off x="5459413" y="4235450"/>
            <a:ext cx="1292225" cy="296863"/>
          </a:xfrm>
          <a:prstGeom prst="rect">
            <a:avLst/>
          </a:prstGeom>
          <a:gradFill rotWithShape="0">
            <a:gsLst>
              <a:gs pos="0">
                <a:srgbClr val="919191"/>
              </a:gs>
              <a:gs pos="50000">
                <a:srgbClr val="FFFFFF"/>
              </a:gs>
              <a:gs pos="100000">
                <a:srgbClr val="919191"/>
              </a:gs>
            </a:gsLst>
            <a:lin ang="0" scaled="1"/>
          </a:gradFill>
          <a:ln w="12700">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11" name="组合 10"/>
          <p:cNvGrpSpPr/>
          <p:nvPr/>
        </p:nvGrpSpPr>
        <p:grpSpPr bwMode="auto">
          <a:xfrm>
            <a:off x="3168650" y="5416550"/>
            <a:ext cx="1168400" cy="723900"/>
            <a:chOff x="2613866" y="5400869"/>
            <a:chExt cx="1167463" cy="724173"/>
          </a:xfrm>
        </p:grpSpPr>
        <p:sp>
          <p:nvSpPr>
            <p:cNvPr id="12" name="Rectangle 31"/>
            <p:cNvSpPr>
              <a:spLocks noChangeArrowheads="1"/>
            </p:cNvSpPr>
            <p:nvPr/>
          </p:nvSpPr>
          <p:spPr bwMode="auto">
            <a:xfrm>
              <a:off x="3083702" y="5417156"/>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a:solidFill>
                    <a:srgbClr val="0070C0"/>
                  </a:solidFill>
                  <a:latin typeface="微软雅黑" panose="020B0503020204020204" charset="-122"/>
                  <a:ea typeface="微软雅黑" panose="020B0503020204020204" charset="-122"/>
                </a:rPr>
                <a:t>油液</a:t>
              </a:r>
              <a:endParaRPr lang="en-US" altLang="zh-CN" sz="2000" b="1">
                <a:solidFill>
                  <a:srgbClr val="0070C0"/>
                </a:solidFill>
                <a:latin typeface="微软雅黑" panose="020B0503020204020204" charset="-122"/>
                <a:ea typeface="微软雅黑" panose="020B0503020204020204" charset="-122"/>
              </a:endParaRPr>
            </a:p>
            <a:p>
              <a:pPr>
                <a:spcBef>
                  <a:spcPct val="0"/>
                </a:spcBef>
                <a:buFontTx/>
                <a:buNone/>
              </a:pPr>
              <a:r>
                <a:rPr lang="zh-CN" altLang="en-US" sz="2000" b="1">
                  <a:solidFill>
                    <a:srgbClr val="0070C0"/>
                  </a:solidFill>
                  <a:latin typeface="微软雅黑" panose="020B0503020204020204" charset="-122"/>
                  <a:ea typeface="微软雅黑" panose="020B0503020204020204" charset="-122"/>
                </a:rPr>
                <a:t>入口</a:t>
              </a:r>
              <a:endParaRPr lang="zh-CN" altLang="en-US" sz="2000" b="1">
                <a:solidFill>
                  <a:srgbClr val="0070C0"/>
                </a:solidFill>
                <a:latin typeface="微软雅黑" panose="020B0503020204020204" charset="-122"/>
                <a:ea typeface="微软雅黑" panose="020B0503020204020204" charset="-122"/>
              </a:endParaRPr>
            </a:p>
          </p:txBody>
        </p:sp>
        <p:sp>
          <p:nvSpPr>
            <p:cNvPr id="13" name="Rectangle 35"/>
            <p:cNvSpPr>
              <a:spLocks noChangeArrowheads="1"/>
            </p:cNvSpPr>
            <p:nvPr/>
          </p:nvSpPr>
          <p:spPr bwMode="auto">
            <a:xfrm>
              <a:off x="2613866" y="5400869"/>
              <a:ext cx="5254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i="1">
                  <a:solidFill>
                    <a:srgbClr val="FF0000"/>
                  </a:solidFill>
                  <a:latin typeface="Calibri" panose="020F0502020204030204" pitchFamily="34" charset="0"/>
                </a:rPr>
                <a:t>p</a:t>
              </a:r>
              <a:r>
                <a:rPr lang="en-US" altLang="zh-CN" baseline="-25000">
                  <a:solidFill>
                    <a:srgbClr val="FF0000"/>
                  </a:solidFill>
                  <a:latin typeface="Calibri" panose="020F0502020204030204" pitchFamily="34" charset="0"/>
                </a:rPr>
                <a:t>1</a:t>
              </a:r>
              <a:endParaRPr lang="zh-CN" altLang="en-US" baseline="-25000">
                <a:solidFill>
                  <a:srgbClr val="FF0000"/>
                </a:solidFill>
                <a:latin typeface="Calibri" panose="020F0502020204030204" pitchFamily="34" charset="0"/>
              </a:endParaRPr>
            </a:p>
          </p:txBody>
        </p:sp>
      </p:grpSp>
      <p:grpSp>
        <p:nvGrpSpPr>
          <p:cNvPr id="14" name="组合 13"/>
          <p:cNvGrpSpPr/>
          <p:nvPr/>
        </p:nvGrpSpPr>
        <p:grpSpPr bwMode="auto">
          <a:xfrm>
            <a:off x="7813675" y="4930775"/>
            <a:ext cx="1211263" cy="722313"/>
            <a:chOff x="7395315" y="4853890"/>
            <a:chExt cx="1210932" cy="722784"/>
          </a:xfrm>
        </p:grpSpPr>
        <p:sp>
          <p:nvSpPr>
            <p:cNvPr id="15" name="Rectangle 33"/>
            <p:cNvSpPr>
              <a:spLocks noChangeArrowheads="1"/>
            </p:cNvSpPr>
            <p:nvPr/>
          </p:nvSpPr>
          <p:spPr bwMode="auto">
            <a:xfrm>
              <a:off x="7395315" y="4868788"/>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a:solidFill>
                    <a:srgbClr val="0070C0"/>
                  </a:solidFill>
                  <a:latin typeface="微软雅黑" panose="020B0503020204020204" charset="-122"/>
                  <a:ea typeface="微软雅黑" panose="020B0503020204020204" charset="-122"/>
                </a:rPr>
                <a:t>油液</a:t>
              </a:r>
              <a:endParaRPr lang="en-US" altLang="zh-CN" sz="2000" b="1">
                <a:solidFill>
                  <a:srgbClr val="0070C0"/>
                </a:solidFill>
                <a:latin typeface="微软雅黑" panose="020B0503020204020204" charset="-122"/>
                <a:ea typeface="微软雅黑" panose="020B0503020204020204" charset="-122"/>
              </a:endParaRPr>
            </a:p>
            <a:p>
              <a:pPr>
                <a:spcBef>
                  <a:spcPct val="0"/>
                </a:spcBef>
                <a:buFontTx/>
                <a:buNone/>
              </a:pPr>
              <a:r>
                <a:rPr lang="zh-CN" altLang="en-US" sz="2000" b="1">
                  <a:solidFill>
                    <a:srgbClr val="0070C0"/>
                  </a:solidFill>
                  <a:latin typeface="微软雅黑" panose="020B0503020204020204" charset="-122"/>
                  <a:ea typeface="微软雅黑" panose="020B0503020204020204" charset="-122"/>
                </a:rPr>
                <a:t>出口</a:t>
              </a:r>
              <a:endParaRPr lang="zh-CN" altLang="en-US" sz="2000" b="1">
                <a:solidFill>
                  <a:srgbClr val="0070C0"/>
                </a:solidFill>
                <a:latin typeface="微软雅黑" panose="020B0503020204020204" charset="-122"/>
                <a:ea typeface="微软雅黑" panose="020B0503020204020204" charset="-122"/>
              </a:endParaRPr>
            </a:p>
          </p:txBody>
        </p:sp>
        <p:sp>
          <p:nvSpPr>
            <p:cNvPr id="16" name="Rectangle 36"/>
            <p:cNvSpPr>
              <a:spLocks noChangeArrowheads="1"/>
            </p:cNvSpPr>
            <p:nvPr/>
          </p:nvSpPr>
          <p:spPr bwMode="auto">
            <a:xfrm>
              <a:off x="8080784" y="4853890"/>
              <a:ext cx="525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i="1">
                  <a:solidFill>
                    <a:srgbClr val="FF0000"/>
                  </a:solidFill>
                  <a:latin typeface="Calibri" panose="020F0502020204030204" pitchFamily="34" charset="0"/>
                </a:rPr>
                <a:t>p</a:t>
              </a:r>
              <a:r>
                <a:rPr lang="en-US" altLang="zh-CN" baseline="-25000">
                  <a:solidFill>
                    <a:srgbClr val="FF0000"/>
                  </a:solidFill>
                  <a:latin typeface="Calibri" panose="020F0502020204030204" pitchFamily="34" charset="0"/>
                </a:rPr>
                <a:t>2</a:t>
              </a:r>
              <a:endParaRPr lang="zh-CN" altLang="en-US" baseline="-25000">
                <a:solidFill>
                  <a:srgbClr val="FF0000"/>
                </a:solidFill>
                <a:latin typeface="Calibri" panose="020F0502020204030204" pitchFamily="34" charset="0"/>
              </a:endParaRPr>
            </a:p>
          </p:txBody>
        </p:sp>
      </p:grpSp>
      <p:graphicFrame>
        <p:nvGraphicFramePr>
          <p:cNvPr id="17" name="对象 2"/>
          <p:cNvGraphicFramePr>
            <a:graphicFrameLocks noChangeAspect="1"/>
          </p:cNvGraphicFramePr>
          <p:nvPr/>
        </p:nvGraphicFramePr>
        <p:xfrm>
          <a:off x="4710113" y="1948180"/>
          <a:ext cx="715962" cy="747713"/>
        </p:xfrm>
        <a:graphic>
          <a:graphicData uri="http://schemas.openxmlformats.org/presentationml/2006/ole">
            <mc:AlternateContent xmlns:mc="http://schemas.openxmlformats.org/markup-compatibility/2006">
              <mc:Choice xmlns:v="urn:schemas-microsoft-com:vml" Requires="v">
                <p:oleObj spid="_x0000_s1581" name="Equation" r:id="rId1" imgW="215900" imgH="228600" progId="Equation.DSMT4">
                  <p:embed/>
                </p:oleObj>
              </mc:Choice>
              <mc:Fallback>
                <p:oleObj name="Equation" r:id="rId1" imgW="215900" imgH="228600" progId="Equation.DSMT4">
                  <p:embed/>
                  <p:pic>
                    <p:nvPicPr>
                      <p:cNvPr id="0" name="对象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0113" y="1948180"/>
                        <a:ext cx="715962"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5"/>
          <p:cNvGraphicFramePr>
            <a:graphicFrameLocks noChangeAspect="1"/>
          </p:cNvGraphicFramePr>
          <p:nvPr/>
        </p:nvGraphicFramePr>
        <p:xfrm>
          <a:off x="3676650" y="2000568"/>
          <a:ext cx="493713" cy="641350"/>
        </p:xfrm>
        <a:graphic>
          <a:graphicData uri="http://schemas.openxmlformats.org/presentationml/2006/ole">
            <mc:AlternateContent xmlns:mc="http://schemas.openxmlformats.org/markup-compatibility/2006">
              <mc:Choice xmlns:v="urn:schemas-microsoft-com:vml" Requires="v">
                <p:oleObj spid="_x0000_s1582" name="Equation" r:id="rId3" imgW="127000" imgH="165100" progId="Equation.DSMT4">
                  <p:embed/>
                </p:oleObj>
              </mc:Choice>
              <mc:Fallback>
                <p:oleObj name="Equation" r:id="rId3" imgW="127000" imgH="165100" progId="Equation.DSMT4">
                  <p:embed/>
                  <p:pic>
                    <p:nvPicPr>
                      <p:cNvPr id="0" name="对象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6650" y="2000568"/>
                        <a:ext cx="4937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7"/>
          <p:cNvGraphicFramePr>
            <a:graphicFrameLocks noChangeAspect="1"/>
          </p:cNvGraphicFramePr>
          <p:nvPr/>
        </p:nvGraphicFramePr>
        <p:xfrm>
          <a:off x="4208463" y="2135505"/>
          <a:ext cx="461962" cy="373063"/>
        </p:xfrm>
        <a:graphic>
          <a:graphicData uri="http://schemas.openxmlformats.org/presentationml/2006/ole">
            <mc:AlternateContent xmlns:mc="http://schemas.openxmlformats.org/markup-compatibility/2006">
              <mc:Choice xmlns:v="urn:schemas-microsoft-com:vml" Requires="v">
                <p:oleObj spid="_x0000_s1583" name="Equation" r:id="rId5" imgW="139700" imgH="114300" progId="Equation.DSMT4">
                  <p:embed/>
                </p:oleObj>
              </mc:Choice>
              <mc:Fallback>
                <p:oleObj name="Equation" r:id="rId5" imgW="139700" imgH="114300" progId="Equation.DSMT4">
                  <p:embed/>
                  <p:pic>
                    <p:nvPicPr>
                      <p:cNvPr id="0" name="对象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8463" y="2135505"/>
                        <a:ext cx="46196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0" name="组合 19"/>
          <p:cNvGrpSpPr/>
          <p:nvPr/>
        </p:nvGrpSpPr>
        <p:grpSpPr bwMode="auto">
          <a:xfrm>
            <a:off x="6018213" y="1818005"/>
            <a:ext cx="4957762" cy="914400"/>
            <a:chOff x="5094288" y="1603375"/>
            <a:chExt cx="4957762" cy="914400"/>
          </a:xfrm>
        </p:grpSpPr>
        <p:graphicFrame>
          <p:nvGraphicFramePr>
            <p:cNvPr id="21" name="对象 6"/>
            <p:cNvGraphicFramePr>
              <a:graphicFrameLocks noChangeAspect="1"/>
            </p:cNvGraphicFramePr>
            <p:nvPr/>
          </p:nvGraphicFramePr>
          <p:xfrm>
            <a:off x="5094288" y="1685925"/>
            <a:ext cx="968375" cy="749300"/>
          </p:xfrm>
          <a:graphic>
            <a:graphicData uri="http://schemas.openxmlformats.org/presentationml/2006/ole">
              <mc:AlternateContent xmlns:mc="http://schemas.openxmlformats.org/markup-compatibility/2006">
                <mc:Choice xmlns:v="urn:schemas-microsoft-com:vml" Requires="v">
                  <p:oleObj spid="_x0000_s1584" name="Equation" r:id="rId7" imgW="292100" imgH="228600" progId="Equation.DSMT4">
                    <p:embed/>
                  </p:oleObj>
                </mc:Choice>
                <mc:Fallback>
                  <p:oleObj name="Equation" r:id="rId7" imgW="292100" imgH="228600" progId="Equation.DSMT4">
                    <p:embed/>
                    <p:pic>
                      <p:nvPicPr>
                        <p:cNvPr id="0" name="对象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94288" y="1685925"/>
                          <a:ext cx="96837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对象 18"/>
            <p:cNvGraphicFramePr>
              <a:graphicFrameLocks noChangeAspect="1"/>
            </p:cNvGraphicFramePr>
            <p:nvPr/>
          </p:nvGraphicFramePr>
          <p:xfrm>
            <a:off x="7820025" y="1603375"/>
            <a:ext cx="2232025" cy="914400"/>
          </p:xfrm>
          <a:graphic>
            <a:graphicData uri="http://schemas.openxmlformats.org/presentationml/2006/ole">
              <mc:AlternateContent xmlns:mc="http://schemas.openxmlformats.org/markup-compatibility/2006">
                <mc:Choice xmlns:v="urn:schemas-microsoft-com:vml" Requires="v">
                  <p:oleObj spid="_x0000_s1585" name="Equation" r:id="rId9" imgW="673100" imgH="279400" progId="Equation.DSMT4">
                    <p:embed/>
                  </p:oleObj>
                </mc:Choice>
                <mc:Fallback>
                  <p:oleObj name="Equation" r:id="rId9" imgW="673100" imgH="279400" progId="Equation.DSMT4">
                    <p:embed/>
                    <p:pic>
                      <p:nvPicPr>
                        <p:cNvPr id="0" name="对象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20025" y="1603375"/>
                          <a:ext cx="2232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23" name="对象 19"/>
          <p:cNvGraphicFramePr>
            <a:graphicFrameLocks noChangeAspect="1"/>
          </p:cNvGraphicFramePr>
          <p:nvPr/>
        </p:nvGraphicFramePr>
        <p:xfrm>
          <a:off x="6997700" y="2125980"/>
          <a:ext cx="461963" cy="373063"/>
        </p:xfrm>
        <a:graphic>
          <a:graphicData uri="http://schemas.openxmlformats.org/presentationml/2006/ole">
            <mc:AlternateContent xmlns:mc="http://schemas.openxmlformats.org/markup-compatibility/2006">
              <mc:Choice xmlns:v="urn:schemas-microsoft-com:vml" Requires="v">
                <p:oleObj spid="_x0000_s1586" name="Equation" r:id="rId11" imgW="139700" imgH="114300" progId="Equation.DSMT4">
                  <p:embed/>
                </p:oleObj>
              </mc:Choice>
              <mc:Fallback>
                <p:oleObj name="Equation" r:id="rId11" imgW="139700" imgH="114300" progId="Equation.DSMT4">
                  <p:embed/>
                  <p:pic>
                    <p:nvPicPr>
                      <p:cNvPr id="0" name="对象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7700" y="2125980"/>
                        <a:ext cx="46196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4" name="组合 23"/>
          <p:cNvGrpSpPr/>
          <p:nvPr/>
        </p:nvGrpSpPr>
        <p:grpSpPr>
          <a:xfrm>
            <a:off x="5194984" y="4616879"/>
            <a:ext cx="1819883" cy="1255963"/>
            <a:chOff x="5402890" y="4614038"/>
            <a:chExt cx="1819883" cy="1255963"/>
          </a:xfrm>
          <a:solidFill>
            <a:schemeClr val="bg1"/>
          </a:solidFill>
        </p:grpSpPr>
        <p:sp>
          <p:nvSpPr>
            <p:cNvPr id="25" name="Rectangle 4"/>
            <p:cNvSpPr>
              <a:spLocks noChangeArrowheads="1"/>
            </p:cNvSpPr>
            <p:nvPr/>
          </p:nvSpPr>
          <p:spPr bwMode="auto">
            <a:xfrm>
              <a:off x="6182453" y="4614038"/>
              <a:ext cx="259854" cy="648733"/>
            </a:xfrm>
            <a:prstGeom prst="rect">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pPr>
                <a:defRPr/>
              </a:pPr>
              <a:endParaRPr lang="zh-CN" altLang="en-US"/>
            </a:p>
          </p:txBody>
        </p:sp>
        <p:sp>
          <p:nvSpPr>
            <p:cNvPr id="26" name="Freeform 3"/>
            <p:cNvSpPr/>
            <p:nvPr/>
          </p:nvSpPr>
          <p:spPr bwMode="auto">
            <a:xfrm>
              <a:off x="5402890" y="5176154"/>
              <a:ext cx="1819883" cy="693847"/>
            </a:xfrm>
            <a:custGeom>
              <a:avLst/>
              <a:gdLst>
                <a:gd name="T0" fmla="*/ 0 w 2017"/>
                <a:gd name="T1" fmla="*/ 2147483647 h 769"/>
                <a:gd name="T2" fmla="*/ 2147483647 w 2017"/>
                <a:gd name="T3" fmla="*/ 2147483647 h 769"/>
                <a:gd name="T4" fmla="*/ 2147483647 w 2017"/>
                <a:gd name="T5" fmla="*/ 2147483647 h 769"/>
                <a:gd name="T6" fmla="*/ 2147483647 w 2017"/>
                <a:gd name="T7" fmla="*/ 2147483647 h 769"/>
                <a:gd name="T8" fmla="*/ 2147483647 w 2017"/>
                <a:gd name="T9" fmla="*/ 0 h 769"/>
                <a:gd name="T10" fmla="*/ 2147483647 w 2017"/>
                <a:gd name="T11" fmla="*/ 0 h 769"/>
                <a:gd name="T12" fmla="*/ 2147483647 w 2017"/>
                <a:gd name="T13" fmla="*/ 2147483647 h 769"/>
                <a:gd name="T14" fmla="*/ 2147483647 w 2017"/>
                <a:gd name="T15" fmla="*/ 2147483647 h 769"/>
                <a:gd name="T16" fmla="*/ 2147483647 w 2017"/>
                <a:gd name="T17" fmla="*/ 2147483647 h 769"/>
                <a:gd name="T18" fmla="*/ 0 w 2017"/>
                <a:gd name="T19" fmla="*/ 2147483647 h 769"/>
                <a:gd name="T20" fmla="*/ 0 w 2017"/>
                <a:gd name="T21" fmla="*/ 2147483647 h 7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7"/>
                <a:gd name="T34" fmla="*/ 0 h 769"/>
                <a:gd name="T35" fmla="*/ 2017 w 2017"/>
                <a:gd name="T36" fmla="*/ 769 h 7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7" h="769">
                  <a:moveTo>
                    <a:pt x="0" y="768"/>
                  </a:moveTo>
                  <a:lnTo>
                    <a:pt x="1104" y="768"/>
                  </a:lnTo>
                  <a:lnTo>
                    <a:pt x="1104" y="288"/>
                  </a:lnTo>
                  <a:lnTo>
                    <a:pt x="2016" y="288"/>
                  </a:lnTo>
                  <a:lnTo>
                    <a:pt x="2016" y="0"/>
                  </a:lnTo>
                  <a:lnTo>
                    <a:pt x="672" y="0"/>
                  </a:lnTo>
                  <a:lnTo>
                    <a:pt x="672" y="288"/>
                  </a:lnTo>
                  <a:lnTo>
                    <a:pt x="912" y="288"/>
                  </a:lnTo>
                  <a:lnTo>
                    <a:pt x="912" y="480"/>
                  </a:lnTo>
                  <a:lnTo>
                    <a:pt x="0" y="480"/>
                  </a:lnTo>
                  <a:lnTo>
                    <a:pt x="0" y="768"/>
                  </a:lnTo>
                </a:path>
              </a:pathLst>
            </a:custGeom>
            <a:grpFill/>
            <a:ln w="12700" cap="rnd">
              <a:solidFill>
                <a:schemeClr val="tx1"/>
              </a:solidFill>
              <a:round/>
            </a:ln>
          </p:spPr>
          <p:txBody>
            <a:bodyPr/>
            <a:lstStyle/>
            <a:p>
              <a:pPr>
                <a:defRPr/>
              </a:pPr>
              <a:endParaRPr lang="zh-CN" altLang="en-US"/>
            </a:p>
          </p:txBody>
        </p:sp>
      </p:grpSp>
      <p:grpSp>
        <p:nvGrpSpPr>
          <p:cNvPr id="27" name="组合 26"/>
          <p:cNvGrpSpPr/>
          <p:nvPr/>
        </p:nvGrpSpPr>
        <p:grpSpPr bwMode="auto">
          <a:xfrm>
            <a:off x="4502150" y="4613275"/>
            <a:ext cx="3249613" cy="1257300"/>
            <a:chOff x="4709945" y="4614038"/>
            <a:chExt cx="3248180" cy="1255963"/>
          </a:xfrm>
        </p:grpSpPr>
        <p:sp>
          <p:nvSpPr>
            <p:cNvPr id="28" name="Rectangle 4"/>
            <p:cNvSpPr>
              <a:spLocks noChangeArrowheads="1"/>
            </p:cNvSpPr>
            <p:nvPr/>
          </p:nvSpPr>
          <p:spPr bwMode="auto">
            <a:xfrm>
              <a:off x="6182453" y="4614038"/>
              <a:ext cx="259854" cy="648733"/>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29" name="组合 70"/>
            <p:cNvGrpSpPr/>
            <p:nvPr/>
          </p:nvGrpSpPr>
          <p:grpSpPr bwMode="auto">
            <a:xfrm>
              <a:off x="4709945" y="5176154"/>
              <a:ext cx="3248180" cy="693847"/>
              <a:chOff x="4709945" y="5176154"/>
              <a:chExt cx="3248180" cy="693847"/>
            </a:xfrm>
          </p:grpSpPr>
          <p:sp>
            <p:nvSpPr>
              <p:cNvPr id="30" name="Freeform 3"/>
              <p:cNvSpPr/>
              <p:nvPr/>
            </p:nvSpPr>
            <p:spPr bwMode="auto">
              <a:xfrm>
                <a:off x="5402890" y="5176154"/>
                <a:ext cx="1819883" cy="693847"/>
              </a:xfrm>
              <a:custGeom>
                <a:avLst/>
                <a:gdLst>
                  <a:gd name="T0" fmla="*/ 0 w 2017"/>
                  <a:gd name="T1" fmla="*/ 2147483646 h 769"/>
                  <a:gd name="T2" fmla="*/ 2147483646 w 2017"/>
                  <a:gd name="T3" fmla="*/ 2147483646 h 769"/>
                  <a:gd name="T4" fmla="*/ 2147483646 w 2017"/>
                  <a:gd name="T5" fmla="*/ 2147483646 h 769"/>
                  <a:gd name="T6" fmla="*/ 2147483646 w 2017"/>
                  <a:gd name="T7" fmla="*/ 2147483646 h 769"/>
                  <a:gd name="T8" fmla="*/ 2147483646 w 2017"/>
                  <a:gd name="T9" fmla="*/ 0 h 769"/>
                  <a:gd name="T10" fmla="*/ 2147483646 w 2017"/>
                  <a:gd name="T11" fmla="*/ 0 h 769"/>
                  <a:gd name="T12" fmla="*/ 2147483646 w 2017"/>
                  <a:gd name="T13" fmla="*/ 2147483646 h 769"/>
                  <a:gd name="T14" fmla="*/ 2147483646 w 2017"/>
                  <a:gd name="T15" fmla="*/ 2147483646 h 769"/>
                  <a:gd name="T16" fmla="*/ 2147483646 w 2017"/>
                  <a:gd name="T17" fmla="*/ 2147483646 h 769"/>
                  <a:gd name="T18" fmla="*/ 0 w 2017"/>
                  <a:gd name="T19" fmla="*/ 2147483646 h 769"/>
                  <a:gd name="T20" fmla="*/ 0 w 2017"/>
                  <a:gd name="T21" fmla="*/ 2147483646 h 7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7"/>
                  <a:gd name="T34" fmla="*/ 0 h 769"/>
                  <a:gd name="T35" fmla="*/ 2017 w 2017"/>
                  <a:gd name="T36" fmla="*/ 769 h 7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7" h="769">
                    <a:moveTo>
                      <a:pt x="0" y="768"/>
                    </a:moveTo>
                    <a:lnTo>
                      <a:pt x="1104" y="768"/>
                    </a:lnTo>
                    <a:lnTo>
                      <a:pt x="1104" y="288"/>
                    </a:lnTo>
                    <a:lnTo>
                      <a:pt x="2016" y="288"/>
                    </a:lnTo>
                    <a:lnTo>
                      <a:pt x="2016" y="0"/>
                    </a:lnTo>
                    <a:lnTo>
                      <a:pt x="672" y="0"/>
                    </a:lnTo>
                    <a:lnTo>
                      <a:pt x="672" y="288"/>
                    </a:lnTo>
                    <a:lnTo>
                      <a:pt x="912" y="288"/>
                    </a:lnTo>
                    <a:lnTo>
                      <a:pt x="912" y="480"/>
                    </a:lnTo>
                    <a:lnTo>
                      <a:pt x="0" y="480"/>
                    </a:lnTo>
                    <a:lnTo>
                      <a:pt x="0" y="768"/>
                    </a:lnTo>
                  </a:path>
                </a:pathLst>
              </a:custGeom>
              <a:solidFill>
                <a:srgbClr val="FF3300"/>
              </a:solidFill>
              <a:ln w="12700" cap="rnd">
                <a:solidFill>
                  <a:schemeClr val="tx1"/>
                </a:solidFill>
                <a:round/>
              </a:ln>
            </p:spPr>
            <p:txBody>
              <a:bodyPr/>
              <a:lstStyle/>
              <a:p>
                <a:endParaRPr lang="zh-CN" altLang="en-US"/>
              </a:p>
            </p:txBody>
          </p:sp>
          <p:sp>
            <p:nvSpPr>
              <p:cNvPr id="31" name="Rectangle 5"/>
              <p:cNvSpPr>
                <a:spLocks noChangeArrowheads="1"/>
              </p:cNvSpPr>
              <p:nvPr/>
            </p:nvSpPr>
            <p:spPr bwMode="auto">
              <a:xfrm>
                <a:off x="7221871" y="5176154"/>
                <a:ext cx="736254" cy="259854"/>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2" name="Rectangle 25"/>
              <p:cNvSpPr>
                <a:spLocks noChangeArrowheads="1"/>
              </p:cNvSpPr>
              <p:nvPr/>
            </p:nvSpPr>
            <p:spPr bwMode="auto">
              <a:xfrm>
                <a:off x="4709945" y="5616462"/>
                <a:ext cx="736254" cy="251734"/>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3" name="AutoShape 6"/>
              <p:cNvSpPr>
                <a:spLocks noChangeArrowheads="1"/>
              </p:cNvSpPr>
              <p:nvPr/>
            </p:nvSpPr>
            <p:spPr bwMode="auto">
              <a:xfrm>
                <a:off x="7463031" y="5178571"/>
                <a:ext cx="450850" cy="244475"/>
              </a:xfrm>
              <a:prstGeom prst="rightArrow">
                <a:avLst>
                  <a:gd name="adj1" fmla="val 50000"/>
                  <a:gd name="adj2" fmla="val 92216"/>
                </a:avLst>
              </a:prstGeom>
              <a:solidFill>
                <a:srgbClr val="FDA4B5"/>
              </a:solidFill>
              <a:ln w="12700">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4" name="AutoShape 26"/>
              <p:cNvSpPr>
                <a:spLocks noChangeArrowheads="1"/>
              </p:cNvSpPr>
              <p:nvPr/>
            </p:nvSpPr>
            <p:spPr bwMode="auto">
              <a:xfrm>
                <a:off x="4773822" y="5614581"/>
                <a:ext cx="450850" cy="244475"/>
              </a:xfrm>
              <a:prstGeom prst="rightArrow">
                <a:avLst>
                  <a:gd name="adj1" fmla="val 50000"/>
                  <a:gd name="adj2" fmla="val 92216"/>
                </a:avLst>
              </a:prstGeom>
              <a:solidFill>
                <a:srgbClr val="FDA4B5"/>
              </a:solidFill>
              <a:ln w="12700">
                <a:solidFill>
                  <a:schemeClr val="tx1"/>
                </a:solidFill>
                <a:miter lim="800000"/>
              </a:ln>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sp>
        <p:nvSpPr>
          <p:cNvPr id="35" name="Freeform 11"/>
          <p:cNvSpPr/>
          <p:nvPr/>
        </p:nvSpPr>
        <p:spPr bwMode="auto">
          <a:xfrm>
            <a:off x="6018213" y="4959350"/>
            <a:ext cx="174625" cy="563563"/>
          </a:xfrm>
          <a:custGeom>
            <a:avLst/>
            <a:gdLst>
              <a:gd name="T0" fmla="*/ 0 w 193"/>
              <a:gd name="T1" fmla="*/ 0 h 625"/>
              <a:gd name="T2" fmla="*/ 0 w 193"/>
              <a:gd name="T3" fmla="*/ 2147483646 h 625"/>
              <a:gd name="T4" fmla="*/ 2147483646 w 193"/>
              <a:gd name="T5" fmla="*/ 2147483646 h 625"/>
              <a:gd name="T6" fmla="*/ 2147483646 w 193"/>
              <a:gd name="T7" fmla="*/ 2147483646 h 625"/>
              <a:gd name="T8" fmla="*/ 2147483646 w 193"/>
              <a:gd name="T9" fmla="*/ 2147483646 h 625"/>
              <a:gd name="T10" fmla="*/ 2147483646 w 193"/>
              <a:gd name="T11" fmla="*/ 0 h 625"/>
              <a:gd name="T12" fmla="*/ 0 w 193"/>
              <a:gd name="T13" fmla="*/ 0 h 625"/>
              <a:gd name="T14" fmla="*/ 0 60000 65536"/>
              <a:gd name="T15" fmla="*/ 0 60000 65536"/>
              <a:gd name="T16" fmla="*/ 0 60000 65536"/>
              <a:gd name="T17" fmla="*/ 0 60000 65536"/>
              <a:gd name="T18" fmla="*/ 0 60000 65536"/>
              <a:gd name="T19" fmla="*/ 0 60000 65536"/>
              <a:gd name="T20" fmla="*/ 0 60000 65536"/>
              <a:gd name="T21" fmla="*/ 0 w 193"/>
              <a:gd name="T22" fmla="*/ 0 h 625"/>
              <a:gd name="T23" fmla="*/ 193 w 193"/>
              <a:gd name="T24" fmla="*/ 625 h 6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625">
                <a:moveTo>
                  <a:pt x="0" y="0"/>
                </a:moveTo>
                <a:lnTo>
                  <a:pt x="0" y="260"/>
                </a:lnTo>
                <a:lnTo>
                  <a:pt x="48" y="624"/>
                </a:lnTo>
                <a:lnTo>
                  <a:pt x="144" y="624"/>
                </a:lnTo>
                <a:lnTo>
                  <a:pt x="192" y="260"/>
                </a:lnTo>
                <a:lnTo>
                  <a:pt x="192" y="0"/>
                </a:lnTo>
                <a:lnTo>
                  <a:pt x="0" y="0"/>
                </a:lnTo>
              </a:path>
            </a:pathLst>
          </a:custGeom>
          <a:gradFill rotWithShape="0">
            <a:gsLst>
              <a:gs pos="0">
                <a:srgbClr val="919191"/>
              </a:gs>
              <a:gs pos="50000">
                <a:srgbClr val="FFFFFF"/>
              </a:gs>
              <a:gs pos="100000">
                <a:srgbClr val="919191"/>
              </a:gs>
            </a:gsLst>
            <a:lin ang="0" scaled="1"/>
          </a:gradFill>
          <a:ln w="12700" cap="rnd">
            <a:solidFill>
              <a:schemeClr val="tx1"/>
            </a:solidFill>
            <a:round/>
          </a:ln>
        </p:spPr>
        <p:txBody>
          <a:bodyPr/>
          <a:lstStyle/>
          <a:p>
            <a:endParaRPr lang="zh-CN" altLang="en-US"/>
          </a:p>
        </p:txBody>
      </p:sp>
      <p:grpSp>
        <p:nvGrpSpPr>
          <p:cNvPr id="36" name="Group 12"/>
          <p:cNvGrpSpPr/>
          <p:nvPr/>
        </p:nvGrpSpPr>
        <p:grpSpPr bwMode="auto">
          <a:xfrm>
            <a:off x="5975350" y="4525963"/>
            <a:ext cx="260350" cy="608012"/>
            <a:chOff x="2736" y="1728"/>
            <a:chExt cx="289" cy="673"/>
          </a:xfrm>
        </p:grpSpPr>
        <p:sp>
          <p:nvSpPr>
            <p:cNvPr id="37" name="Freeform 13"/>
            <p:cNvSpPr/>
            <p:nvPr/>
          </p:nvSpPr>
          <p:spPr bwMode="auto">
            <a:xfrm>
              <a:off x="2736" y="1728"/>
              <a:ext cx="289" cy="673"/>
            </a:xfrm>
            <a:custGeom>
              <a:avLst/>
              <a:gdLst>
                <a:gd name="T0" fmla="*/ 44 w 289"/>
                <a:gd name="T1" fmla="*/ 672 h 673"/>
                <a:gd name="T2" fmla="*/ 0 w 289"/>
                <a:gd name="T3" fmla="*/ 638 h 673"/>
                <a:gd name="T4" fmla="*/ 44 w 289"/>
                <a:gd name="T5" fmla="*/ 605 h 673"/>
                <a:gd name="T6" fmla="*/ 0 w 289"/>
                <a:gd name="T7" fmla="*/ 571 h 673"/>
                <a:gd name="T8" fmla="*/ 44 w 289"/>
                <a:gd name="T9" fmla="*/ 538 h 673"/>
                <a:gd name="T10" fmla="*/ 0 w 289"/>
                <a:gd name="T11" fmla="*/ 504 h 673"/>
                <a:gd name="T12" fmla="*/ 44 w 289"/>
                <a:gd name="T13" fmla="*/ 470 h 673"/>
                <a:gd name="T14" fmla="*/ 0 w 289"/>
                <a:gd name="T15" fmla="*/ 437 h 673"/>
                <a:gd name="T16" fmla="*/ 44 w 289"/>
                <a:gd name="T17" fmla="*/ 403 h 673"/>
                <a:gd name="T18" fmla="*/ 0 w 289"/>
                <a:gd name="T19" fmla="*/ 370 h 673"/>
                <a:gd name="T20" fmla="*/ 44 w 289"/>
                <a:gd name="T21" fmla="*/ 336 h 673"/>
                <a:gd name="T22" fmla="*/ 0 w 289"/>
                <a:gd name="T23" fmla="*/ 302 h 673"/>
                <a:gd name="T24" fmla="*/ 44 w 289"/>
                <a:gd name="T25" fmla="*/ 269 h 673"/>
                <a:gd name="T26" fmla="*/ 0 w 289"/>
                <a:gd name="T27" fmla="*/ 235 h 673"/>
                <a:gd name="T28" fmla="*/ 44 w 289"/>
                <a:gd name="T29" fmla="*/ 202 h 673"/>
                <a:gd name="T30" fmla="*/ 0 w 289"/>
                <a:gd name="T31" fmla="*/ 168 h 673"/>
                <a:gd name="T32" fmla="*/ 44 w 289"/>
                <a:gd name="T33" fmla="*/ 134 h 673"/>
                <a:gd name="T34" fmla="*/ 0 w 289"/>
                <a:gd name="T35" fmla="*/ 101 h 673"/>
                <a:gd name="T36" fmla="*/ 44 w 289"/>
                <a:gd name="T37" fmla="*/ 67 h 673"/>
                <a:gd name="T38" fmla="*/ 0 w 289"/>
                <a:gd name="T39" fmla="*/ 34 h 673"/>
                <a:gd name="T40" fmla="*/ 44 w 289"/>
                <a:gd name="T41" fmla="*/ 0 h 673"/>
                <a:gd name="T42" fmla="*/ 288 w 289"/>
                <a:gd name="T43" fmla="*/ 0 h 673"/>
                <a:gd name="T44" fmla="*/ 244 w 289"/>
                <a:gd name="T45" fmla="*/ 34 h 673"/>
                <a:gd name="T46" fmla="*/ 288 w 289"/>
                <a:gd name="T47" fmla="*/ 67 h 673"/>
                <a:gd name="T48" fmla="*/ 244 w 289"/>
                <a:gd name="T49" fmla="*/ 101 h 673"/>
                <a:gd name="T50" fmla="*/ 288 w 289"/>
                <a:gd name="T51" fmla="*/ 134 h 673"/>
                <a:gd name="T52" fmla="*/ 244 w 289"/>
                <a:gd name="T53" fmla="*/ 168 h 673"/>
                <a:gd name="T54" fmla="*/ 288 w 289"/>
                <a:gd name="T55" fmla="*/ 202 h 673"/>
                <a:gd name="T56" fmla="*/ 244 w 289"/>
                <a:gd name="T57" fmla="*/ 235 h 673"/>
                <a:gd name="T58" fmla="*/ 288 w 289"/>
                <a:gd name="T59" fmla="*/ 269 h 673"/>
                <a:gd name="T60" fmla="*/ 244 w 289"/>
                <a:gd name="T61" fmla="*/ 302 h 673"/>
                <a:gd name="T62" fmla="*/ 288 w 289"/>
                <a:gd name="T63" fmla="*/ 336 h 673"/>
                <a:gd name="T64" fmla="*/ 244 w 289"/>
                <a:gd name="T65" fmla="*/ 370 h 673"/>
                <a:gd name="T66" fmla="*/ 288 w 289"/>
                <a:gd name="T67" fmla="*/ 403 h 673"/>
                <a:gd name="T68" fmla="*/ 244 w 289"/>
                <a:gd name="T69" fmla="*/ 437 h 673"/>
                <a:gd name="T70" fmla="*/ 288 w 289"/>
                <a:gd name="T71" fmla="*/ 470 h 673"/>
                <a:gd name="T72" fmla="*/ 244 w 289"/>
                <a:gd name="T73" fmla="*/ 504 h 673"/>
                <a:gd name="T74" fmla="*/ 288 w 289"/>
                <a:gd name="T75" fmla="*/ 538 h 673"/>
                <a:gd name="T76" fmla="*/ 244 w 289"/>
                <a:gd name="T77" fmla="*/ 571 h 673"/>
                <a:gd name="T78" fmla="*/ 288 w 289"/>
                <a:gd name="T79" fmla="*/ 605 h 673"/>
                <a:gd name="T80" fmla="*/ 244 w 289"/>
                <a:gd name="T81" fmla="*/ 638 h 673"/>
                <a:gd name="T82" fmla="*/ 240 w 289"/>
                <a:gd name="T83" fmla="*/ 672 h 673"/>
                <a:gd name="T84" fmla="*/ 44 w 289"/>
                <a:gd name="T85" fmla="*/ 672 h 6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9"/>
                <a:gd name="T130" fmla="*/ 0 h 673"/>
                <a:gd name="T131" fmla="*/ 289 w 289"/>
                <a:gd name="T132" fmla="*/ 673 h 6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9" h="673">
                  <a:moveTo>
                    <a:pt x="44" y="672"/>
                  </a:moveTo>
                  <a:lnTo>
                    <a:pt x="0" y="638"/>
                  </a:lnTo>
                  <a:lnTo>
                    <a:pt x="44" y="605"/>
                  </a:lnTo>
                  <a:lnTo>
                    <a:pt x="0" y="571"/>
                  </a:lnTo>
                  <a:lnTo>
                    <a:pt x="44" y="538"/>
                  </a:lnTo>
                  <a:lnTo>
                    <a:pt x="0" y="504"/>
                  </a:lnTo>
                  <a:lnTo>
                    <a:pt x="44" y="470"/>
                  </a:lnTo>
                  <a:lnTo>
                    <a:pt x="0" y="437"/>
                  </a:lnTo>
                  <a:lnTo>
                    <a:pt x="44" y="403"/>
                  </a:lnTo>
                  <a:lnTo>
                    <a:pt x="0" y="370"/>
                  </a:lnTo>
                  <a:lnTo>
                    <a:pt x="44" y="336"/>
                  </a:lnTo>
                  <a:lnTo>
                    <a:pt x="0" y="302"/>
                  </a:lnTo>
                  <a:lnTo>
                    <a:pt x="44" y="269"/>
                  </a:lnTo>
                  <a:lnTo>
                    <a:pt x="0" y="235"/>
                  </a:lnTo>
                  <a:lnTo>
                    <a:pt x="44" y="202"/>
                  </a:lnTo>
                  <a:lnTo>
                    <a:pt x="0" y="168"/>
                  </a:lnTo>
                  <a:lnTo>
                    <a:pt x="44" y="134"/>
                  </a:lnTo>
                  <a:lnTo>
                    <a:pt x="0" y="101"/>
                  </a:lnTo>
                  <a:lnTo>
                    <a:pt x="44" y="67"/>
                  </a:lnTo>
                  <a:lnTo>
                    <a:pt x="0" y="34"/>
                  </a:lnTo>
                  <a:lnTo>
                    <a:pt x="44" y="0"/>
                  </a:lnTo>
                  <a:lnTo>
                    <a:pt x="288" y="0"/>
                  </a:lnTo>
                  <a:lnTo>
                    <a:pt x="244" y="34"/>
                  </a:lnTo>
                  <a:lnTo>
                    <a:pt x="288" y="67"/>
                  </a:lnTo>
                  <a:lnTo>
                    <a:pt x="244" y="101"/>
                  </a:lnTo>
                  <a:lnTo>
                    <a:pt x="288" y="134"/>
                  </a:lnTo>
                  <a:lnTo>
                    <a:pt x="244" y="168"/>
                  </a:lnTo>
                  <a:lnTo>
                    <a:pt x="288" y="202"/>
                  </a:lnTo>
                  <a:lnTo>
                    <a:pt x="244" y="235"/>
                  </a:lnTo>
                  <a:lnTo>
                    <a:pt x="288" y="269"/>
                  </a:lnTo>
                  <a:lnTo>
                    <a:pt x="244" y="302"/>
                  </a:lnTo>
                  <a:lnTo>
                    <a:pt x="288" y="336"/>
                  </a:lnTo>
                  <a:lnTo>
                    <a:pt x="244" y="370"/>
                  </a:lnTo>
                  <a:lnTo>
                    <a:pt x="288" y="403"/>
                  </a:lnTo>
                  <a:lnTo>
                    <a:pt x="244" y="437"/>
                  </a:lnTo>
                  <a:lnTo>
                    <a:pt x="288" y="470"/>
                  </a:lnTo>
                  <a:lnTo>
                    <a:pt x="244" y="504"/>
                  </a:lnTo>
                  <a:lnTo>
                    <a:pt x="288" y="538"/>
                  </a:lnTo>
                  <a:lnTo>
                    <a:pt x="244" y="571"/>
                  </a:lnTo>
                  <a:lnTo>
                    <a:pt x="288" y="605"/>
                  </a:lnTo>
                  <a:lnTo>
                    <a:pt x="244" y="638"/>
                  </a:lnTo>
                  <a:lnTo>
                    <a:pt x="240" y="672"/>
                  </a:lnTo>
                  <a:lnTo>
                    <a:pt x="44" y="672"/>
                  </a:lnTo>
                </a:path>
              </a:pathLst>
            </a:custGeom>
            <a:gradFill rotWithShape="0">
              <a:gsLst>
                <a:gs pos="0">
                  <a:srgbClr val="000000"/>
                </a:gs>
                <a:gs pos="50000">
                  <a:srgbClr val="FFFFFF"/>
                </a:gs>
                <a:gs pos="100000">
                  <a:srgbClr val="000000"/>
                </a:gs>
              </a:gsLst>
              <a:lin ang="0" scaled="1"/>
            </a:gradFill>
            <a:ln w="12700" cap="rnd">
              <a:solidFill>
                <a:schemeClr val="tx1"/>
              </a:solidFill>
              <a:round/>
            </a:ln>
          </p:spPr>
          <p:txBody>
            <a:bodyPr/>
            <a:lstStyle/>
            <a:p>
              <a:endParaRPr lang="zh-CN" altLang="en-US"/>
            </a:p>
          </p:txBody>
        </p:sp>
        <p:sp>
          <p:nvSpPr>
            <p:cNvPr id="38" name="Line 14"/>
            <p:cNvSpPr>
              <a:spLocks noChangeShapeType="1"/>
            </p:cNvSpPr>
            <p:nvPr/>
          </p:nvSpPr>
          <p:spPr bwMode="auto">
            <a:xfrm>
              <a:off x="2784" y="2337"/>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 name="Line 15"/>
            <p:cNvSpPr>
              <a:spLocks noChangeShapeType="1"/>
            </p:cNvSpPr>
            <p:nvPr/>
          </p:nvSpPr>
          <p:spPr bwMode="auto">
            <a:xfrm>
              <a:off x="2784" y="2273"/>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 name="Line 16"/>
            <p:cNvSpPr>
              <a:spLocks noChangeShapeType="1"/>
            </p:cNvSpPr>
            <p:nvPr/>
          </p:nvSpPr>
          <p:spPr bwMode="auto">
            <a:xfrm>
              <a:off x="2784" y="2207"/>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 name="Line 17"/>
            <p:cNvSpPr>
              <a:spLocks noChangeShapeType="1"/>
            </p:cNvSpPr>
            <p:nvPr/>
          </p:nvSpPr>
          <p:spPr bwMode="auto">
            <a:xfrm>
              <a:off x="2784" y="2138"/>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 name="Line 18"/>
            <p:cNvSpPr>
              <a:spLocks noChangeShapeType="1"/>
            </p:cNvSpPr>
            <p:nvPr/>
          </p:nvSpPr>
          <p:spPr bwMode="auto">
            <a:xfrm>
              <a:off x="2784" y="2072"/>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3" name="Line 19"/>
            <p:cNvSpPr>
              <a:spLocks noChangeShapeType="1"/>
            </p:cNvSpPr>
            <p:nvPr/>
          </p:nvSpPr>
          <p:spPr bwMode="auto">
            <a:xfrm>
              <a:off x="2784" y="2006"/>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4" name="Line 20"/>
            <p:cNvSpPr>
              <a:spLocks noChangeShapeType="1"/>
            </p:cNvSpPr>
            <p:nvPr/>
          </p:nvSpPr>
          <p:spPr bwMode="auto">
            <a:xfrm>
              <a:off x="2784" y="1938"/>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 name="Line 21"/>
            <p:cNvSpPr>
              <a:spLocks noChangeShapeType="1"/>
            </p:cNvSpPr>
            <p:nvPr/>
          </p:nvSpPr>
          <p:spPr bwMode="auto">
            <a:xfrm>
              <a:off x="2784" y="1871"/>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 name="Line 22"/>
            <p:cNvSpPr>
              <a:spLocks noChangeShapeType="1"/>
            </p:cNvSpPr>
            <p:nvPr/>
          </p:nvSpPr>
          <p:spPr bwMode="auto">
            <a:xfrm>
              <a:off x="2784" y="1802"/>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 name="Line 23"/>
            <p:cNvSpPr>
              <a:spLocks noChangeShapeType="1"/>
            </p:cNvSpPr>
            <p:nvPr/>
          </p:nvSpPr>
          <p:spPr bwMode="auto">
            <a:xfrm>
              <a:off x="2784" y="1737"/>
              <a:ext cx="192" cy="2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grpSp>
      <p:graphicFrame>
        <p:nvGraphicFramePr>
          <p:cNvPr id="48" name="对象 92"/>
          <p:cNvGraphicFramePr>
            <a:graphicFrameLocks noChangeAspect="1"/>
          </p:cNvGraphicFramePr>
          <p:nvPr/>
        </p:nvGraphicFramePr>
        <p:xfrm>
          <a:off x="7443788" y="1949768"/>
          <a:ext cx="715962" cy="747712"/>
        </p:xfrm>
        <a:graphic>
          <a:graphicData uri="http://schemas.openxmlformats.org/presentationml/2006/ole">
            <mc:AlternateContent xmlns:mc="http://schemas.openxmlformats.org/markup-compatibility/2006">
              <mc:Choice xmlns:v="urn:schemas-microsoft-com:vml" Requires="v">
                <p:oleObj spid="_x0000_s1587" name="Equation" r:id="rId12" imgW="215900" imgH="228600" progId="Equation.DSMT4">
                  <p:embed/>
                </p:oleObj>
              </mc:Choice>
              <mc:Fallback>
                <p:oleObj name="Equation" r:id="rId12" imgW="215900" imgH="228600" progId="Equation.DSMT4">
                  <p:embed/>
                  <p:pic>
                    <p:nvPicPr>
                      <p:cNvPr id="0" name="对象 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3788" y="1949768"/>
                        <a:ext cx="715962"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9" name="组合 48"/>
          <p:cNvGrpSpPr/>
          <p:nvPr/>
        </p:nvGrpSpPr>
        <p:grpSpPr bwMode="auto">
          <a:xfrm>
            <a:off x="5364163" y="1946593"/>
            <a:ext cx="3406775" cy="750887"/>
            <a:chOff x="4440238" y="1731963"/>
            <a:chExt cx="3406775" cy="750887"/>
          </a:xfrm>
        </p:grpSpPr>
        <p:graphicFrame>
          <p:nvGraphicFramePr>
            <p:cNvPr id="50" name="对象 4"/>
            <p:cNvGraphicFramePr>
              <a:graphicFrameLocks noChangeAspect="1"/>
            </p:cNvGraphicFramePr>
            <p:nvPr/>
          </p:nvGraphicFramePr>
          <p:xfrm>
            <a:off x="4440238" y="1731963"/>
            <a:ext cx="673100" cy="749300"/>
          </p:xfrm>
          <a:graphic>
            <a:graphicData uri="http://schemas.openxmlformats.org/presentationml/2006/ole">
              <mc:AlternateContent xmlns:mc="http://schemas.openxmlformats.org/markup-compatibility/2006">
                <mc:Choice xmlns:v="urn:schemas-microsoft-com:vml" Requires="v">
                  <p:oleObj spid="_x0000_s1588" name="Equation" r:id="rId13" imgW="203200" imgH="228600" progId="Equation.DSMT4">
                    <p:embed/>
                  </p:oleObj>
                </mc:Choice>
                <mc:Fallback>
                  <p:oleObj name="Equation" r:id="rId13" imgW="203200" imgH="228600" progId="Equation.DSMT4">
                    <p:embed/>
                    <p:pic>
                      <p:nvPicPr>
                        <p:cNvPr id="0" name="对象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40238" y="1731963"/>
                          <a:ext cx="6731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 name="对象 93"/>
            <p:cNvGraphicFramePr>
              <a:graphicFrameLocks noChangeAspect="1"/>
            </p:cNvGraphicFramePr>
            <p:nvPr/>
          </p:nvGraphicFramePr>
          <p:xfrm>
            <a:off x="7173913" y="1733550"/>
            <a:ext cx="673100" cy="749300"/>
          </p:xfrm>
          <a:graphic>
            <a:graphicData uri="http://schemas.openxmlformats.org/presentationml/2006/ole">
              <mc:AlternateContent xmlns:mc="http://schemas.openxmlformats.org/markup-compatibility/2006">
                <mc:Choice xmlns:v="urn:schemas-microsoft-com:vml" Requires="v">
                  <p:oleObj spid="_x0000_s1589" name="Equation" r:id="rId15" imgW="203200" imgH="228600" progId="Equation.DSMT4">
                    <p:embed/>
                  </p:oleObj>
                </mc:Choice>
                <mc:Fallback>
                  <p:oleObj name="Equation" r:id="rId15" imgW="203200" imgH="228600" progId="Equation.DSMT4">
                    <p:embed/>
                    <p:pic>
                      <p:nvPicPr>
                        <p:cNvPr id="0" name="对象 9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73913" y="1733550"/>
                          <a:ext cx="6731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2" name="组合 51"/>
          <p:cNvGrpSpPr/>
          <p:nvPr/>
        </p:nvGrpSpPr>
        <p:grpSpPr bwMode="auto">
          <a:xfrm>
            <a:off x="1814513" y="2844800"/>
            <a:ext cx="4516437" cy="2719388"/>
            <a:chOff x="1996002" y="2949193"/>
            <a:chExt cx="4515981" cy="2719378"/>
          </a:xfrm>
        </p:grpSpPr>
        <p:pic>
          <p:nvPicPr>
            <p:cNvPr id="53" name="Picture 4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116017" y="3142063"/>
              <a:ext cx="2024062"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grpSp>
          <p:nvGrpSpPr>
            <p:cNvPr id="54" name="组合 68"/>
            <p:cNvGrpSpPr/>
            <p:nvPr/>
          </p:nvGrpSpPr>
          <p:grpSpPr bwMode="auto">
            <a:xfrm>
              <a:off x="1996002" y="2949193"/>
              <a:ext cx="4515981" cy="2719378"/>
              <a:chOff x="1996002" y="2949193"/>
              <a:chExt cx="4515981" cy="2719378"/>
            </a:xfrm>
          </p:grpSpPr>
          <p:grpSp>
            <p:nvGrpSpPr>
              <p:cNvPr id="62" name="组合 57"/>
              <p:cNvGrpSpPr/>
              <p:nvPr/>
            </p:nvGrpSpPr>
            <p:grpSpPr bwMode="auto">
              <a:xfrm>
                <a:off x="3103283" y="3273757"/>
                <a:ext cx="3408700" cy="2394814"/>
                <a:chOff x="3162275" y="3273757"/>
                <a:chExt cx="3408700" cy="2394814"/>
              </a:xfrm>
            </p:grpSpPr>
            <p:sp>
              <p:nvSpPr>
                <p:cNvPr id="64" name="Oval 46"/>
                <p:cNvSpPr>
                  <a:spLocks noChangeArrowheads="1"/>
                </p:cNvSpPr>
                <p:nvPr/>
              </p:nvSpPr>
              <p:spPr bwMode="auto">
                <a:xfrm>
                  <a:off x="6109848" y="5425158"/>
                  <a:ext cx="461127" cy="243413"/>
                </a:xfrm>
                <a:prstGeom prst="ellipse">
                  <a:avLst/>
                </a:prstGeom>
                <a:noFill/>
                <a:ln w="38100" algn="ctr">
                  <a:solidFill>
                    <a:srgbClr val="FFFF00"/>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cxnSp>
              <p:nvCxnSpPr>
                <p:cNvPr id="65" name="Straight Connector 58"/>
                <p:cNvCxnSpPr>
                  <a:stCxn id="64" idx="3"/>
                  <a:endCxn id="63" idx="2"/>
                </p:cNvCxnSpPr>
                <p:nvPr/>
              </p:nvCxnSpPr>
              <p:spPr bwMode="auto">
                <a:xfrm flipH="1" flipV="1">
                  <a:off x="3162957" y="5163748"/>
                  <a:ext cx="3014358" cy="469898"/>
                </a:xfrm>
                <a:prstGeom prst="line">
                  <a:avLst/>
                </a:prstGeom>
                <a:ln>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6" name="Straight Connector 60"/>
                <p:cNvCxnSpPr/>
                <p:nvPr/>
              </p:nvCxnSpPr>
              <p:spPr bwMode="auto">
                <a:xfrm flipH="1" flipV="1">
                  <a:off x="4269332" y="3273042"/>
                  <a:ext cx="2071479" cy="2179630"/>
                </a:xfrm>
                <a:prstGeom prst="line">
                  <a:avLst/>
                </a:prstGeom>
                <a:ln>
                  <a:prstDash val="sysDash"/>
                  <a:headEnd type="none" w="med" len="med"/>
                  <a:tailEnd type="none" w="med" len="med"/>
                </a:ln>
              </p:spPr>
              <p:style>
                <a:lnRef idx="1">
                  <a:schemeClr val="dk1"/>
                </a:lnRef>
                <a:fillRef idx="0">
                  <a:schemeClr val="dk1"/>
                </a:fillRef>
                <a:effectRef idx="0">
                  <a:schemeClr val="dk1"/>
                </a:effectRef>
                <a:fontRef idx="minor">
                  <a:schemeClr val="tx1"/>
                </a:fontRef>
              </p:style>
            </p:cxnSp>
          </p:grpSp>
          <p:sp>
            <p:nvSpPr>
              <p:cNvPr id="63" name="Rounded Rectangle 71"/>
              <p:cNvSpPr>
                <a:spLocks noChangeArrowheads="1"/>
              </p:cNvSpPr>
              <p:nvPr/>
            </p:nvSpPr>
            <p:spPr bwMode="auto">
              <a:xfrm>
                <a:off x="1996002" y="2949193"/>
                <a:ext cx="2214562" cy="2214562"/>
              </a:xfrm>
              <a:prstGeom prst="roundRect">
                <a:avLst>
                  <a:gd name="adj" fmla="val 16667"/>
                </a:avLst>
              </a:prstGeom>
              <a:noFill/>
              <a:ln w="38100" algn="ctr">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55" name="Rectangle 63"/>
            <p:cNvSpPr>
              <a:spLocks noChangeArrowheads="1"/>
            </p:cNvSpPr>
            <p:nvPr/>
          </p:nvSpPr>
          <p:spPr bwMode="auto">
            <a:xfrm>
              <a:off x="2116017" y="3110382"/>
              <a:ext cx="487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a:solidFill>
                    <a:srgbClr val="FF0000"/>
                  </a:solidFill>
                  <a:latin typeface="Calibri" panose="020F0502020204030204" pitchFamily="34" charset="0"/>
                </a:rPr>
                <a:t>A</a:t>
              </a:r>
              <a:r>
                <a:rPr lang="en-US" altLang="zh-CN" sz="2400" baseline="-25000">
                  <a:solidFill>
                    <a:srgbClr val="FF0000"/>
                  </a:solidFill>
                  <a:latin typeface="Times New Roman" panose="02020603050405020304" pitchFamily="18" charset="0"/>
                  <a:cs typeface="Times New Roman" panose="02020603050405020304" pitchFamily="18" charset="0"/>
                </a:rPr>
                <a:t>T</a:t>
              </a:r>
              <a:endParaRPr lang="zh-CN" altLang="en-US" sz="2400" baseline="-25000">
                <a:latin typeface="Times New Roman" panose="02020603050405020304" pitchFamily="18" charset="0"/>
                <a:cs typeface="Times New Roman" panose="02020603050405020304" pitchFamily="18" charset="0"/>
              </a:endParaRPr>
            </a:p>
          </p:txBody>
        </p:sp>
        <p:cxnSp>
          <p:nvCxnSpPr>
            <p:cNvPr id="56" name="Straight Arrow Connector 65"/>
            <p:cNvCxnSpPr>
              <a:cxnSpLocks noChangeShapeType="1"/>
            </p:cNvCxnSpPr>
            <p:nvPr/>
          </p:nvCxnSpPr>
          <p:spPr bwMode="auto">
            <a:xfrm rot="16200000" flipH="1">
              <a:off x="2330329" y="3668320"/>
              <a:ext cx="428625" cy="142875"/>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cxnSp>
          <p:nvCxnSpPr>
            <p:cNvPr id="57" name="Straight Arrow Connector 67"/>
            <p:cNvCxnSpPr/>
            <p:nvPr/>
          </p:nvCxnSpPr>
          <p:spPr bwMode="auto">
            <a:xfrm rot="5400000" flipH="1" flipV="1">
              <a:off x="2438852" y="4881174"/>
              <a:ext cx="357186" cy="1588"/>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8" name="Straight Arrow Connector 68"/>
            <p:cNvCxnSpPr/>
            <p:nvPr/>
          </p:nvCxnSpPr>
          <p:spPr bwMode="auto">
            <a:xfrm rot="5400000" flipH="1" flipV="1">
              <a:off x="2937277" y="4881174"/>
              <a:ext cx="357186" cy="1588"/>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59" name="Straight Arrow Connector 69"/>
            <p:cNvCxnSpPr/>
            <p:nvPr/>
          </p:nvCxnSpPr>
          <p:spPr bwMode="auto">
            <a:xfrm rot="5400000" flipH="1" flipV="1">
              <a:off x="3222998" y="4881174"/>
              <a:ext cx="357186" cy="1588"/>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60" name="Straight Arrow Connector 70"/>
            <p:cNvCxnSpPr/>
            <p:nvPr/>
          </p:nvCxnSpPr>
          <p:spPr bwMode="auto">
            <a:xfrm rot="5400000" flipH="1" flipV="1">
              <a:off x="3437289" y="4881174"/>
              <a:ext cx="357186" cy="1587"/>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cxnSp>
          <p:nvCxnSpPr>
            <p:cNvPr id="61" name="Straight Arrow Connector 71"/>
            <p:cNvCxnSpPr/>
            <p:nvPr/>
          </p:nvCxnSpPr>
          <p:spPr bwMode="auto">
            <a:xfrm rot="5400000" flipH="1" flipV="1">
              <a:off x="2653143" y="4881174"/>
              <a:ext cx="357186" cy="1587"/>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grpSp>
      <p:sp>
        <p:nvSpPr>
          <p:cNvPr id="67" name="对象 66"/>
          <p:cNvSpPr txBox="1"/>
          <p:nvPr/>
        </p:nvSpPr>
        <p:spPr bwMode="auto">
          <a:xfrm>
            <a:off x="9810750" y="3417888"/>
            <a:ext cx="1309688" cy="617537"/>
          </a:xfrm>
          <a:prstGeom prst="rect">
            <a:avLst/>
          </a:prstGeom>
          <a:solidFill>
            <a:srgbClr val="99CCFF"/>
          </a:solidFill>
          <a:ln>
            <a:noFill/>
          </a:ln>
        </p:spPr>
        <p:txBody>
          <a:bodyPr>
            <a:normAutofit/>
          </a:bodyPr>
          <a:lstStyle/>
          <a:p>
            <a:r>
              <a:rPr lang="zh-CN" altLang="en-US" sz="2800" dirty="0"/>
              <a:t>负载变</a:t>
            </a:r>
            <a:endParaRPr lang="zh-CN" altLang="en-US" sz="2800" dirty="0"/>
          </a:p>
        </p:txBody>
      </p:sp>
      <mc:AlternateContent xmlns:mc="http://schemas.openxmlformats.org/markup-compatibility/2006">
        <mc:Choice xmlns:a14="http://schemas.microsoft.com/office/drawing/2010/main" Requires="a14">
          <p:sp>
            <p:nvSpPr>
              <p:cNvPr id="68" name="对象 67"/>
              <p:cNvSpPr txBox="1"/>
              <p:nvPr/>
            </p:nvSpPr>
            <p:spPr bwMode="auto">
              <a:xfrm>
                <a:off x="9896475" y="4645025"/>
                <a:ext cx="1138238" cy="503238"/>
              </a:xfrm>
              <a:prstGeom prst="rect">
                <a:avLst/>
              </a:prstGeom>
              <a:solidFill>
                <a:srgbClr val="99CCFF"/>
              </a:solidFill>
              <a:ln>
                <a:noFill/>
              </a:ln>
            </p:spPr>
            <p:txBody>
              <a:bodyPr>
                <a:noAutofit/>
              </a:bodyPr>
              <a:lstStyle/>
              <a:p>
                <a14:m>
                  <m:oMath xmlns:m="http://schemas.openxmlformats.org/officeDocument/2006/math">
                    <m:r>
                      <m:rPr>
                        <m:sty m:val="p"/>
                      </m:rPr>
                      <a:rPr lang="zh-CN" altLang="en-US" sz="2800" i="1">
                        <a:solidFill>
                          <a:srgbClr val="000000"/>
                        </a:solidFill>
                        <a:latin typeface="Cambria Math" panose="02040503050406030204" pitchFamily="18" charset="0"/>
                      </a:rPr>
                      <m:t>Δ</m:t>
                    </m:r>
                    <m:r>
                      <a:rPr lang="zh-CN" altLang="en-US" sz="2800" i="1">
                        <a:solidFill>
                          <a:srgbClr val="000000"/>
                        </a:solidFill>
                        <a:latin typeface="Cambria Math" panose="02040503050406030204" pitchFamily="18" charset="0"/>
                      </a:rPr>
                      <m:t>𝑝</m:t>
                    </m:r>
                  </m:oMath>
                </a14:m>
                <a:r>
                  <a:rPr lang="zh-CN" altLang="en-US" sz="2800" dirty="0"/>
                  <a:t>变</a:t>
                </a:r>
                <a:endParaRPr lang="zh-CN" altLang="en-US" sz="2800" dirty="0"/>
              </a:p>
            </p:txBody>
          </p:sp>
        </mc:Choice>
        <mc:Fallback>
          <p:sp>
            <p:nvSpPr>
              <p:cNvPr id="68" name="对象 67"/>
              <p:cNvSpPr txBox="1">
                <a:spLocks noRot="1" noChangeAspect="1" noMove="1" noResize="1" noEditPoints="1" noAdjustHandles="1" noChangeArrowheads="1" noChangeShapeType="1" noTextEdit="1"/>
              </p:cNvSpPr>
              <p:nvPr/>
            </p:nvSpPr>
            <p:spPr bwMode="auto">
              <a:xfrm>
                <a:off x="9896475" y="4645025"/>
                <a:ext cx="1138238" cy="503238"/>
              </a:xfrm>
              <a:prstGeom prst="rect">
                <a:avLst/>
              </a:prstGeom>
              <a:blipFill rotWithShape="1">
                <a:blip r:embed="rId17"/>
                <a:stretch>
                  <a:fillRect r="28" b="63"/>
                </a:stretch>
              </a:blipFill>
              <a:ln>
                <a:noFill/>
              </a:ln>
            </p:spPr>
            <p:txBody>
              <a:bodyPr/>
              <a:lstStyle/>
              <a:p>
                <a:r>
                  <a:rPr lang="zh-CN" altLang="en-US">
                    <a:noFill/>
                  </a:rPr>
                  <a:t> </a:t>
                </a:r>
              </a:p>
            </p:txBody>
          </p:sp>
        </mc:Fallback>
      </mc:AlternateContent>
      <p:sp>
        <p:nvSpPr>
          <p:cNvPr id="69" name="TextBox 5"/>
          <p:cNvSpPr txBox="1">
            <a:spLocks noChangeArrowheads="1"/>
          </p:cNvSpPr>
          <p:nvPr/>
        </p:nvSpPr>
        <p:spPr bwMode="auto">
          <a:xfrm flipH="1">
            <a:off x="9282113" y="5811838"/>
            <a:ext cx="2452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400" b="1">
                <a:solidFill>
                  <a:srgbClr val="FF0000"/>
                </a:solidFill>
                <a:latin typeface="微软雅黑" panose="020B0503020204020204" charset="-122"/>
                <a:ea typeface="微软雅黑" panose="020B0503020204020204" charset="-122"/>
              </a:rPr>
              <a:t>输出流量不稳定</a:t>
            </a:r>
            <a:endParaRPr lang="zh-CN" altLang="en-US" sz="2400" b="1">
              <a:solidFill>
                <a:srgbClr val="FF0000"/>
              </a:solidFill>
              <a:latin typeface="微软雅黑" panose="020B0503020204020204" charset="-122"/>
              <a:ea typeface="微软雅黑" panose="020B0503020204020204" charset="-122"/>
            </a:endParaRPr>
          </a:p>
        </p:txBody>
      </p:sp>
      <p:sp>
        <p:nvSpPr>
          <p:cNvPr id="70" name="下箭头 106"/>
          <p:cNvSpPr>
            <a:spLocks noChangeArrowheads="1"/>
          </p:cNvSpPr>
          <p:nvPr/>
        </p:nvSpPr>
        <p:spPr bwMode="auto">
          <a:xfrm>
            <a:off x="10313988" y="4124325"/>
            <a:ext cx="303212" cy="431800"/>
          </a:xfrm>
          <a:prstGeom prst="downArrow">
            <a:avLst>
              <a:gd name="adj1" fmla="val 50000"/>
              <a:gd name="adj2" fmla="val 50014"/>
            </a:avLst>
          </a:prstGeom>
          <a:solidFill>
            <a:srgbClr val="FF3300"/>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71" name="下箭头 107"/>
          <p:cNvSpPr>
            <a:spLocks noChangeArrowheads="1"/>
          </p:cNvSpPr>
          <p:nvPr/>
        </p:nvSpPr>
        <p:spPr bwMode="auto">
          <a:xfrm>
            <a:off x="10313988" y="5265738"/>
            <a:ext cx="303212" cy="431800"/>
          </a:xfrm>
          <a:prstGeom prst="downArrow">
            <a:avLst>
              <a:gd name="adj1" fmla="val 50000"/>
              <a:gd name="adj2" fmla="val 50014"/>
            </a:avLst>
          </a:prstGeom>
          <a:solidFill>
            <a:srgbClr val="FF3300"/>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 name="矩形 1"/>
          <p:cNvSpPr/>
          <p:nvPr/>
        </p:nvSpPr>
        <p:spPr>
          <a:xfrm>
            <a:off x="3719513" y="2000568"/>
            <a:ext cx="488950" cy="649287"/>
          </a:xfrm>
          <a:prstGeom prst="rect">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对话气泡: 矩形 2"/>
          <p:cNvSpPr/>
          <p:nvPr/>
        </p:nvSpPr>
        <p:spPr>
          <a:xfrm>
            <a:off x="5114925" y="1428115"/>
            <a:ext cx="1015365" cy="472440"/>
          </a:xfrm>
          <a:prstGeom prst="wedgeRectCallout">
            <a:avLst>
              <a:gd name="adj1" fmla="val -152108"/>
              <a:gd name="adj2" fmla="val 74690"/>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输出</a:t>
            </a:r>
            <a:endParaRPr lang="en-US" altLang="zh-CN" dirty="0">
              <a:solidFill>
                <a:schemeClr val="tx1"/>
              </a:solidFill>
            </a:endParaRPr>
          </a:p>
          <a:p>
            <a:pPr algn="ctr"/>
            <a:r>
              <a:rPr lang="zh-CN" altLang="en-US" dirty="0">
                <a:solidFill>
                  <a:schemeClr val="tx1"/>
                </a:solidFill>
              </a:rPr>
              <a:t>流量</a:t>
            </a:r>
            <a:endParaRPr lang="zh-CN" altLang="en-US" dirty="0">
              <a:solidFill>
                <a:schemeClr val="tx1"/>
              </a:solidFill>
            </a:endParaRPr>
          </a:p>
        </p:txBody>
      </p:sp>
      <p:sp>
        <p:nvSpPr>
          <p:cNvPr id="72" name="矩形 71"/>
          <p:cNvSpPr/>
          <p:nvPr/>
        </p:nvSpPr>
        <p:spPr>
          <a:xfrm>
            <a:off x="5450075" y="2065656"/>
            <a:ext cx="488950" cy="649287"/>
          </a:xfrm>
          <a:prstGeom prst="rect">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对话气泡: 矩形 72"/>
          <p:cNvSpPr/>
          <p:nvPr/>
        </p:nvSpPr>
        <p:spPr>
          <a:xfrm>
            <a:off x="7313930" y="1428115"/>
            <a:ext cx="1015365" cy="472440"/>
          </a:xfrm>
          <a:prstGeom prst="wedgeRectCallout">
            <a:avLst>
              <a:gd name="adj1" fmla="val -197437"/>
              <a:gd name="adj2" fmla="val 94412"/>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节流口面积</a:t>
            </a:r>
            <a:endParaRPr lang="zh-CN" altLang="en-US" dirty="0">
              <a:solidFill>
                <a:schemeClr val="tx1"/>
              </a:solidFill>
            </a:endParaRPr>
          </a:p>
        </p:txBody>
      </p:sp>
      <p:sp>
        <p:nvSpPr>
          <p:cNvPr id="74" name="矩形 73"/>
          <p:cNvSpPr/>
          <p:nvPr/>
        </p:nvSpPr>
        <p:spPr>
          <a:xfrm>
            <a:off x="8770938" y="1987867"/>
            <a:ext cx="1920875" cy="649287"/>
          </a:xfrm>
          <a:prstGeom prst="rect">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对话气泡: 矩形 74"/>
          <p:cNvSpPr/>
          <p:nvPr/>
        </p:nvSpPr>
        <p:spPr>
          <a:xfrm>
            <a:off x="11029315" y="1335648"/>
            <a:ext cx="1015232" cy="730400"/>
          </a:xfrm>
          <a:prstGeom prst="wedgeRectCallout">
            <a:avLst>
              <a:gd name="adj1" fmla="val -118176"/>
              <a:gd name="adj2" fmla="val 59683"/>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进出口压差</a:t>
            </a:r>
            <a:endParaRPr lang="zh-CN" altLang="en-US" dirty="0">
              <a:solidFill>
                <a:schemeClr val="tx1"/>
              </a:solidFill>
            </a:endParaRPr>
          </a:p>
        </p:txBody>
      </p:sp>
      <p:sp>
        <p:nvSpPr>
          <p:cNvPr id="76" name="矩形 75"/>
          <p:cNvSpPr/>
          <p:nvPr/>
        </p:nvSpPr>
        <p:spPr>
          <a:xfrm>
            <a:off x="8215313" y="2000568"/>
            <a:ext cx="488950" cy="649287"/>
          </a:xfrm>
          <a:prstGeom prst="rect">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6130179" y="1992631"/>
            <a:ext cx="488950" cy="649287"/>
          </a:xfrm>
          <a:prstGeom prst="rect">
            <a:avLst/>
          </a:prstGeom>
          <a:noFill/>
          <a:ln>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文本框 245"/>
          <p:cNvSpPr txBox="1"/>
          <p:nvPr/>
        </p:nvSpPr>
        <p:spPr>
          <a:xfrm>
            <a:off x="1814830" y="1532255"/>
            <a:ext cx="2522855" cy="368300"/>
          </a:xfrm>
          <a:prstGeom prst="rect">
            <a:avLst/>
          </a:prstGeom>
        </p:spPr>
        <p:txBody>
          <a:bodyPr wrap="square">
            <a:spAutoFit/>
          </a:bodyPr>
          <a:p>
            <a:pPr marL="0" algn="l" defTabSz="914400">
              <a:lnSpc>
                <a:spcPct val="100000"/>
              </a:lnSpc>
              <a:buClrTx/>
              <a:buSzTx/>
              <a:buFontTx/>
            </a:pPr>
            <a:r>
              <a:rPr lang="en-US" altLang="zh-CN" sz="1800" dirty="0"/>
              <a:t>1、节流阀-</a:t>
            </a:r>
            <a:r>
              <a:rPr altLang="en-US" sz="1800" dirty="0">
                <a:solidFill>
                  <a:srgbClr val="0000CC"/>
                </a:solidFill>
              </a:rPr>
              <a:t>流量特性</a:t>
            </a:r>
            <a:endParaRPr altLang="en-US" sz="1800" dirty="0">
              <a:solidFill>
                <a:srgbClr val="0000CC"/>
              </a:solidFill>
            </a:endParaRPr>
          </a:p>
        </p:txBody>
      </p:sp>
      <p:sp>
        <p:nvSpPr>
          <p:cNvPr id="4" name="矩形 3"/>
          <p:cNvSpPr/>
          <p:nvPr/>
        </p:nvSpPr>
        <p:spPr>
          <a:xfrm>
            <a:off x="4710688" y="3112296"/>
            <a:ext cx="4339651"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p>
            <a:pPr algn="ctr"/>
            <a:r>
              <a:rPr lang="zh-CN" altLang="en-US" sz="5400" b="1" cap="none" spc="0" dirty="0">
                <a:solidFill>
                  <a:srgbClr val="FF0000"/>
                </a:solidFill>
                <a:effectLst/>
              </a:rPr>
              <a:t>流量稳定性差</a:t>
            </a:r>
            <a:endParaRPr lang="zh-CN" altLang="en-US" sz="5400" b="1" cap="none" spc="0" dirty="0">
              <a:solidFill>
                <a:srgbClr val="FF0000"/>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3000" fill="hold" nodeType="clickEffect">
                                  <p:stCondLst>
                                    <p:cond delay="0"/>
                                  </p:stCondLst>
                                  <p:childTnLst>
                                    <p:animEffect transition="out" filter="fade">
                                      <p:cBhvr>
                                        <p:cTn id="6" dur="1000" tmFilter="0, 0; .2, .5; .8, .5; 1, 0"/>
                                        <p:tgtEl>
                                          <p:spTgt spid="18"/>
                                        </p:tgtEl>
                                      </p:cBhvr>
                                    </p:animEffect>
                                    <p:animScale>
                                      <p:cBhvr>
                                        <p:cTn id="7" dur="500" autoRev="1" fill="hold"/>
                                        <p:tgtEl>
                                          <p:spTgt spid="18"/>
                                        </p:tgtEl>
                                      </p:cBhvr>
                                      <p:by x="105000" y="105000"/>
                                    </p:animScale>
                                  </p:childTnLst>
                                </p:cTn>
                              </p:par>
                              <p:par>
                                <p:cTn id="8" presetID="22" presetClass="entr" presetSubtype="8" fill="hold" nodeType="withEffect">
                                  <p:stCondLst>
                                    <p:cond delay="250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2500"/>
                                        <p:tgtEl>
                                          <p:spTgt spid="27"/>
                                        </p:tgtEl>
                                      </p:cBhvr>
                                    </p:animEffect>
                                  </p:childTnLst>
                                </p:cTn>
                              </p:par>
                              <p:par>
                                <p:cTn id="11" presetID="42" presetClass="entr" presetSubtype="0" fill="hold" grpId="0" nodeType="withEffect">
                                  <p:stCondLst>
                                    <p:cond delay="2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5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2000"/>
                                        <p:tgtEl>
                                          <p:spTgt spid="52"/>
                                        </p:tgtEl>
                                      </p:cBhvr>
                                    </p:animEffect>
                                  </p:childTnLst>
                                </p:cTn>
                              </p:par>
                            </p:childTnLst>
                          </p:cTn>
                        </p:par>
                        <p:par>
                          <p:cTn id="26" fill="hold">
                            <p:stCondLst>
                              <p:cond delay="2000"/>
                            </p:stCondLst>
                            <p:childTnLst>
                              <p:par>
                                <p:cTn id="27" presetID="26" presetClass="emph" presetSubtype="0" repeatCount="3000" fill="hold" nodeType="afterEffect">
                                  <p:stCondLst>
                                    <p:cond delay="0"/>
                                  </p:stCondLst>
                                  <p:childTnLst>
                                    <p:animEffect transition="out" filter="fade">
                                      <p:cBhvr>
                                        <p:cTn id="28" dur="1000" tmFilter="0, 0; .2, .5; .8, .5; 1, 0"/>
                                        <p:tgtEl>
                                          <p:spTgt spid="49"/>
                                        </p:tgtEl>
                                      </p:cBhvr>
                                    </p:animEffect>
                                    <p:animScale>
                                      <p:cBhvr>
                                        <p:cTn id="29" dur="500" autoRev="1" fill="hold"/>
                                        <p:tgtEl>
                                          <p:spTgt spid="49"/>
                                        </p:tgtEl>
                                      </p:cBhvr>
                                      <p:by x="105000" y="105000"/>
                                    </p:animScale>
                                  </p:childTnLst>
                                </p:cTn>
                              </p:par>
                              <p:par>
                                <p:cTn id="30" presetID="42" presetClass="entr" presetSubtype="0"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1000"/>
                                        <p:tgtEl>
                                          <p:spTgt spid="72"/>
                                        </p:tgtEl>
                                      </p:cBhvr>
                                    </p:animEffect>
                                    <p:anim calcmode="lin" valueType="num">
                                      <p:cBhvr>
                                        <p:cTn id="33" dur="1000" fill="hold"/>
                                        <p:tgtEl>
                                          <p:spTgt spid="72"/>
                                        </p:tgtEl>
                                        <p:attrNameLst>
                                          <p:attrName>ppt_x</p:attrName>
                                        </p:attrNameLst>
                                      </p:cBhvr>
                                      <p:tavLst>
                                        <p:tav tm="0">
                                          <p:val>
                                            <p:strVal val="#ppt_x"/>
                                          </p:val>
                                        </p:tav>
                                        <p:tav tm="100000">
                                          <p:val>
                                            <p:strVal val="#ppt_x"/>
                                          </p:val>
                                        </p:tav>
                                      </p:tavLst>
                                    </p:anim>
                                    <p:anim calcmode="lin" valueType="num">
                                      <p:cBhvr>
                                        <p:cTn id="34" dur="1000" fill="hold"/>
                                        <p:tgtEl>
                                          <p:spTgt spid="7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par>
                                <p:cTn id="40" presetID="1" presetClass="exit" presetSubtype="0" fill="hold" grpId="1" nodeType="withEffect">
                                  <p:stCondLst>
                                    <p:cond delay="0"/>
                                  </p:stCondLst>
                                  <p:childTnLst>
                                    <p:set>
                                      <p:cBhvr>
                                        <p:cTn id="41" dur="1" fill="hold">
                                          <p:stCondLst>
                                            <p:cond delay="0"/>
                                          </p:stCondLst>
                                        </p:cTn>
                                        <p:tgtEl>
                                          <p:spTgt spid="2"/>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3"/>
                                        </p:tgtEl>
                                        <p:attrNameLst>
                                          <p:attrName>style.visibility</p:attrName>
                                        </p:attrNameLst>
                                      </p:cBhvr>
                                      <p:to>
                                        <p:strVal val="hidden"/>
                                      </p:to>
                                    </p:set>
                                  </p:childTnLst>
                                </p:cTn>
                              </p:par>
                              <p:par>
                                <p:cTn id="44" presetID="42" presetClass="entr" presetSubtype="0" fill="hold" grpId="0"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1000"/>
                                        <p:tgtEl>
                                          <p:spTgt spid="73"/>
                                        </p:tgtEl>
                                      </p:cBhvr>
                                    </p:animEffect>
                                    <p:anim calcmode="lin" valueType="num">
                                      <p:cBhvr>
                                        <p:cTn id="47" dur="1000" fill="hold"/>
                                        <p:tgtEl>
                                          <p:spTgt spid="73"/>
                                        </p:tgtEl>
                                        <p:attrNameLst>
                                          <p:attrName>ppt_x</p:attrName>
                                        </p:attrNameLst>
                                      </p:cBhvr>
                                      <p:tavLst>
                                        <p:tav tm="0">
                                          <p:val>
                                            <p:strVal val="#ppt_x"/>
                                          </p:val>
                                        </p:tav>
                                        <p:tav tm="100000">
                                          <p:val>
                                            <p:strVal val="#ppt_x"/>
                                          </p:val>
                                        </p:tav>
                                      </p:tavLst>
                                    </p:anim>
                                    <p:anim calcmode="lin" valueType="num">
                                      <p:cBhvr>
                                        <p:cTn id="48"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52"/>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childTnLst>
                                </p:cTn>
                              </p:par>
                            </p:childTnLst>
                          </p:cTn>
                        </p:par>
                        <p:par>
                          <p:cTn id="56" fill="hold">
                            <p:stCondLst>
                              <p:cond delay="0"/>
                            </p:stCondLst>
                            <p:childTnLst>
                              <p:par>
                                <p:cTn id="57" presetID="10"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childTnLst>
                                </p:cTn>
                              </p:par>
                            </p:childTnLst>
                          </p:cTn>
                        </p:par>
                        <p:par>
                          <p:cTn id="60" fill="hold">
                            <p:stCondLst>
                              <p:cond delay="1000"/>
                            </p:stCondLst>
                            <p:childTnLst>
                              <p:par>
                                <p:cTn id="61" presetID="26" presetClass="emph" presetSubtype="0" repeatCount="3000" fill="hold" nodeType="afterEffect">
                                  <p:stCondLst>
                                    <p:cond delay="0"/>
                                  </p:stCondLst>
                                  <p:childTnLst>
                                    <p:animEffect transition="out" filter="fade">
                                      <p:cBhvr>
                                        <p:cTn id="62" dur="800" tmFilter="0, 0; .2, .5; .8, .5; 1, 0"/>
                                        <p:tgtEl>
                                          <p:spTgt spid="20"/>
                                        </p:tgtEl>
                                      </p:cBhvr>
                                    </p:animEffect>
                                    <p:animScale>
                                      <p:cBhvr>
                                        <p:cTn id="63" dur="400" autoRev="1" fill="hold"/>
                                        <p:tgtEl>
                                          <p:spTgt spid="20"/>
                                        </p:tgtEl>
                                      </p:cBhvr>
                                      <p:by x="105000" y="105000"/>
                                    </p:animScale>
                                  </p:childTnLst>
                                </p:cTn>
                              </p:par>
                              <p:par>
                                <p:cTn id="64" presetID="42" presetClass="entr" presetSubtype="0" fill="hold" grpId="0" nodeType="with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1000"/>
                                        <p:tgtEl>
                                          <p:spTgt spid="74"/>
                                        </p:tgtEl>
                                      </p:cBhvr>
                                    </p:animEffect>
                                    <p:anim calcmode="lin" valueType="num">
                                      <p:cBhvr>
                                        <p:cTn id="67" dur="1000" fill="hold"/>
                                        <p:tgtEl>
                                          <p:spTgt spid="74"/>
                                        </p:tgtEl>
                                        <p:attrNameLst>
                                          <p:attrName>ppt_x</p:attrName>
                                        </p:attrNameLst>
                                      </p:cBhvr>
                                      <p:tavLst>
                                        <p:tav tm="0">
                                          <p:val>
                                            <p:strVal val="#ppt_x"/>
                                          </p:val>
                                        </p:tav>
                                        <p:tav tm="100000">
                                          <p:val>
                                            <p:strVal val="#ppt_x"/>
                                          </p:val>
                                        </p:tav>
                                      </p:tavLst>
                                    </p:anim>
                                    <p:anim calcmode="lin" valueType="num">
                                      <p:cBhvr>
                                        <p:cTn id="68" dur="1000" fill="hold"/>
                                        <p:tgtEl>
                                          <p:spTgt spid="7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fade">
                                      <p:cBhvr>
                                        <p:cTn id="71" dur="1000"/>
                                        <p:tgtEl>
                                          <p:spTgt spid="77"/>
                                        </p:tgtEl>
                                      </p:cBhvr>
                                    </p:animEffect>
                                    <p:anim calcmode="lin" valueType="num">
                                      <p:cBhvr>
                                        <p:cTn id="72" dur="1000" fill="hold"/>
                                        <p:tgtEl>
                                          <p:spTgt spid="77"/>
                                        </p:tgtEl>
                                        <p:attrNameLst>
                                          <p:attrName>ppt_x</p:attrName>
                                        </p:attrNameLst>
                                      </p:cBhvr>
                                      <p:tavLst>
                                        <p:tav tm="0">
                                          <p:val>
                                            <p:strVal val="#ppt_x"/>
                                          </p:val>
                                        </p:tav>
                                        <p:tav tm="100000">
                                          <p:val>
                                            <p:strVal val="#ppt_x"/>
                                          </p:val>
                                        </p:tav>
                                      </p:tavLst>
                                    </p:anim>
                                    <p:anim calcmode="lin" valueType="num">
                                      <p:cBhvr>
                                        <p:cTn id="73" dur="1000" fill="hold"/>
                                        <p:tgtEl>
                                          <p:spTgt spid="77"/>
                                        </p:tgtEl>
                                        <p:attrNameLst>
                                          <p:attrName>ppt_y</p:attrName>
                                        </p:attrNameLst>
                                      </p:cBhvr>
                                      <p:tavLst>
                                        <p:tav tm="0">
                                          <p:val>
                                            <p:strVal val="#ppt_y+.1"/>
                                          </p:val>
                                        </p:tav>
                                        <p:tav tm="100000">
                                          <p:val>
                                            <p:strVal val="#ppt_y"/>
                                          </p:val>
                                        </p:tav>
                                      </p:tavLst>
                                    </p:anim>
                                  </p:childTnLst>
                                </p:cTn>
                              </p:par>
                              <p:par>
                                <p:cTn id="74" presetID="1" presetClass="exit" presetSubtype="0" fill="hold" grpId="1" nodeType="withEffect">
                                  <p:stCondLst>
                                    <p:cond delay="0"/>
                                  </p:stCondLst>
                                  <p:childTnLst>
                                    <p:set>
                                      <p:cBhvr>
                                        <p:cTn id="75" dur="1" fill="hold">
                                          <p:stCondLst>
                                            <p:cond delay="0"/>
                                          </p:stCondLst>
                                        </p:cTn>
                                        <p:tgtEl>
                                          <p:spTgt spid="72"/>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73"/>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76"/>
                                        </p:tgtEl>
                                        <p:attrNameLst>
                                          <p:attrName>style.visibility</p:attrName>
                                        </p:attrNameLst>
                                      </p:cBhvr>
                                      <p:to>
                                        <p:strVal val="hidden"/>
                                      </p:to>
                                    </p:set>
                                  </p:childTnLst>
                                </p:cTn>
                              </p:par>
                              <p:par>
                                <p:cTn id="80" presetID="42" presetClass="entr" presetSubtype="0"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fade">
                                      <p:cBhvr>
                                        <p:cTn id="82" dur="1000"/>
                                        <p:tgtEl>
                                          <p:spTgt spid="75"/>
                                        </p:tgtEl>
                                      </p:cBhvr>
                                    </p:animEffect>
                                    <p:anim calcmode="lin" valueType="num">
                                      <p:cBhvr>
                                        <p:cTn id="83" dur="1000" fill="hold"/>
                                        <p:tgtEl>
                                          <p:spTgt spid="75"/>
                                        </p:tgtEl>
                                        <p:attrNameLst>
                                          <p:attrName>ppt_x</p:attrName>
                                        </p:attrNameLst>
                                      </p:cBhvr>
                                      <p:tavLst>
                                        <p:tav tm="0">
                                          <p:val>
                                            <p:strVal val="#ppt_x"/>
                                          </p:val>
                                        </p:tav>
                                        <p:tav tm="100000">
                                          <p:val>
                                            <p:strVal val="#ppt_x"/>
                                          </p:val>
                                        </p:tav>
                                      </p:tavLst>
                                    </p:anim>
                                    <p:anim calcmode="lin" valueType="num">
                                      <p:cBhvr>
                                        <p:cTn id="8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ipe(up)">
                                      <p:cBhvr>
                                        <p:cTn id="89" dur="500"/>
                                        <p:tgtEl>
                                          <p:spTgt spid="67"/>
                                        </p:tgtEl>
                                      </p:cBhvr>
                                    </p:animEffect>
                                  </p:childTnLst>
                                </p:cTn>
                              </p:par>
                            </p:childTnLst>
                          </p:cTn>
                        </p:par>
                        <p:par>
                          <p:cTn id="90" fill="hold">
                            <p:stCondLst>
                              <p:cond delay="500"/>
                            </p:stCondLst>
                            <p:childTnLst>
                              <p:par>
                                <p:cTn id="91" presetID="22" presetClass="entr" presetSubtype="1" fill="hold" grpId="0"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wipe(up)">
                                      <p:cBhvr>
                                        <p:cTn id="93" dur="500"/>
                                        <p:tgtEl>
                                          <p:spTgt spid="70"/>
                                        </p:tgtEl>
                                      </p:cBhvr>
                                    </p:animEffect>
                                  </p:childTnLst>
                                </p:cTn>
                              </p:par>
                            </p:childTnLst>
                          </p:cTn>
                        </p:par>
                        <p:par>
                          <p:cTn id="94" fill="hold">
                            <p:stCondLst>
                              <p:cond delay="1000"/>
                            </p:stCondLst>
                            <p:childTnLst>
                              <p:par>
                                <p:cTn id="95" presetID="22" presetClass="entr" presetSubtype="1" fill="hold" grpId="0" nodeType="afterEffect">
                                  <p:stCondLst>
                                    <p:cond delay="0"/>
                                  </p:stCondLst>
                                  <p:childTnLst>
                                    <p:set>
                                      <p:cBhvr>
                                        <p:cTn id="96" dur="1" fill="hold">
                                          <p:stCondLst>
                                            <p:cond delay="0"/>
                                          </p:stCondLst>
                                        </p:cTn>
                                        <p:tgtEl>
                                          <p:spTgt spid="68"/>
                                        </p:tgtEl>
                                        <p:attrNameLst>
                                          <p:attrName>style.visibility</p:attrName>
                                        </p:attrNameLst>
                                      </p:cBhvr>
                                      <p:to>
                                        <p:strVal val="visible"/>
                                      </p:to>
                                    </p:set>
                                    <p:animEffect transition="in" filter="wipe(up)">
                                      <p:cBhvr>
                                        <p:cTn id="97" dur="500"/>
                                        <p:tgtEl>
                                          <p:spTgt spid="68"/>
                                        </p:tgtEl>
                                      </p:cBhvr>
                                    </p:animEffect>
                                  </p:childTnLst>
                                </p:cTn>
                              </p:par>
                            </p:childTnLst>
                          </p:cTn>
                        </p:par>
                        <p:par>
                          <p:cTn id="98" fill="hold">
                            <p:stCondLst>
                              <p:cond delay="1500"/>
                            </p:stCondLst>
                            <p:childTnLst>
                              <p:par>
                                <p:cTn id="99" presetID="22" presetClass="entr" presetSubtype="1" fill="hold" grpId="0" nodeType="afterEffect">
                                  <p:stCondLst>
                                    <p:cond delay="0"/>
                                  </p:stCondLst>
                                  <p:childTnLst>
                                    <p:set>
                                      <p:cBhvr>
                                        <p:cTn id="100" dur="1" fill="hold">
                                          <p:stCondLst>
                                            <p:cond delay="0"/>
                                          </p:stCondLst>
                                        </p:cTn>
                                        <p:tgtEl>
                                          <p:spTgt spid="71"/>
                                        </p:tgtEl>
                                        <p:attrNameLst>
                                          <p:attrName>style.visibility</p:attrName>
                                        </p:attrNameLst>
                                      </p:cBhvr>
                                      <p:to>
                                        <p:strVal val="visible"/>
                                      </p:to>
                                    </p:set>
                                    <p:animEffect transition="in" filter="wipe(up)">
                                      <p:cBhvr>
                                        <p:cTn id="101" dur="500"/>
                                        <p:tgtEl>
                                          <p:spTgt spid="71"/>
                                        </p:tgtEl>
                                      </p:cBhvr>
                                    </p:animEffect>
                                  </p:childTnLst>
                                </p:cTn>
                              </p:par>
                            </p:childTnLst>
                          </p:cTn>
                        </p:par>
                        <p:par>
                          <p:cTn id="102" fill="hold">
                            <p:stCondLst>
                              <p:cond delay="2000"/>
                            </p:stCondLst>
                            <p:childTnLst>
                              <p:par>
                                <p:cTn id="103" presetID="53" presetClass="entr" presetSubtype="16"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p:cTn id="105" dur="500" fill="hold"/>
                                        <p:tgtEl>
                                          <p:spTgt spid="69"/>
                                        </p:tgtEl>
                                        <p:attrNameLst>
                                          <p:attrName>ppt_w</p:attrName>
                                        </p:attrNameLst>
                                      </p:cBhvr>
                                      <p:tavLst>
                                        <p:tav tm="0">
                                          <p:val>
                                            <p:fltVal val="0"/>
                                          </p:val>
                                        </p:tav>
                                        <p:tav tm="100000">
                                          <p:val>
                                            <p:strVal val="#ppt_w"/>
                                          </p:val>
                                        </p:tav>
                                      </p:tavLst>
                                    </p:anim>
                                    <p:anim calcmode="lin" valueType="num">
                                      <p:cBhvr>
                                        <p:cTn id="106" dur="500" fill="hold"/>
                                        <p:tgtEl>
                                          <p:spTgt spid="69"/>
                                        </p:tgtEl>
                                        <p:attrNameLst>
                                          <p:attrName>ppt_h</p:attrName>
                                        </p:attrNameLst>
                                      </p:cBhvr>
                                      <p:tavLst>
                                        <p:tav tm="0">
                                          <p:val>
                                            <p:fltVal val="0"/>
                                          </p:val>
                                        </p:tav>
                                        <p:tav tm="100000">
                                          <p:val>
                                            <p:strVal val="#ppt_h"/>
                                          </p:val>
                                        </p:tav>
                                      </p:tavLst>
                                    </p:anim>
                                    <p:animEffect transition="in" filter="fade">
                                      <p:cBhvr>
                                        <p:cTn id="107" dur="500"/>
                                        <p:tgtEl>
                                          <p:spTgt spid="69"/>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4"/>
                                        </p:tgtEl>
                                        <p:attrNameLst>
                                          <p:attrName>style.visibility</p:attrName>
                                        </p:attrNameLst>
                                      </p:cBhvr>
                                      <p:to>
                                        <p:strVal val="visible"/>
                                      </p:to>
                                    </p:set>
                                    <p:animEffect transition="in" filter="fade">
                                      <p:cBhvr>
                                        <p:cTn id="112" dur="1000"/>
                                        <p:tgtEl>
                                          <p:spTgt spid="4"/>
                                        </p:tgtEl>
                                      </p:cBhvr>
                                    </p:animEffect>
                                    <p:anim calcmode="lin" valueType="num">
                                      <p:cBhvr>
                                        <p:cTn id="113" dur="1000" fill="hold"/>
                                        <p:tgtEl>
                                          <p:spTgt spid="4"/>
                                        </p:tgtEl>
                                        <p:attrNameLst>
                                          <p:attrName>ppt_x</p:attrName>
                                        </p:attrNameLst>
                                      </p:cBhvr>
                                      <p:tavLst>
                                        <p:tav tm="0">
                                          <p:val>
                                            <p:strVal val="#ppt_x"/>
                                          </p:val>
                                        </p:tav>
                                        <p:tav tm="100000">
                                          <p:val>
                                            <p:strVal val="#ppt_x"/>
                                          </p:val>
                                        </p:tav>
                                      </p:tavLst>
                                    </p:anim>
                                    <p:anim calcmode="lin" valueType="num">
                                      <p:cBhvr>
                                        <p:cTn id="1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nimBg="1"/>
      <p:bldP spid="68" grpId="0" bldLvl="0" animBg="1"/>
      <p:bldP spid="69" grpId="0"/>
      <p:bldP spid="70" grpId="0" bldLvl="0" animBg="1"/>
      <p:bldP spid="71" grpId="0" bldLvl="0" animBg="1"/>
      <p:bldP spid="2" grpId="0" bldLvl="0" animBg="1"/>
      <p:bldP spid="2" grpId="1" bldLvl="0" animBg="1"/>
      <p:bldP spid="3" grpId="0" bldLvl="0" animBg="1"/>
      <p:bldP spid="3" grpId="1" bldLvl="0" animBg="1"/>
      <p:bldP spid="72" grpId="0" bldLvl="0" animBg="1"/>
      <p:bldP spid="72" grpId="1" bldLvl="0" animBg="1"/>
      <p:bldP spid="73" grpId="0" bldLvl="0" animBg="1"/>
      <p:bldP spid="73" grpId="1" bldLvl="0" animBg="1"/>
      <p:bldP spid="74" grpId="0" bldLvl="0" animBg="1"/>
      <p:bldP spid="75" grpId="0" bldLvl="0" animBg="1"/>
      <p:bldP spid="76" grpId="0" bldLvl="0" animBg="1"/>
      <p:bldP spid="76" grpId="1" bldLvl="0" animBg="1"/>
      <p:bldP spid="77" grpId="0" bldLvl="0" animBg="1"/>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3545" r="11986"/>
          <a:stretch>
            <a:fillRect/>
          </a:stretch>
        </p:blipFill>
        <p:spPr>
          <a:xfrm>
            <a:off x="6731962" y="1752124"/>
            <a:ext cx="3767217" cy="3794125"/>
          </a:xfrm>
          <a:prstGeom prst="rect">
            <a:avLst/>
          </a:prstGeom>
        </p:spPr>
      </p:pic>
      <p:grpSp>
        <p:nvGrpSpPr>
          <p:cNvPr id="9" name="组合 57343"/>
          <p:cNvGrpSpPr/>
          <p:nvPr/>
        </p:nvGrpSpPr>
        <p:grpSpPr bwMode="auto">
          <a:xfrm>
            <a:off x="2861153" y="1972198"/>
            <a:ext cx="3352800" cy="3408362"/>
            <a:chOff x="2586722" y="2445067"/>
            <a:chExt cx="3243072" cy="3296020"/>
          </a:xfrm>
        </p:grpSpPr>
        <p:sp>
          <p:nvSpPr>
            <p:cNvPr id="10" name="任意多边形 5"/>
            <p:cNvSpPr/>
            <p:nvPr/>
          </p:nvSpPr>
          <p:spPr>
            <a:xfrm>
              <a:off x="4334173" y="3000800"/>
              <a:ext cx="437631" cy="764517"/>
            </a:xfrm>
            <a:custGeom>
              <a:avLst/>
              <a:gdLst>
                <a:gd name="connsiteX0" fmla="*/ 110490 w 438150"/>
                <a:gd name="connsiteY0" fmla="*/ 0 h 762000"/>
                <a:gd name="connsiteX1" fmla="*/ 438150 w 438150"/>
                <a:gd name="connsiteY1" fmla="*/ 0 h 762000"/>
                <a:gd name="connsiteX2" fmla="*/ 438150 w 438150"/>
                <a:gd name="connsiteY2" fmla="*/ 762000 h 762000"/>
                <a:gd name="connsiteX3" fmla="*/ 0 w 438150"/>
                <a:gd name="connsiteY3" fmla="*/ 762000 h 762000"/>
                <a:gd name="connsiteX4" fmla="*/ 0 w 438150"/>
                <a:gd name="connsiteY4" fmla="*/ 582930 h 762000"/>
                <a:gd name="connsiteX5" fmla="*/ 137160 w 438150"/>
                <a:gd name="connsiteY5" fmla="*/ 582930 h 762000"/>
                <a:gd name="connsiteX6" fmla="*/ 110490 w 438150"/>
                <a:gd name="connsiteY6" fmla="*/ 0 h 762000"/>
                <a:gd name="connsiteX0-1" fmla="*/ 123825 w 438150"/>
                <a:gd name="connsiteY0-2" fmla="*/ 0 h 763905"/>
                <a:gd name="connsiteX1-3" fmla="*/ 438150 w 438150"/>
                <a:gd name="connsiteY1-4" fmla="*/ 1905 h 763905"/>
                <a:gd name="connsiteX2-5" fmla="*/ 438150 w 438150"/>
                <a:gd name="connsiteY2-6" fmla="*/ 763905 h 763905"/>
                <a:gd name="connsiteX3-7" fmla="*/ 0 w 438150"/>
                <a:gd name="connsiteY3-8" fmla="*/ 763905 h 763905"/>
                <a:gd name="connsiteX4-9" fmla="*/ 0 w 438150"/>
                <a:gd name="connsiteY4-10" fmla="*/ 584835 h 763905"/>
                <a:gd name="connsiteX5-11" fmla="*/ 137160 w 438150"/>
                <a:gd name="connsiteY5-12" fmla="*/ 584835 h 763905"/>
                <a:gd name="connsiteX6-13" fmla="*/ 123825 w 438150"/>
                <a:gd name="connsiteY6-14" fmla="*/ 0 h 763905"/>
                <a:gd name="connsiteX0-15" fmla="*/ 123825 w 438150"/>
                <a:gd name="connsiteY0-16" fmla="*/ 0 h 763905"/>
                <a:gd name="connsiteX1-17" fmla="*/ 438150 w 438150"/>
                <a:gd name="connsiteY1-18" fmla="*/ 1905 h 763905"/>
                <a:gd name="connsiteX2-19" fmla="*/ 438150 w 438150"/>
                <a:gd name="connsiteY2-20" fmla="*/ 763905 h 763905"/>
                <a:gd name="connsiteX3-21" fmla="*/ 0 w 438150"/>
                <a:gd name="connsiteY3-22" fmla="*/ 763905 h 763905"/>
                <a:gd name="connsiteX4-23" fmla="*/ 0 w 438150"/>
                <a:gd name="connsiteY4-24" fmla="*/ 584835 h 763905"/>
                <a:gd name="connsiteX5-25" fmla="*/ 129540 w 438150"/>
                <a:gd name="connsiteY5-26" fmla="*/ 588645 h 763905"/>
                <a:gd name="connsiteX6-27" fmla="*/ 123825 w 438150"/>
                <a:gd name="connsiteY6-28" fmla="*/ 0 h 763905"/>
                <a:gd name="connsiteX0-29" fmla="*/ 123825 w 438150"/>
                <a:gd name="connsiteY0-30" fmla="*/ 0 h 763905"/>
                <a:gd name="connsiteX1-31" fmla="*/ 438150 w 438150"/>
                <a:gd name="connsiteY1-32" fmla="*/ 1905 h 763905"/>
                <a:gd name="connsiteX2-33" fmla="*/ 438150 w 438150"/>
                <a:gd name="connsiteY2-34" fmla="*/ 763905 h 763905"/>
                <a:gd name="connsiteX3-35" fmla="*/ 0 w 438150"/>
                <a:gd name="connsiteY3-36" fmla="*/ 763905 h 763905"/>
                <a:gd name="connsiteX4-37" fmla="*/ 0 w 438150"/>
                <a:gd name="connsiteY4-38" fmla="*/ 584835 h 763905"/>
                <a:gd name="connsiteX5-39" fmla="*/ 121920 w 438150"/>
                <a:gd name="connsiteY5-40" fmla="*/ 579120 h 763905"/>
                <a:gd name="connsiteX6-41" fmla="*/ 123825 w 438150"/>
                <a:gd name="connsiteY6-42" fmla="*/ 0 h 763905"/>
                <a:gd name="connsiteX0-43" fmla="*/ 123825 w 438150"/>
                <a:gd name="connsiteY0-44" fmla="*/ 0 h 763905"/>
                <a:gd name="connsiteX1-45" fmla="*/ 438150 w 438150"/>
                <a:gd name="connsiteY1-46" fmla="*/ 1905 h 763905"/>
                <a:gd name="connsiteX2-47" fmla="*/ 438150 w 438150"/>
                <a:gd name="connsiteY2-48" fmla="*/ 763905 h 763905"/>
                <a:gd name="connsiteX3-49" fmla="*/ 0 w 438150"/>
                <a:gd name="connsiteY3-50" fmla="*/ 763905 h 763905"/>
                <a:gd name="connsiteX4-51" fmla="*/ 0 w 438150"/>
                <a:gd name="connsiteY4-52" fmla="*/ 584835 h 763905"/>
                <a:gd name="connsiteX5-53" fmla="*/ 121920 w 438150"/>
                <a:gd name="connsiteY5-54" fmla="*/ 588645 h 763905"/>
                <a:gd name="connsiteX6-55" fmla="*/ 123825 w 438150"/>
                <a:gd name="connsiteY6-56" fmla="*/ 0 h 763905"/>
                <a:gd name="connsiteX0-57" fmla="*/ 123825 w 438150"/>
                <a:gd name="connsiteY0-58" fmla="*/ 0 h 763905"/>
                <a:gd name="connsiteX1-59" fmla="*/ 438150 w 438150"/>
                <a:gd name="connsiteY1-60" fmla="*/ 1905 h 763905"/>
                <a:gd name="connsiteX2-61" fmla="*/ 438150 w 438150"/>
                <a:gd name="connsiteY2-62" fmla="*/ 763905 h 763905"/>
                <a:gd name="connsiteX3-63" fmla="*/ 0 w 438150"/>
                <a:gd name="connsiteY3-64" fmla="*/ 763905 h 763905"/>
                <a:gd name="connsiteX4-65" fmla="*/ 0 w 438150"/>
                <a:gd name="connsiteY4-66" fmla="*/ 584835 h 763905"/>
                <a:gd name="connsiteX5-67" fmla="*/ 120015 w 438150"/>
                <a:gd name="connsiteY5-68" fmla="*/ 584835 h 763905"/>
                <a:gd name="connsiteX6-69" fmla="*/ 123825 w 438150"/>
                <a:gd name="connsiteY6-70" fmla="*/ 0 h 7639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8150" h="763905">
                  <a:moveTo>
                    <a:pt x="123825" y="0"/>
                  </a:moveTo>
                  <a:lnTo>
                    <a:pt x="438150" y="1905"/>
                  </a:lnTo>
                  <a:lnTo>
                    <a:pt x="438150" y="763905"/>
                  </a:lnTo>
                  <a:lnTo>
                    <a:pt x="0" y="763905"/>
                  </a:lnTo>
                  <a:lnTo>
                    <a:pt x="0" y="584835"/>
                  </a:lnTo>
                  <a:lnTo>
                    <a:pt x="120015" y="584835"/>
                  </a:lnTo>
                  <a:lnTo>
                    <a:pt x="123825" y="0"/>
                  </a:lnTo>
                  <a:close/>
                </a:path>
              </a:pathLst>
            </a:custGeom>
            <a:solidFill>
              <a:schemeClr val="bg1">
                <a:lumMod val="85000"/>
              </a:schemeClr>
            </a:solidFill>
            <a:ln w="1270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grpSp>
          <p:nvGrpSpPr>
            <p:cNvPr id="11" name="组合 8"/>
            <p:cNvGrpSpPr/>
            <p:nvPr/>
          </p:nvGrpSpPr>
          <p:grpSpPr bwMode="auto">
            <a:xfrm>
              <a:off x="3061384" y="3101182"/>
              <a:ext cx="1392873" cy="1381125"/>
              <a:chOff x="-1" y="3622841"/>
              <a:chExt cx="1392873" cy="1381125"/>
            </a:xfrm>
          </p:grpSpPr>
          <p:sp>
            <p:nvSpPr>
              <p:cNvPr id="28" name="Rectangle 39"/>
              <p:cNvSpPr>
                <a:spLocks noChangeArrowheads="1"/>
              </p:cNvSpPr>
              <p:nvPr/>
            </p:nvSpPr>
            <p:spPr bwMode="auto">
              <a:xfrm>
                <a:off x="-1" y="3622841"/>
                <a:ext cx="1392873" cy="289724"/>
              </a:xfrm>
              <a:prstGeom prst="rect">
                <a:avLst/>
              </a:prstGeom>
              <a:gradFill rotWithShape="0">
                <a:gsLst>
                  <a:gs pos="0">
                    <a:srgbClr val="475E76"/>
                  </a:gs>
                  <a:gs pos="50000">
                    <a:srgbClr val="99CCFF"/>
                  </a:gs>
                  <a:gs pos="100000">
                    <a:srgbClr val="475E76"/>
                  </a:gs>
                </a:gsLst>
                <a:lin ang="0" scaled="1"/>
              </a:gradFill>
              <a:ln w="1270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9" name="Rectangle 40"/>
              <p:cNvSpPr>
                <a:spLocks noChangeArrowheads="1"/>
              </p:cNvSpPr>
              <p:nvPr/>
            </p:nvSpPr>
            <p:spPr bwMode="auto">
              <a:xfrm>
                <a:off x="374160" y="3913191"/>
                <a:ext cx="644550" cy="395999"/>
              </a:xfrm>
              <a:prstGeom prst="rect">
                <a:avLst/>
              </a:prstGeom>
              <a:gradFill rotWithShape="0">
                <a:gsLst>
                  <a:gs pos="0">
                    <a:srgbClr val="475E76"/>
                  </a:gs>
                  <a:gs pos="50000">
                    <a:srgbClr val="99CCFF"/>
                  </a:gs>
                  <a:gs pos="100000">
                    <a:srgbClr val="475E76"/>
                  </a:gs>
                </a:gsLst>
                <a:lin ang="0" scaled="1"/>
              </a:gradFill>
              <a:ln w="1270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0" name="Rectangle 48"/>
              <p:cNvSpPr>
                <a:spLocks noChangeArrowheads="1"/>
              </p:cNvSpPr>
              <p:nvPr/>
            </p:nvSpPr>
            <p:spPr bwMode="auto">
              <a:xfrm>
                <a:off x="374160" y="4631752"/>
                <a:ext cx="644550" cy="372214"/>
              </a:xfrm>
              <a:prstGeom prst="rect">
                <a:avLst/>
              </a:prstGeom>
              <a:gradFill rotWithShape="0">
                <a:gsLst>
                  <a:gs pos="0">
                    <a:srgbClr val="475E76"/>
                  </a:gs>
                  <a:gs pos="50000">
                    <a:srgbClr val="99CCFF"/>
                  </a:gs>
                  <a:gs pos="100000">
                    <a:srgbClr val="475E76"/>
                  </a:gs>
                </a:gsLst>
                <a:lin ang="0" scaled="1"/>
              </a:gradFill>
              <a:ln w="1270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1" name="Rectangle 48"/>
              <p:cNvSpPr>
                <a:spLocks noChangeArrowheads="1"/>
              </p:cNvSpPr>
              <p:nvPr/>
            </p:nvSpPr>
            <p:spPr bwMode="auto">
              <a:xfrm>
                <a:off x="480435" y="4308706"/>
                <a:ext cx="432000" cy="324000"/>
              </a:xfrm>
              <a:prstGeom prst="rect">
                <a:avLst/>
              </a:prstGeom>
              <a:gradFill rotWithShape="0">
                <a:gsLst>
                  <a:gs pos="0">
                    <a:srgbClr val="475E76"/>
                  </a:gs>
                  <a:gs pos="50000">
                    <a:srgbClr val="99CCFF"/>
                  </a:gs>
                  <a:gs pos="100000">
                    <a:srgbClr val="475E76"/>
                  </a:gs>
                </a:gsLst>
                <a:lin ang="0" scaled="1"/>
              </a:gradFill>
              <a:ln w="1270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12" name="任意多边形 1"/>
            <p:cNvSpPr/>
            <p:nvPr/>
          </p:nvSpPr>
          <p:spPr>
            <a:xfrm>
              <a:off x="2586722" y="3409157"/>
              <a:ext cx="3243072" cy="1793084"/>
            </a:xfrm>
            <a:custGeom>
              <a:avLst/>
              <a:gdLst>
                <a:gd name="connsiteX0" fmla="*/ 0 w 3243072"/>
                <a:gd name="connsiteY0" fmla="*/ 1792224 h 1792224"/>
                <a:gd name="connsiteX1" fmla="*/ 3243072 w 3243072"/>
                <a:gd name="connsiteY1" fmla="*/ 1792224 h 1792224"/>
                <a:gd name="connsiteX2" fmla="*/ 3243072 w 3243072"/>
                <a:gd name="connsiteY2" fmla="*/ 0 h 1792224"/>
                <a:gd name="connsiteX3" fmla="*/ 2798064 w 3243072"/>
                <a:gd name="connsiteY3" fmla="*/ 0 h 1792224"/>
                <a:gd name="connsiteX4" fmla="*/ 2798064 w 3243072"/>
                <a:gd name="connsiteY4" fmla="*/ 1426464 h 1792224"/>
                <a:gd name="connsiteX5" fmla="*/ 2151888 w 3243072"/>
                <a:gd name="connsiteY5" fmla="*/ 1426464 h 1792224"/>
                <a:gd name="connsiteX6" fmla="*/ 2151888 w 3243072"/>
                <a:gd name="connsiteY6" fmla="*/ 688848 h 1792224"/>
                <a:gd name="connsiteX7" fmla="*/ 1749552 w 3243072"/>
                <a:gd name="connsiteY7" fmla="*/ 688848 h 1792224"/>
                <a:gd name="connsiteX8" fmla="*/ 1749552 w 3243072"/>
                <a:gd name="connsiteY8" fmla="*/ 1371600 h 1792224"/>
                <a:gd name="connsiteX9" fmla="*/ 871728 w 3243072"/>
                <a:gd name="connsiteY9" fmla="*/ 1371600 h 1792224"/>
                <a:gd name="connsiteX10" fmla="*/ 871728 w 3243072"/>
                <a:gd name="connsiteY10" fmla="*/ 950976 h 1792224"/>
                <a:gd name="connsiteX11" fmla="*/ 24384 w 3243072"/>
                <a:gd name="connsiteY11" fmla="*/ 950976 h 1792224"/>
                <a:gd name="connsiteX12" fmla="*/ 0 w 3243072"/>
                <a:gd name="connsiteY12" fmla="*/ 1792224 h 1792224"/>
                <a:gd name="connsiteX0-1" fmla="*/ 13716 w 3256788"/>
                <a:gd name="connsiteY0-2" fmla="*/ 1792224 h 1792224"/>
                <a:gd name="connsiteX1-3" fmla="*/ 3256788 w 3256788"/>
                <a:gd name="connsiteY1-4" fmla="*/ 1792224 h 1792224"/>
                <a:gd name="connsiteX2-5" fmla="*/ 3256788 w 3256788"/>
                <a:gd name="connsiteY2-6" fmla="*/ 0 h 1792224"/>
                <a:gd name="connsiteX3-7" fmla="*/ 2811780 w 3256788"/>
                <a:gd name="connsiteY3-8" fmla="*/ 0 h 1792224"/>
                <a:gd name="connsiteX4-9" fmla="*/ 2811780 w 3256788"/>
                <a:gd name="connsiteY4-10" fmla="*/ 1426464 h 1792224"/>
                <a:gd name="connsiteX5-11" fmla="*/ 2165604 w 3256788"/>
                <a:gd name="connsiteY5-12" fmla="*/ 1426464 h 1792224"/>
                <a:gd name="connsiteX6-13" fmla="*/ 2165604 w 3256788"/>
                <a:gd name="connsiteY6-14" fmla="*/ 688848 h 1792224"/>
                <a:gd name="connsiteX7-15" fmla="*/ 1763268 w 3256788"/>
                <a:gd name="connsiteY7-16" fmla="*/ 688848 h 1792224"/>
                <a:gd name="connsiteX8-17" fmla="*/ 1763268 w 3256788"/>
                <a:gd name="connsiteY8-18" fmla="*/ 1371600 h 1792224"/>
                <a:gd name="connsiteX9-19" fmla="*/ 885444 w 3256788"/>
                <a:gd name="connsiteY9-20" fmla="*/ 1371600 h 1792224"/>
                <a:gd name="connsiteX10-21" fmla="*/ 885444 w 3256788"/>
                <a:gd name="connsiteY10-22" fmla="*/ 950976 h 1792224"/>
                <a:gd name="connsiteX11-23" fmla="*/ 0 w 3256788"/>
                <a:gd name="connsiteY11-24" fmla="*/ 950976 h 1792224"/>
                <a:gd name="connsiteX12-25" fmla="*/ 13716 w 3256788"/>
                <a:gd name="connsiteY12-26" fmla="*/ 1792224 h 1792224"/>
                <a:gd name="connsiteX0-27" fmla="*/ 2286 w 3245358"/>
                <a:gd name="connsiteY0-28" fmla="*/ 1792224 h 1792224"/>
                <a:gd name="connsiteX1-29" fmla="*/ 3245358 w 3245358"/>
                <a:gd name="connsiteY1-30" fmla="*/ 1792224 h 1792224"/>
                <a:gd name="connsiteX2-31" fmla="*/ 3245358 w 3245358"/>
                <a:gd name="connsiteY2-32" fmla="*/ 0 h 1792224"/>
                <a:gd name="connsiteX3-33" fmla="*/ 2800350 w 3245358"/>
                <a:gd name="connsiteY3-34" fmla="*/ 0 h 1792224"/>
                <a:gd name="connsiteX4-35" fmla="*/ 2800350 w 3245358"/>
                <a:gd name="connsiteY4-36" fmla="*/ 1426464 h 1792224"/>
                <a:gd name="connsiteX5-37" fmla="*/ 2154174 w 3245358"/>
                <a:gd name="connsiteY5-38" fmla="*/ 1426464 h 1792224"/>
                <a:gd name="connsiteX6-39" fmla="*/ 2154174 w 3245358"/>
                <a:gd name="connsiteY6-40" fmla="*/ 688848 h 1792224"/>
                <a:gd name="connsiteX7-41" fmla="*/ 1751838 w 3245358"/>
                <a:gd name="connsiteY7-42" fmla="*/ 688848 h 1792224"/>
                <a:gd name="connsiteX8-43" fmla="*/ 1751838 w 3245358"/>
                <a:gd name="connsiteY8-44" fmla="*/ 1371600 h 1792224"/>
                <a:gd name="connsiteX9-45" fmla="*/ 874014 w 3245358"/>
                <a:gd name="connsiteY9-46" fmla="*/ 1371600 h 1792224"/>
                <a:gd name="connsiteX10-47" fmla="*/ 874014 w 3245358"/>
                <a:gd name="connsiteY10-48" fmla="*/ 950976 h 1792224"/>
                <a:gd name="connsiteX11-49" fmla="*/ 0 w 3245358"/>
                <a:gd name="connsiteY11-50" fmla="*/ 950976 h 1792224"/>
                <a:gd name="connsiteX12-51" fmla="*/ 2286 w 3245358"/>
                <a:gd name="connsiteY12-52" fmla="*/ 1792224 h 1792224"/>
                <a:gd name="connsiteX0-53" fmla="*/ 0 w 3243072"/>
                <a:gd name="connsiteY0-54" fmla="*/ 1792224 h 1792224"/>
                <a:gd name="connsiteX1-55" fmla="*/ 3243072 w 3243072"/>
                <a:gd name="connsiteY1-56" fmla="*/ 1792224 h 1792224"/>
                <a:gd name="connsiteX2-57" fmla="*/ 3243072 w 3243072"/>
                <a:gd name="connsiteY2-58" fmla="*/ 0 h 1792224"/>
                <a:gd name="connsiteX3-59" fmla="*/ 2798064 w 3243072"/>
                <a:gd name="connsiteY3-60" fmla="*/ 0 h 1792224"/>
                <a:gd name="connsiteX4-61" fmla="*/ 2798064 w 3243072"/>
                <a:gd name="connsiteY4-62" fmla="*/ 1426464 h 1792224"/>
                <a:gd name="connsiteX5-63" fmla="*/ 2151888 w 3243072"/>
                <a:gd name="connsiteY5-64" fmla="*/ 1426464 h 1792224"/>
                <a:gd name="connsiteX6-65" fmla="*/ 2151888 w 3243072"/>
                <a:gd name="connsiteY6-66" fmla="*/ 688848 h 1792224"/>
                <a:gd name="connsiteX7-67" fmla="*/ 1749552 w 3243072"/>
                <a:gd name="connsiteY7-68" fmla="*/ 688848 h 1792224"/>
                <a:gd name="connsiteX8-69" fmla="*/ 1749552 w 3243072"/>
                <a:gd name="connsiteY8-70" fmla="*/ 1371600 h 1792224"/>
                <a:gd name="connsiteX9-71" fmla="*/ 871728 w 3243072"/>
                <a:gd name="connsiteY9-72" fmla="*/ 1371600 h 1792224"/>
                <a:gd name="connsiteX10-73" fmla="*/ 871728 w 3243072"/>
                <a:gd name="connsiteY10-74" fmla="*/ 950976 h 1792224"/>
                <a:gd name="connsiteX11-75" fmla="*/ 7239 w 3243072"/>
                <a:gd name="connsiteY11-76" fmla="*/ 945261 h 1792224"/>
                <a:gd name="connsiteX12-77" fmla="*/ 0 w 3243072"/>
                <a:gd name="connsiteY12-78" fmla="*/ 1792224 h 1792224"/>
                <a:gd name="connsiteX0-79" fmla="*/ 381 w 3243453"/>
                <a:gd name="connsiteY0-80" fmla="*/ 1792224 h 1792224"/>
                <a:gd name="connsiteX1-81" fmla="*/ 3243453 w 3243453"/>
                <a:gd name="connsiteY1-82" fmla="*/ 1792224 h 1792224"/>
                <a:gd name="connsiteX2-83" fmla="*/ 3243453 w 3243453"/>
                <a:gd name="connsiteY2-84" fmla="*/ 0 h 1792224"/>
                <a:gd name="connsiteX3-85" fmla="*/ 2798445 w 3243453"/>
                <a:gd name="connsiteY3-86" fmla="*/ 0 h 1792224"/>
                <a:gd name="connsiteX4-87" fmla="*/ 2798445 w 3243453"/>
                <a:gd name="connsiteY4-88" fmla="*/ 1426464 h 1792224"/>
                <a:gd name="connsiteX5-89" fmla="*/ 2152269 w 3243453"/>
                <a:gd name="connsiteY5-90" fmla="*/ 1426464 h 1792224"/>
                <a:gd name="connsiteX6-91" fmla="*/ 2152269 w 3243453"/>
                <a:gd name="connsiteY6-92" fmla="*/ 688848 h 1792224"/>
                <a:gd name="connsiteX7-93" fmla="*/ 1749933 w 3243453"/>
                <a:gd name="connsiteY7-94" fmla="*/ 688848 h 1792224"/>
                <a:gd name="connsiteX8-95" fmla="*/ 1749933 w 3243453"/>
                <a:gd name="connsiteY8-96" fmla="*/ 1371600 h 1792224"/>
                <a:gd name="connsiteX9-97" fmla="*/ 872109 w 3243453"/>
                <a:gd name="connsiteY9-98" fmla="*/ 1371600 h 1792224"/>
                <a:gd name="connsiteX10-99" fmla="*/ 872109 w 3243453"/>
                <a:gd name="connsiteY10-100" fmla="*/ 950976 h 1792224"/>
                <a:gd name="connsiteX11-101" fmla="*/ 0 w 3243453"/>
                <a:gd name="connsiteY11-102" fmla="*/ 950976 h 1792224"/>
                <a:gd name="connsiteX12-103" fmla="*/ 381 w 3243453"/>
                <a:gd name="connsiteY12-104" fmla="*/ 1792224 h 1792224"/>
                <a:gd name="connsiteX0-105" fmla="*/ 2286 w 3245358"/>
                <a:gd name="connsiteY0-106" fmla="*/ 1792224 h 1792224"/>
                <a:gd name="connsiteX1-107" fmla="*/ 3245358 w 3245358"/>
                <a:gd name="connsiteY1-108" fmla="*/ 1792224 h 1792224"/>
                <a:gd name="connsiteX2-109" fmla="*/ 3245358 w 3245358"/>
                <a:gd name="connsiteY2-110" fmla="*/ 0 h 1792224"/>
                <a:gd name="connsiteX3-111" fmla="*/ 2800350 w 3245358"/>
                <a:gd name="connsiteY3-112" fmla="*/ 0 h 1792224"/>
                <a:gd name="connsiteX4-113" fmla="*/ 2800350 w 3245358"/>
                <a:gd name="connsiteY4-114" fmla="*/ 1426464 h 1792224"/>
                <a:gd name="connsiteX5-115" fmla="*/ 2154174 w 3245358"/>
                <a:gd name="connsiteY5-116" fmla="*/ 1426464 h 1792224"/>
                <a:gd name="connsiteX6-117" fmla="*/ 2154174 w 3245358"/>
                <a:gd name="connsiteY6-118" fmla="*/ 688848 h 1792224"/>
                <a:gd name="connsiteX7-119" fmla="*/ 1751838 w 3245358"/>
                <a:gd name="connsiteY7-120" fmla="*/ 688848 h 1792224"/>
                <a:gd name="connsiteX8-121" fmla="*/ 1751838 w 3245358"/>
                <a:gd name="connsiteY8-122" fmla="*/ 1371600 h 1792224"/>
                <a:gd name="connsiteX9-123" fmla="*/ 874014 w 3245358"/>
                <a:gd name="connsiteY9-124" fmla="*/ 1371600 h 1792224"/>
                <a:gd name="connsiteX10-125" fmla="*/ 874014 w 3245358"/>
                <a:gd name="connsiteY10-126" fmla="*/ 950976 h 1792224"/>
                <a:gd name="connsiteX11-127" fmla="*/ 0 w 3245358"/>
                <a:gd name="connsiteY11-128" fmla="*/ 943356 h 1792224"/>
                <a:gd name="connsiteX12-129" fmla="*/ 2286 w 3245358"/>
                <a:gd name="connsiteY12-130" fmla="*/ 1792224 h 1792224"/>
                <a:gd name="connsiteX0-131" fmla="*/ 0 w 3243072"/>
                <a:gd name="connsiteY0-132" fmla="*/ 1792224 h 1792224"/>
                <a:gd name="connsiteX1-133" fmla="*/ 3243072 w 3243072"/>
                <a:gd name="connsiteY1-134" fmla="*/ 1792224 h 1792224"/>
                <a:gd name="connsiteX2-135" fmla="*/ 3243072 w 3243072"/>
                <a:gd name="connsiteY2-136" fmla="*/ 0 h 1792224"/>
                <a:gd name="connsiteX3-137" fmla="*/ 2798064 w 3243072"/>
                <a:gd name="connsiteY3-138" fmla="*/ 0 h 1792224"/>
                <a:gd name="connsiteX4-139" fmla="*/ 2798064 w 3243072"/>
                <a:gd name="connsiteY4-140" fmla="*/ 1426464 h 1792224"/>
                <a:gd name="connsiteX5-141" fmla="*/ 2151888 w 3243072"/>
                <a:gd name="connsiteY5-142" fmla="*/ 1426464 h 1792224"/>
                <a:gd name="connsiteX6-143" fmla="*/ 2151888 w 3243072"/>
                <a:gd name="connsiteY6-144" fmla="*/ 688848 h 1792224"/>
                <a:gd name="connsiteX7-145" fmla="*/ 1749552 w 3243072"/>
                <a:gd name="connsiteY7-146" fmla="*/ 688848 h 1792224"/>
                <a:gd name="connsiteX8-147" fmla="*/ 1749552 w 3243072"/>
                <a:gd name="connsiteY8-148" fmla="*/ 1371600 h 1792224"/>
                <a:gd name="connsiteX9-149" fmla="*/ 871728 w 3243072"/>
                <a:gd name="connsiteY9-150" fmla="*/ 1371600 h 1792224"/>
                <a:gd name="connsiteX10-151" fmla="*/ 871728 w 3243072"/>
                <a:gd name="connsiteY10-152" fmla="*/ 950976 h 1792224"/>
                <a:gd name="connsiteX11-153" fmla="*/ 1524 w 3243072"/>
                <a:gd name="connsiteY11-154" fmla="*/ 950976 h 1792224"/>
                <a:gd name="connsiteX12-155" fmla="*/ 0 w 3243072"/>
                <a:gd name="connsiteY12-156" fmla="*/ 1792224 h 1792224"/>
                <a:gd name="connsiteX0-157" fmla="*/ 0 w 3243072"/>
                <a:gd name="connsiteY0-158" fmla="*/ 1792224 h 1792224"/>
                <a:gd name="connsiteX1-159" fmla="*/ 3243072 w 3243072"/>
                <a:gd name="connsiteY1-160" fmla="*/ 1792224 h 1792224"/>
                <a:gd name="connsiteX2-161" fmla="*/ 3243072 w 3243072"/>
                <a:gd name="connsiteY2-162" fmla="*/ 0 h 1792224"/>
                <a:gd name="connsiteX3-163" fmla="*/ 2798064 w 3243072"/>
                <a:gd name="connsiteY3-164" fmla="*/ 0 h 1792224"/>
                <a:gd name="connsiteX4-165" fmla="*/ 2798064 w 3243072"/>
                <a:gd name="connsiteY4-166" fmla="*/ 1426464 h 1792224"/>
                <a:gd name="connsiteX5-167" fmla="*/ 2151888 w 3243072"/>
                <a:gd name="connsiteY5-168" fmla="*/ 1426464 h 1792224"/>
                <a:gd name="connsiteX6-169" fmla="*/ 2151888 w 3243072"/>
                <a:gd name="connsiteY6-170" fmla="*/ 688848 h 1792224"/>
                <a:gd name="connsiteX7-171" fmla="*/ 1749552 w 3243072"/>
                <a:gd name="connsiteY7-172" fmla="*/ 688848 h 1792224"/>
                <a:gd name="connsiteX8-173" fmla="*/ 1749552 w 3243072"/>
                <a:gd name="connsiteY8-174" fmla="*/ 1371600 h 1792224"/>
                <a:gd name="connsiteX9-175" fmla="*/ 871728 w 3243072"/>
                <a:gd name="connsiteY9-176" fmla="*/ 1371600 h 1792224"/>
                <a:gd name="connsiteX10-177" fmla="*/ 852678 w 3243072"/>
                <a:gd name="connsiteY10-178" fmla="*/ 947166 h 1792224"/>
                <a:gd name="connsiteX11-179" fmla="*/ 1524 w 3243072"/>
                <a:gd name="connsiteY11-180" fmla="*/ 950976 h 1792224"/>
                <a:gd name="connsiteX12-181" fmla="*/ 0 w 3243072"/>
                <a:gd name="connsiteY12-182" fmla="*/ 1792224 h 1792224"/>
                <a:gd name="connsiteX0-183" fmla="*/ 0 w 3243072"/>
                <a:gd name="connsiteY0-184" fmla="*/ 1792224 h 1792224"/>
                <a:gd name="connsiteX1-185" fmla="*/ 3243072 w 3243072"/>
                <a:gd name="connsiteY1-186" fmla="*/ 1792224 h 1792224"/>
                <a:gd name="connsiteX2-187" fmla="*/ 3243072 w 3243072"/>
                <a:gd name="connsiteY2-188" fmla="*/ 0 h 1792224"/>
                <a:gd name="connsiteX3-189" fmla="*/ 2798064 w 3243072"/>
                <a:gd name="connsiteY3-190" fmla="*/ 0 h 1792224"/>
                <a:gd name="connsiteX4-191" fmla="*/ 2798064 w 3243072"/>
                <a:gd name="connsiteY4-192" fmla="*/ 1426464 h 1792224"/>
                <a:gd name="connsiteX5-193" fmla="*/ 2151888 w 3243072"/>
                <a:gd name="connsiteY5-194" fmla="*/ 1426464 h 1792224"/>
                <a:gd name="connsiteX6-195" fmla="*/ 2151888 w 3243072"/>
                <a:gd name="connsiteY6-196" fmla="*/ 688848 h 1792224"/>
                <a:gd name="connsiteX7-197" fmla="*/ 1749552 w 3243072"/>
                <a:gd name="connsiteY7-198" fmla="*/ 688848 h 1792224"/>
                <a:gd name="connsiteX8-199" fmla="*/ 1749552 w 3243072"/>
                <a:gd name="connsiteY8-200" fmla="*/ 1371600 h 1792224"/>
                <a:gd name="connsiteX9-201" fmla="*/ 848868 w 3243072"/>
                <a:gd name="connsiteY9-202" fmla="*/ 1373505 h 1792224"/>
                <a:gd name="connsiteX10-203" fmla="*/ 852678 w 3243072"/>
                <a:gd name="connsiteY10-204" fmla="*/ 947166 h 1792224"/>
                <a:gd name="connsiteX11-205" fmla="*/ 1524 w 3243072"/>
                <a:gd name="connsiteY11-206" fmla="*/ 950976 h 1792224"/>
                <a:gd name="connsiteX12-207" fmla="*/ 0 w 3243072"/>
                <a:gd name="connsiteY12-208" fmla="*/ 1792224 h 17922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243072" h="1792224">
                  <a:moveTo>
                    <a:pt x="0" y="1792224"/>
                  </a:moveTo>
                  <a:lnTo>
                    <a:pt x="3243072" y="1792224"/>
                  </a:lnTo>
                  <a:lnTo>
                    <a:pt x="3243072" y="0"/>
                  </a:lnTo>
                  <a:lnTo>
                    <a:pt x="2798064" y="0"/>
                  </a:lnTo>
                  <a:lnTo>
                    <a:pt x="2798064" y="1426464"/>
                  </a:lnTo>
                  <a:lnTo>
                    <a:pt x="2151888" y="1426464"/>
                  </a:lnTo>
                  <a:lnTo>
                    <a:pt x="2151888" y="688848"/>
                  </a:lnTo>
                  <a:lnTo>
                    <a:pt x="1749552" y="688848"/>
                  </a:lnTo>
                  <a:lnTo>
                    <a:pt x="1749552" y="1371600"/>
                  </a:lnTo>
                  <a:lnTo>
                    <a:pt x="848868" y="1373505"/>
                  </a:lnTo>
                  <a:lnTo>
                    <a:pt x="852678" y="947166"/>
                  </a:lnTo>
                  <a:lnTo>
                    <a:pt x="1524" y="950976"/>
                  </a:lnTo>
                  <a:lnTo>
                    <a:pt x="0" y="1792224"/>
                  </a:lnTo>
                  <a:close/>
                </a:path>
              </a:pathLst>
            </a:custGeom>
            <a:solidFill>
              <a:schemeClr val="bg1">
                <a:lumMod val="85000"/>
              </a:schemeClr>
            </a:solidFill>
            <a:ln w="1270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13" name="矩形 12"/>
            <p:cNvSpPr/>
            <p:nvPr/>
          </p:nvSpPr>
          <p:spPr bwMode="auto">
            <a:xfrm>
              <a:off x="4079272" y="3585701"/>
              <a:ext cx="107488" cy="178080"/>
            </a:xfrm>
            <a:prstGeom prst="rect">
              <a:avLst/>
            </a:prstGeom>
            <a:solidFill>
              <a:schemeClr val="bg1">
                <a:lumMod val="85000"/>
              </a:schemeClr>
            </a:solidFill>
            <a:ln w="1270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14" name="矩形 13"/>
            <p:cNvSpPr/>
            <p:nvPr/>
          </p:nvSpPr>
          <p:spPr bwMode="auto">
            <a:xfrm>
              <a:off x="4080808" y="4098450"/>
              <a:ext cx="107488" cy="540382"/>
            </a:xfrm>
            <a:prstGeom prst="rect">
              <a:avLst/>
            </a:prstGeom>
            <a:solidFill>
              <a:schemeClr val="bg1">
                <a:lumMod val="85000"/>
              </a:schemeClr>
            </a:solidFill>
            <a:ln w="1270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15" name="任意多边形 4"/>
            <p:cNvSpPr/>
            <p:nvPr/>
          </p:nvSpPr>
          <p:spPr>
            <a:xfrm>
              <a:off x="2594400" y="2445067"/>
              <a:ext cx="3235394" cy="1548991"/>
            </a:xfrm>
            <a:custGeom>
              <a:avLst/>
              <a:gdLst>
                <a:gd name="connsiteX0" fmla="*/ 3235960 w 3235960"/>
                <a:gd name="connsiteY0" fmla="*/ 563880 h 1549400"/>
                <a:gd name="connsiteX1" fmla="*/ 3235960 w 3235960"/>
                <a:gd name="connsiteY1" fmla="*/ 0 h 1549400"/>
                <a:gd name="connsiteX2" fmla="*/ 0 w 3235960"/>
                <a:gd name="connsiteY2" fmla="*/ 0 h 1549400"/>
                <a:gd name="connsiteX3" fmla="*/ 0 w 3235960"/>
                <a:gd name="connsiteY3" fmla="*/ 1549400 h 1549400"/>
                <a:gd name="connsiteX4" fmla="*/ 848360 w 3235960"/>
                <a:gd name="connsiteY4" fmla="*/ 1549400 h 1549400"/>
                <a:gd name="connsiteX5" fmla="*/ 848360 w 3235960"/>
                <a:gd name="connsiteY5" fmla="*/ 1122680 h 1549400"/>
                <a:gd name="connsiteX6" fmla="*/ 447040 w 3235960"/>
                <a:gd name="connsiteY6" fmla="*/ 1122680 h 1549400"/>
                <a:gd name="connsiteX7" fmla="*/ 447040 w 3235960"/>
                <a:gd name="connsiteY7" fmla="*/ 218440 h 1549400"/>
                <a:gd name="connsiteX8" fmla="*/ 1864360 w 3235960"/>
                <a:gd name="connsiteY8" fmla="*/ 218440 h 1549400"/>
                <a:gd name="connsiteX9" fmla="*/ 1864360 w 3235960"/>
                <a:gd name="connsiteY9" fmla="*/ 441960 h 1549400"/>
                <a:gd name="connsiteX10" fmla="*/ 2159000 w 3235960"/>
                <a:gd name="connsiteY10" fmla="*/ 441960 h 1549400"/>
                <a:gd name="connsiteX11" fmla="*/ 2159000 w 3235960"/>
                <a:gd name="connsiteY11" fmla="*/ 254000 h 1549400"/>
                <a:gd name="connsiteX12" fmla="*/ 2814320 w 3235960"/>
                <a:gd name="connsiteY12" fmla="*/ 254000 h 1549400"/>
                <a:gd name="connsiteX13" fmla="*/ 2814320 w 3235960"/>
                <a:gd name="connsiteY13" fmla="*/ 568960 h 1549400"/>
                <a:gd name="connsiteX14" fmla="*/ 3235960 w 3235960"/>
                <a:gd name="connsiteY14" fmla="*/ 563880 h 1549400"/>
                <a:gd name="connsiteX0-1" fmla="*/ 3239770 w 3239770"/>
                <a:gd name="connsiteY0-2" fmla="*/ 571500 h 1549400"/>
                <a:gd name="connsiteX1-3" fmla="*/ 3235960 w 3239770"/>
                <a:gd name="connsiteY1-4" fmla="*/ 0 h 1549400"/>
                <a:gd name="connsiteX2-5" fmla="*/ 0 w 3239770"/>
                <a:gd name="connsiteY2-6" fmla="*/ 0 h 1549400"/>
                <a:gd name="connsiteX3-7" fmla="*/ 0 w 3239770"/>
                <a:gd name="connsiteY3-8" fmla="*/ 1549400 h 1549400"/>
                <a:gd name="connsiteX4-9" fmla="*/ 848360 w 3239770"/>
                <a:gd name="connsiteY4-10" fmla="*/ 1549400 h 1549400"/>
                <a:gd name="connsiteX5-11" fmla="*/ 848360 w 3239770"/>
                <a:gd name="connsiteY5-12" fmla="*/ 1122680 h 1549400"/>
                <a:gd name="connsiteX6-13" fmla="*/ 447040 w 3239770"/>
                <a:gd name="connsiteY6-14" fmla="*/ 1122680 h 1549400"/>
                <a:gd name="connsiteX7-15" fmla="*/ 447040 w 3239770"/>
                <a:gd name="connsiteY7-16" fmla="*/ 218440 h 1549400"/>
                <a:gd name="connsiteX8-17" fmla="*/ 1864360 w 3239770"/>
                <a:gd name="connsiteY8-18" fmla="*/ 218440 h 1549400"/>
                <a:gd name="connsiteX9-19" fmla="*/ 1864360 w 3239770"/>
                <a:gd name="connsiteY9-20" fmla="*/ 441960 h 1549400"/>
                <a:gd name="connsiteX10-21" fmla="*/ 2159000 w 3239770"/>
                <a:gd name="connsiteY10-22" fmla="*/ 441960 h 1549400"/>
                <a:gd name="connsiteX11-23" fmla="*/ 2159000 w 3239770"/>
                <a:gd name="connsiteY11-24" fmla="*/ 254000 h 1549400"/>
                <a:gd name="connsiteX12-25" fmla="*/ 2814320 w 3239770"/>
                <a:gd name="connsiteY12-26" fmla="*/ 254000 h 1549400"/>
                <a:gd name="connsiteX13-27" fmla="*/ 2814320 w 3239770"/>
                <a:gd name="connsiteY13-28" fmla="*/ 568960 h 1549400"/>
                <a:gd name="connsiteX14-29" fmla="*/ 3239770 w 3239770"/>
                <a:gd name="connsiteY14-30" fmla="*/ 571500 h 1549400"/>
                <a:gd name="connsiteX0-31" fmla="*/ 3234055 w 3235960"/>
                <a:gd name="connsiteY0-32" fmla="*/ 567690 h 1549400"/>
                <a:gd name="connsiteX1-33" fmla="*/ 3235960 w 3235960"/>
                <a:gd name="connsiteY1-34" fmla="*/ 0 h 1549400"/>
                <a:gd name="connsiteX2-35" fmla="*/ 0 w 3235960"/>
                <a:gd name="connsiteY2-36" fmla="*/ 0 h 1549400"/>
                <a:gd name="connsiteX3-37" fmla="*/ 0 w 3235960"/>
                <a:gd name="connsiteY3-38" fmla="*/ 1549400 h 1549400"/>
                <a:gd name="connsiteX4-39" fmla="*/ 848360 w 3235960"/>
                <a:gd name="connsiteY4-40" fmla="*/ 1549400 h 1549400"/>
                <a:gd name="connsiteX5-41" fmla="*/ 848360 w 3235960"/>
                <a:gd name="connsiteY5-42" fmla="*/ 1122680 h 1549400"/>
                <a:gd name="connsiteX6-43" fmla="*/ 447040 w 3235960"/>
                <a:gd name="connsiteY6-44" fmla="*/ 1122680 h 1549400"/>
                <a:gd name="connsiteX7-45" fmla="*/ 447040 w 3235960"/>
                <a:gd name="connsiteY7-46" fmla="*/ 218440 h 1549400"/>
                <a:gd name="connsiteX8-47" fmla="*/ 1864360 w 3235960"/>
                <a:gd name="connsiteY8-48" fmla="*/ 218440 h 1549400"/>
                <a:gd name="connsiteX9-49" fmla="*/ 1864360 w 3235960"/>
                <a:gd name="connsiteY9-50" fmla="*/ 441960 h 1549400"/>
                <a:gd name="connsiteX10-51" fmla="*/ 2159000 w 3235960"/>
                <a:gd name="connsiteY10-52" fmla="*/ 441960 h 1549400"/>
                <a:gd name="connsiteX11-53" fmla="*/ 2159000 w 3235960"/>
                <a:gd name="connsiteY11-54" fmla="*/ 254000 h 1549400"/>
                <a:gd name="connsiteX12-55" fmla="*/ 2814320 w 3235960"/>
                <a:gd name="connsiteY12-56" fmla="*/ 254000 h 1549400"/>
                <a:gd name="connsiteX13-57" fmla="*/ 2814320 w 3235960"/>
                <a:gd name="connsiteY13-58" fmla="*/ 568960 h 1549400"/>
                <a:gd name="connsiteX14-59" fmla="*/ 3234055 w 3235960"/>
                <a:gd name="connsiteY14-60" fmla="*/ 567690 h 1549400"/>
                <a:gd name="connsiteX0-61" fmla="*/ 3234055 w 3235960"/>
                <a:gd name="connsiteY0-62" fmla="*/ 567690 h 1549400"/>
                <a:gd name="connsiteX1-63" fmla="*/ 3235960 w 3235960"/>
                <a:gd name="connsiteY1-64" fmla="*/ 0 h 1549400"/>
                <a:gd name="connsiteX2-65" fmla="*/ 0 w 3235960"/>
                <a:gd name="connsiteY2-66" fmla="*/ 0 h 1549400"/>
                <a:gd name="connsiteX3-67" fmla="*/ 0 w 3235960"/>
                <a:gd name="connsiteY3-68" fmla="*/ 1549400 h 1549400"/>
                <a:gd name="connsiteX4-69" fmla="*/ 848360 w 3235960"/>
                <a:gd name="connsiteY4-70" fmla="*/ 1549400 h 1549400"/>
                <a:gd name="connsiteX5-71" fmla="*/ 848360 w 3235960"/>
                <a:gd name="connsiteY5-72" fmla="*/ 1122680 h 1549400"/>
                <a:gd name="connsiteX6-73" fmla="*/ 447040 w 3235960"/>
                <a:gd name="connsiteY6-74" fmla="*/ 1122680 h 1549400"/>
                <a:gd name="connsiteX7-75" fmla="*/ 447040 w 3235960"/>
                <a:gd name="connsiteY7-76" fmla="*/ 218440 h 1549400"/>
                <a:gd name="connsiteX8-77" fmla="*/ 1864360 w 3235960"/>
                <a:gd name="connsiteY8-78" fmla="*/ 218440 h 1549400"/>
                <a:gd name="connsiteX9-79" fmla="*/ 1864360 w 3235960"/>
                <a:gd name="connsiteY9-80" fmla="*/ 441960 h 1549400"/>
                <a:gd name="connsiteX10-81" fmla="*/ 2159000 w 3235960"/>
                <a:gd name="connsiteY10-82" fmla="*/ 441960 h 1549400"/>
                <a:gd name="connsiteX11-83" fmla="*/ 2159000 w 3235960"/>
                <a:gd name="connsiteY11-84" fmla="*/ 254000 h 1549400"/>
                <a:gd name="connsiteX12-85" fmla="*/ 2814320 w 3235960"/>
                <a:gd name="connsiteY12-86" fmla="*/ 254000 h 1549400"/>
                <a:gd name="connsiteX13-87" fmla="*/ 2787650 w 3235960"/>
                <a:gd name="connsiteY13-88" fmla="*/ 568960 h 1549400"/>
                <a:gd name="connsiteX14-89" fmla="*/ 3234055 w 3235960"/>
                <a:gd name="connsiteY14-90" fmla="*/ 567690 h 1549400"/>
                <a:gd name="connsiteX0-91" fmla="*/ 3234055 w 3235960"/>
                <a:gd name="connsiteY0-92" fmla="*/ 567690 h 1549400"/>
                <a:gd name="connsiteX1-93" fmla="*/ 3235960 w 3235960"/>
                <a:gd name="connsiteY1-94" fmla="*/ 0 h 1549400"/>
                <a:gd name="connsiteX2-95" fmla="*/ 0 w 3235960"/>
                <a:gd name="connsiteY2-96" fmla="*/ 0 h 1549400"/>
                <a:gd name="connsiteX3-97" fmla="*/ 0 w 3235960"/>
                <a:gd name="connsiteY3-98" fmla="*/ 1549400 h 1549400"/>
                <a:gd name="connsiteX4-99" fmla="*/ 848360 w 3235960"/>
                <a:gd name="connsiteY4-100" fmla="*/ 1549400 h 1549400"/>
                <a:gd name="connsiteX5-101" fmla="*/ 848360 w 3235960"/>
                <a:gd name="connsiteY5-102" fmla="*/ 1122680 h 1549400"/>
                <a:gd name="connsiteX6-103" fmla="*/ 447040 w 3235960"/>
                <a:gd name="connsiteY6-104" fmla="*/ 1122680 h 1549400"/>
                <a:gd name="connsiteX7-105" fmla="*/ 447040 w 3235960"/>
                <a:gd name="connsiteY7-106" fmla="*/ 218440 h 1549400"/>
                <a:gd name="connsiteX8-107" fmla="*/ 1864360 w 3235960"/>
                <a:gd name="connsiteY8-108" fmla="*/ 218440 h 1549400"/>
                <a:gd name="connsiteX9-109" fmla="*/ 1864360 w 3235960"/>
                <a:gd name="connsiteY9-110" fmla="*/ 441960 h 1549400"/>
                <a:gd name="connsiteX10-111" fmla="*/ 2159000 w 3235960"/>
                <a:gd name="connsiteY10-112" fmla="*/ 441960 h 1549400"/>
                <a:gd name="connsiteX11-113" fmla="*/ 2159000 w 3235960"/>
                <a:gd name="connsiteY11-114" fmla="*/ 254000 h 1549400"/>
                <a:gd name="connsiteX12-115" fmla="*/ 2791460 w 3235960"/>
                <a:gd name="connsiteY12-116" fmla="*/ 261620 h 1549400"/>
                <a:gd name="connsiteX13-117" fmla="*/ 2787650 w 3235960"/>
                <a:gd name="connsiteY13-118" fmla="*/ 568960 h 1549400"/>
                <a:gd name="connsiteX14-119" fmla="*/ 3234055 w 3235960"/>
                <a:gd name="connsiteY14-120" fmla="*/ 567690 h 1549400"/>
                <a:gd name="connsiteX0-121" fmla="*/ 3234055 w 3235960"/>
                <a:gd name="connsiteY0-122" fmla="*/ 567690 h 1549400"/>
                <a:gd name="connsiteX1-123" fmla="*/ 3235960 w 3235960"/>
                <a:gd name="connsiteY1-124" fmla="*/ 0 h 1549400"/>
                <a:gd name="connsiteX2-125" fmla="*/ 0 w 3235960"/>
                <a:gd name="connsiteY2-126" fmla="*/ 0 h 1549400"/>
                <a:gd name="connsiteX3-127" fmla="*/ 0 w 3235960"/>
                <a:gd name="connsiteY3-128" fmla="*/ 1549400 h 1549400"/>
                <a:gd name="connsiteX4-129" fmla="*/ 848360 w 3235960"/>
                <a:gd name="connsiteY4-130" fmla="*/ 1549400 h 1549400"/>
                <a:gd name="connsiteX5-131" fmla="*/ 848360 w 3235960"/>
                <a:gd name="connsiteY5-132" fmla="*/ 1122680 h 1549400"/>
                <a:gd name="connsiteX6-133" fmla="*/ 447040 w 3235960"/>
                <a:gd name="connsiteY6-134" fmla="*/ 1122680 h 1549400"/>
                <a:gd name="connsiteX7-135" fmla="*/ 447040 w 3235960"/>
                <a:gd name="connsiteY7-136" fmla="*/ 218440 h 1549400"/>
                <a:gd name="connsiteX8-137" fmla="*/ 1864360 w 3235960"/>
                <a:gd name="connsiteY8-138" fmla="*/ 218440 h 1549400"/>
                <a:gd name="connsiteX9-139" fmla="*/ 1864360 w 3235960"/>
                <a:gd name="connsiteY9-140" fmla="*/ 441960 h 1549400"/>
                <a:gd name="connsiteX10-141" fmla="*/ 2159000 w 3235960"/>
                <a:gd name="connsiteY10-142" fmla="*/ 441960 h 1549400"/>
                <a:gd name="connsiteX11-143" fmla="*/ 2159000 w 3235960"/>
                <a:gd name="connsiteY11-144" fmla="*/ 254000 h 1549400"/>
                <a:gd name="connsiteX12-145" fmla="*/ 2787650 w 3235960"/>
                <a:gd name="connsiteY12-146" fmla="*/ 250190 h 1549400"/>
                <a:gd name="connsiteX13-147" fmla="*/ 2787650 w 3235960"/>
                <a:gd name="connsiteY13-148" fmla="*/ 568960 h 1549400"/>
                <a:gd name="connsiteX14-149" fmla="*/ 3234055 w 3235960"/>
                <a:gd name="connsiteY14-150" fmla="*/ 567690 h 1549400"/>
                <a:gd name="connsiteX0-151" fmla="*/ 3234055 w 3235960"/>
                <a:gd name="connsiteY0-152" fmla="*/ 567690 h 1549400"/>
                <a:gd name="connsiteX1-153" fmla="*/ 3235960 w 3235960"/>
                <a:gd name="connsiteY1-154" fmla="*/ 0 h 1549400"/>
                <a:gd name="connsiteX2-155" fmla="*/ 0 w 3235960"/>
                <a:gd name="connsiteY2-156" fmla="*/ 0 h 1549400"/>
                <a:gd name="connsiteX3-157" fmla="*/ 0 w 3235960"/>
                <a:gd name="connsiteY3-158" fmla="*/ 1549400 h 1549400"/>
                <a:gd name="connsiteX4-159" fmla="*/ 848360 w 3235960"/>
                <a:gd name="connsiteY4-160" fmla="*/ 1549400 h 1549400"/>
                <a:gd name="connsiteX5-161" fmla="*/ 848360 w 3235960"/>
                <a:gd name="connsiteY5-162" fmla="*/ 1122680 h 1549400"/>
                <a:gd name="connsiteX6-163" fmla="*/ 447040 w 3235960"/>
                <a:gd name="connsiteY6-164" fmla="*/ 1122680 h 1549400"/>
                <a:gd name="connsiteX7-165" fmla="*/ 447040 w 3235960"/>
                <a:gd name="connsiteY7-166" fmla="*/ 218440 h 1549400"/>
                <a:gd name="connsiteX8-167" fmla="*/ 1864360 w 3235960"/>
                <a:gd name="connsiteY8-168" fmla="*/ 218440 h 1549400"/>
                <a:gd name="connsiteX9-169" fmla="*/ 1864360 w 3235960"/>
                <a:gd name="connsiteY9-170" fmla="*/ 441960 h 1549400"/>
                <a:gd name="connsiteX10-171" fmla="*/ 2159000 w 3235960"/>
                <a:gd name="connsiteY10-172" fmla="*/ 441960 h 1549400"/>
                <a:gd name="connsiteX11-173" fmla="*/ 2159000 w 3235960"/>
                <a:gd name="connsiteY11-174" fmla="*/ 254000 h 1549400"/>
                <a:gd name="connsiteX12-175" fmla="*/ 2793365 w 3235960"/>
                <a:gd name="connsiteY12-176" fmla="*/ 252095 h 1549400"/>
                <a:gd name="connsiteX13-177" fmla="*/ 2787650 w 3235960"/>
                <a:gd name="connsiteY13-178" fmla="*/ 568960 h 1549400"/>
                <a:gd name="connsiteX14-179" fmla="*/ 3234055 w 3235960"/>
                <a:gd name="connsiteY14-180" fmla="*/ 567690 h 1549400"/>
                <a:gd name="connsiteX0-181" fmla="*/ 3234055 w 3235960"/>
                <a:gd name="connsiteY0-182" fmla="*/ 567690 h 1549400"/>
                <a:gd name="connsiteX1-183" fmla="*/ 3235960 w 3235960"/>
                <a:gd name="connsiteY1-184" fmla="*/ 0 h 1549400"/>
                <a:gd name="connsiteX2-185" fmla="*/ 0 w 3235960"/>
                <a:gd name="connsiteY2-186" fmla="*/ 0 h 1549400"/>
                <a:gd name="connsiteX3-187" fmla="*/ 0 w 3235960"/>
                <a:gd name="connsiteY3-188" fmla="*/ 1549400 h 1549400"/>
                <a:gd name="connsiteX4-189" fmla="*/ 848360 w 3235960"/>
                <a:gd name="connsiteY4-190" fmla="*/ 1549400 h 1549400"/>
                <a:gd name="connsiteX5-191" fmla="*/ 848360 w 3235960"/>
                <a:gd name="connsiteY5-192" fmla="*/ 1122680 h 1549400"/>
                <a:gd name="connsiteX6-193" fmla="*/ 447040 w 3235960"/>
                <a:gd name="connsiteY6-194" fmla="*/ 1122680 h 1549400"/>
                <a:gd name="connsiteX7-195" fmla="*/ 447040 w 3235960"/>
                <a:gd name="connsiteY7-196" fmla="*/ 218440 h 1549400"/>
                <a:gd name="connsiteX8-197" fmla="*/ 1864360 w 3235960"/>
                <a:gd name="connsiteY8-198" fmla="*/ 218440 h 1549400"/>
                <a:gd name="connsiteX9-199" fmla="*/ 1864360 w 3235960"/>
                <a:gd name="connsiteY9-200" fmla="*/ 441960 h 1549400"/>
                <a:gd name="connsiteX10-201" fmla="*/ 2159000 w 3235960"/>
                <a:gd name="connsiteY10-202" fmla="*/ 441960 h 1549400"/>
                <a:gd name="connsiteX11-203" fmla="*/ 2159000 w 3235960"/>
                <a:gd name="connsiteY11-204" fmla="*/ 254000 h 1549400"/>
                <a:gd name="connsiteX12-205" fmla="*/ 2793365 w 3235960"/>
                <a:gd name="connsiteY12-206" fmla="*/ 252095 h 1549400"/>
                <a:gd name="connsiteX13-207" fmla="*/ 2793365 w 3235960"/>
                <a:gd name="connsiteY13-208" fmla="*/ 572770 h 1549400"/>
                <a:gd name="connsiteX14-209" fmla="*/ 3234055 w 3235960"/>
                <a:gd name="connsiteY14-210" fmla="*/ 567690 h 1549400"/>
                <a:gd name="connsiteX0-211" fmla="*/ 3234055 w 3235960"/>
                <a:gd name="connsiteY0-212" fmla="*/ 567690 h 1549400"/>
                <a:gd name="connsiteX1-213" fmla="*/ 3235960 w 3235960"/>
                <a:gd name="connsiteY1-214" fmla="*/ 0 h 1549400"/>
                <a:gd name="connsiteX2-215" fmla="*/ 0 w 3235960"/>
                <a:gd name="connsiteY2-216" fmla="*/ 0 h 1549400"/>
                <a:gd name="connsiteX3-217" fmla="*/ 0 w 3235960"/>
                <a:gd name="connsiteY3-218" fmla="*/ 1549400 h 1549400"/>
                <a:gd name="connsiteX4-219" fmla="*/ 848360 w 3235960"/>
                <a:gd name="connsiteY4-220" fmla="*/ 1549400 h 1549400"/>
                <a:gd name="connsiteX5-221" fmla="*/ 848360 w 3235960"/>
                <a:gd name="connsiteY5-222" fmla="*/ 1122680 h 1549400"/>
                <a:gd name="connsiteX6-223" fmla="*/ 447040 w 3235960"/>
                <a:gd name="connsiteY6-224" fmla="*/ 1122680 h 1549400"/>
                <a:gd name="connsiteX7-225" fmla="*/ 447040 w 3235960"/>
                <a:gd name="connsiteY7-226" fmla="*/ 218440 h 1549400"/>
                <a:gd name="connsiteX8-227" fmla="*/ 1864360 w 3235960"/>
                <a:gd name="connsiteY8-228" fmla="*/ 218440 h 1549400"/>
                <a:gd name="connsiteX9-229" fmla="*/ 1864360 w 3235960"/>
                <a:gd name="connsiteY9-230" fmla="*/ 441960 h 1549400"/>
                <a:gd name="connsiteX10-231" fmla="*/ 2159000 w 3235960"/>
                <a:gd name="connsiteY10-232" fmla="*/ 441960 h 1549400"/>
                <a:gd name="connsiteX11-233" fmla="*/ 2159000 w 3235960"/>
                <a:gd name="connsiteY11-234" fmla="*/ 254000 h 1549400"/>
                <a:gd name="connsiteX12-235" fmla="*/ 2793365 w 3235960"/>
                <a:gd name="connsiteY12-236" fmla="*/ 252095 h 1549400"/>
                <a:gd name="connsiteX13-237" fmla="*/ 2787650 w 3235960"/>
                <a:gd name="connsiteY13-238" fmla="*/ 574675 h 1549400"/>
                <a:gd name="connsiteX14-239" fmla="*/ 3234055 w 3235960"/>
                <a:gd name="connsiteY14-240" fmla="*/ 567690 h 1549400"/>
                <a:gd name="connsiteX0-241" fmla="*/ 3234055 w 3235960"/>
                <a:gd name="connsiteY0-242" fmla="*/ 567690 h 1549400"/>
                <a:gd name="connsiteX1-243" fmla="*/ 3235960 w 3235960"/>
                <a:gd name="connsiteY1-244" fmla="*/ 0 h 1549400"/>
                <a:gd name="connsiteX2-245" fmla="*/ 0 w 3235960"/>
                <a:gd name="connsiteY2-246" fmla="*/ 0 h 1549400"/>
                <a:gd name="connsiteX3-247" fmla="*/ 0 w 3235960"/>
                <a:gd name="connsiteY3-248" fmla="*/ 1549400 h 1549400"/>
                <a:gd name="connsiteX4-249" fmla="*/ 848360 w 3235960"/>
                <a:gd name="connsiteY4-250" fmla="*/ 1549400 h 1549400"/>
                <a:gd name="connsiteX5-251" fmla="*/ 848360 w 3235960"/>
                <a:gd name="connsiteY5-252" fmla="*/ 1122680 h 1549400"/>
                <a:gd name="connsiteX6-253" fmla="*/ 447040 w 3235960"/>
                <a:gd name="connsiteY6-254" fmla="*/ 1122680 h 1549400"/>
                <a:gd name="connsiteX7-255" fmla="*/ 447040 w 3235960"/>
                <a:gd name="connsiteY7-256" fmla="*/ 218440 h 1549400"/>
                <a:gd name="connsiteX8-257" fmla="*/ 1864360 w 3235960"/>
                <a:gd name="connsiteY8-258" fmla="*/ 218440 h 1549400"/>
                <a:gd name="connsiteX9-259" fmla="*/ 1864360 w 3235960"/>
                <a:gd name="connsiteY9-260" fmla="*/ 441960 h 1549400"/>
                <a:gd name="connsiteX10-261" fmla="*/ 2159000 w 3235960"/>
                <a:gd name="connsiteY10-262" fmla="*/ 441960 h 1549400"/>
                <a:gd name="connsiteX11-263" fmla="*/ 2159000 w 3235960"/>
                <a:gd name="connsiteY11-264" fmla="*/ 254000 h 1549400"/>
                <a:gd name="connsiteX12-265" fmla="*/ 2793365 w 3235960"/>
                <a:gd name="connsiteY12-266" fmla="*/ 252095 h 1549400"/>
                <a:gd name="connsiteX13-267" fmla="*/ 2795270 w 3235960"/>
                <a:gd name="connsiteY13-268" fmla="*/ 567055 h 1549400"/>
                <a:gd name="connsiteX14-269" fmla="*/ 3234055 w 3235960"/>
                <a:gd name="connsiteY14-270" fmla="*/ 567690 h 1549400"/>
                <a:gd name="connsiteX0-271" fmla="*/ 3234055 w 3235960"/>
                <a:gd name="connsiteY0-272" fmla="*/ 567690 h 1549400"/>
                <a:gd name="connsiteX1-273" fmla="*/ 3235960 w 3235960"/>
                <a:gd name="connsiteY1-274" fmla="*/ 0 h 1549400"/>
                <a:gd name="connsiteX2-275" fmla="*/ 0 w 3235960"/>
                <a:gd name="connsiteY2-276" fmla="*/ 0 h 1549400"/>
                <a:gd name="connsiteX3-277" fmla="*/ 0 w 3235960"/>
                <a:gd name="connsiteY3-278" fmla="*/ 1549400 h 1549400"/>
                <a:gd name="connsiteX4-279" fmla="*/ 848360 w 3235960"/>
                <a:gd name="connsiteY4-280" fmla="*/ 1549400 h 1549400"/>
                <a:gd name="connsiteX5-281" fmla="*/ 848360 w 3235960"/>
                <a:gd name="connsiteY5-282" fmla="*/ 1122680 h 1549400"/>
                <a:gd name="connsiteX6-283" fmla="*/ 447040 w 3235960"/>
                <a:gd name="connsiteY6-284" fmla="*/ 1122680 h 1549400"/>
                <a:gd name="connsiteX7-285" fmla="*/ 447040 w 3235960"/>
                <a:gd name="connsiteY7-286" fmla="*/ 218440 h 1549400"/>
                <a:gd name="connsiteX8-287" fmla="*/ 1864360 w 3235960"/>
                <a:gd name="connsiteY8-288" fmla="*/ 218440 h 1549400"/>
                <a:gd name="connsiteX9-289" fmla="*/ 1864360 w 3235960"/>
                <a:gd name="connsiteY9-290" fmla="*/ 441960 h 1549400"/>
                <a:gd name="connsiteX10-291" fmla="*/ 2159000 w 3235960"/>
                <a:gd name="connsiteY10-292" fmla="*/ 441960 h 1549400"/>
                <a:gd name="connsiteX11-293" fmla="*/ 2159000 w 3235960"/>
                <a:gd name="connsiteY11-294" fmla="*/ 254000 h 1549400"/>
                <a:gd name="connsiteX12-295" fmla="*/ 2793365 w 3235960"/>
                <a:gd name="connsiteY12-296" fmla="*/ 252095 h 1549400"/>
                <a:gd name="connsiteX13-297" fmla="*/ 2785745 w 3235960"/>
                <a:gd name="connsiteY13-298" fmla="*/ 567055 h 1549400"/>
                <a:gd name="connsiteX14-299" fmla="*/ 3234055 w 3235960"/>
                <a:gd name="connsiteY14-300" fmla="*/ 567690 h 1549400"/>
                <a:gd name="connsiteX0-301" fmla="*/ 3234055 w 3235960"/>
                <a:gd name="connsiteY0-302" fmla="*/ 567690 h 1549400"/>
                <a:gd name="connsiteX1-303" fmla="*/ 3235960 w 3235960"/>
                <a:gd name="connsiteY1-304" fmla="*/ 0 h 1549400"/>
                <a:gd name="connsiteX2-305" fmla="*/ 0 w 3235960"/>
                <a:gd name="connsiteY2-306" fmla="*/ 0 h 1549400"/>
                <a:gd name="connsiteX3-307" fmla="*/ 0 w 3235960"/>
                <a:gd name="connsiteY3-308" fmla="*/ 1549400 h 1549400"/>
                <a:gd name="connsiteX4-309" fmla="*/ 848360 w 3235960"/>
                <a:gd name="connsiteY4-310" fmla="*/ 1549400 h 1549400"/>
                <a:gd name="connsiteX5-311" fmla="*/ 848360 w 3235960"/>
                <a:gd name="connsiteY5-312" fmla="*/ 1122680 h 1549400"/>
                <a:gd name="connsiteX6-313" fmla="*/ 447040 w 3235960"/>
                <a:gd name="connsiteY6-314" fmla="*/ 1122680 h 1549400"/>
                <a:gd name="connsiteX7-315" fmla="*/ 447040 w 3235960"/>
                <a:gd name="connsiteY7-316" fmla="*/ 218440 h 1549400"/>
                <a:gd name="connsiteX8-317" fmla="*/ 1864360 w 3235960"/>
                <a:gd name="connsiteY8-318" fmla="*/ 218440 h 1549400"/>
                <a:gd name="connsiteX9-319" fmla="*/ 1864360 w 3235960"/>
                <a:gd name="connsiteY9-320" fmla="*/ 441960 h 1549400"/>
                <a:gd name="connsiteX10-321" fmla="*/ 2159000 w 3235960"/>
                <a:gd name="connsiteY10-322" fmla="*/ 441960 h 1549400"/>
                <a:gd name="connsiteX11-323" fmla="*/ 2159000 w 3235960"/>
                <a:gd name="connsiteY11-324" fmla="*/ 254000 h 1549400"/>
                <a:gd name="connsiteX12-325" fmla="*/ 2787650 w 3235960"/>
                <a:gd name="connsiteY12-326" fmla="*/ 255905 h 1549400"/>
                <a:gd name="connsiteX13-327" fmla="*/ 2785745 w 3235960"/>
                <a:gd name="connsiteY13-328" fmla="*/ 567055 h 1549400"/>
                <a:gd name="connsiteX14-329" fmla="*/ 3234055 w 3235960"/>
                <a:gd name="connsiteY14-330" fmla="*/ 567690 h 1549400"/>
                <a:gd name="connsiteX0-331" fmla="*/ 3234055 w 3235960"/>
                <a:gd name="connsiteY0-332" fmla="*/ 567690 h 1549400"/>
                <a:gd name="connsiteX1-333" fmla="*/ 3235960 w 3235960"/>
                <a:gd name="connsiteY1-334" fmla="*/ 0 h 1549400"/>
                <a:gd name="connsiteX2-335" fmla="*/ 0 w 3235960"/>
                <a:gd name="connsiteY2-336" fmla="*/ 0 h 1549400"/>
                <a:gd name="connsiteX3-337" fmla="*/ 0 w 3235960"/>
                <a:gd name="connsiteY3-338" fmla="*/ 1549400 h 1549400"/>
                <a:gd name="connsiteX4-339" fmla="*/ 848360 w 3235960"/>
                <a:gd name="connsiteY4-340" fmla="*/ 1549400 h 1549400"/>
                <a:gd name="connsiteX5-341" fmla="*/ 848360 w 3235960"/>
                <a:gd name="connsiteY5-342" fmla="*/ 1122680 h 1549400"/>
                <a:gd name="connsiteX6-343" fmla="*/ 447040 w 3235960"/>
                <a:gd name="connsiteY6-344" fmla="*/ 1122680 h 1549400"/>
                <a:gd name="connsiteX7-345" fmla="*/ 447040 w 3235960"/>
                <a:gd name="connsiteY7-346" fmla="*/ 218440 h 1549400"/>
                <a:gd name="connsiteX8-347" fmla="*/ 1864360 w 3235960"/>
                <a:gd name="connsiteY8-348" fmla="*/ 218440 h 1549400"/>
                <a:gd name="connsiteX9-349" fmla="*/ 1864360 w 3235960"/>
                <a:gd name="connsiteY9-350" fmla="*/ 441960 h 1549400"/>
                <a:gd name="connsiteX10-351" fmla="*/ 2159000 w 3235960"/>
                <a:gd name="connsiteY10-352" fmla="*/ 441960 h 1549400"/>
                <a:gd name="connsiteX11-353" fmla="*/ 2159000 w 3235960"/>
                <a:gd name="connsiteY11-354" fmla="*/ 254000 h 1549400"/>
                <a:gd name="connsiteX12-355" fmla="*/ 2797175 w 3235960"/>
                <a:gd name="connsiteY12-356" fmla="*/ 254000 h 1549400"/>
                <a:gd name="connsiteX13-357" fmla="*/ 2785745 w 3235960"/>
                <a:gd name="connsiteY13-358" fmla="*/ 567055 h 1549400"/>
                <a:gd name="connsiteX14-359" fmla="*/ 3234055 w 3235960"/>
                <a:gd name="connsiteY14-360" fmla="*/ 567690 h 1549400"/>
                <a:gd name="connsiteX0-361" fmla="*/ 3234055 w 3235960"/>
                <a:gd name="connsiteY0-362" fmla="*/ 567690 h 1549400"/>
                <a:gd name="connsiteX1-363" fmla="*/ 3235960 w 3235960"/>
                <a:gd name="connsiteY1-364" fmla="*/ 0 h 1549400"/>
                <a:gd name="connsiteX2-365" fmla="*/ 0 w 3235960"/>
                <a:gd name="connsiteY2-366" fmla="*/ 0 h 1549400"/>
                <a:gd name="connsiteX3-367" fmla="*/ 0 w 3235960"/>
                <a:gd name="connsiteY3-368" fmla="*/ 1549400 h 1549400"/>
                <a:gd name="connsiteX4-369" fmla="*/ 848360 w 3235960"/>
                <a:gd name="connsiteY4-370" fmla="*/ 1549400 h 1549400"/>
                <a:gd name="connsiteX5-371" fmla="*/ 848360 w 3235960"/>
                <a:gd name="connsiteY5-372" fmla="*/ 1122680 h 1549400"/>
                <a:gd name="connsiteX6-373" fmla="*/ 447040 w 3235960"/>
                <a:gd name="connsiteY6-374" fmla="*/ 1122680 h 1549400"/>
                <a:gd name="connsiteX7-375" fmla="*/ 447040 w 3235960"/>
                <a:gd name="connsiteY7-376" fmla="*/ 218440 h 1549400"/>
                <a:gd name="connsiteX8-377" fmla="*/ 1864360 w 3235960"/>
                <a:gd name="connsiteY8-378" fmla="*/ 218440 h 1549400"/>
                <a:gd name="connsiteX9-379" fmla="*/ 1864360 w 3235960"/>
                <a:gd name="connsiteY9-380" fmla="*/ 441960 h 1549400"/>
                <a:gd name="connsiteX10-381" fmla="*/ 2159000 w 3235960"/>
                <a:gd name="connsiteY10-382" fmla="*/ 441960 h 1549400"/>
                <a:gd name="connsiteX11-383" fmla="*/ 2159000 w 3235960"/>
                <a:gd name="connsiteY11-384" fmla="*/ 254000 h 1549400"/>
                <a:gd name="connsiteX12-385" fmla="*/ 2785745 w 3235960"/>
                <a:gd name="connsiteY12-386" fmla="*/ 257810 h 1549400"/>
                <a:gd name="connsiteX13-387" fmla="*/ 2785745 w 3235960"/>
                <a:gd name="connsiteY13-388" fmla="*/ 567055 h 1549400"/>
                <a:gd name="connsiteX14-389" fmla="*/ 3234055 w 3235960"/>
                <a:gd name="connsiteY14-390" fmla="*/ 567690 h 1549400"/>
                <a:gd name="connsiteX0-391" fmla="*/ 3234055 w 3235960"/>
                <a:gd name="connsiteY0-392" fmla="*/ 567690 h 1549400"/>
                <a:gd name="connsiteX1-393" fmla="*/ 3235960 w 3235960"/>
                <a:gd name="connsiteY1-394" fmla="*/ 0 h 1549400"/>
                <a:gd name="connsiteX2-395" fmla="*/ 0 w 3235960"/>
                <a:gd name="connsiteY2-396" fmla="*/ 0 h 1549400"/>
                <a:gd name="connsiteX3-397" fmla="*/ 0 w 3235960"/>
                <a:gd name="connsiteY3-398" fmla="*/ 1549400 h 1549400"/>
                <a:gd name="connsiteX4-399" fmla="*/ 848360 w 3235960"/>
                <a:gd name="connsiteY4-400" fmla="*/ 1549400 h 1549400"/>
                <a:gd name="connsiteX5-401" fmla="*/ 848360 w 3235960"/>
                <a:gd name="connsiteY5-402" fmla="*/ 1122680 h 1549400"/>
                <a:gd name="connsiteX6-403" fmla="*/ 447040 w 3235960"/>
                <a:gd name="connsiteY6-404" fmla="*/ 1122680 h 1549400"/>
                <a:gd name="connsiteX7-405" fmla="*/ 447040 w 3235960"/>
                <a:gd name="connsiteY7-406" fmla="*/ 218440 h 1549400"/>
                <a:gd name="connsiteX8-407" fmla="*/ 1864360 w 3235960"/>
                <a:gd name="connsiteY8-408" fmla="*/ 218440 h 1549400"/>
                <a:gd name="connsiteX9-409" fmla="*/ 1864360 w 3235960"/>
                <a:gd name="connsiteY9-410" fmla="*/ 441960 h 1549400"/>
                <a:gd name="connsiteX10-411" fmla="*/ 2159000 w 3235960"/>
                <a:gd name="connsiteY10-412" fmla="*/ 441960 h 1549400"/>
                <a:gd name="connsiteX11-413" fmla="*/ 2159000 w 3235960"/>
                <a:gd name="connsiteY11-414" fmla="*/ 254000 h 1549400"/>
                <a:gd name="connsiteX12-415" fmla="*/ 2787650 w 3235960"/>
                <a:gd name="connsiteY12-416" fmla="*/ 248285 h 1549400"/>
                <a:gd name="connsiteX13-417" fmla="*/ 2785745 w 3235960"/>
                <a:gd name="connsiteY13-418" fmla="*/ 567055 h 1549400"/>
                <a:gd name="connsiteX14-419" fmla="*/ 3234055 w 3235960"/>
                <a:gd name="connsiteY14-420" fmla="*/ 567690 h 154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3235960" h="1549400">
                  <a:moveTo>
                    <a:pt x="3234055" y="567690"/>
                  </a:moveTo>
                  <a:lnTo>
                    <a:pt x="3235960" y="0"/>
                  </a:lnTo>
                  <a:lnTo>
                    <a:pt x="0" y="0"/>
                  </a:lnTo>
                  <a:lnTo>
                    <a:pt x="0" y="1549400"/>
                  </a:lnTo>
                  <a:lnTo>
                    <a:pt x="848360" y="1549400"/>
                  </a:lnTo>
                  <a:lnTo>
                    <a:pt x="848360" y="1122680"/>
                  </a:lnTo>
                  <a:lnTo>
                    <a:pt x="447040" y="1122680"/>
                  </a:lnTo>
                  <a:lnTo>
                    <a:pt x="447040" y="218440"/>
                  </a:lnTo>
                  <a:lnTo>
                    <a:pt x="1864360" y="218440"/>
                  </a:lnTo>
                  <a:lnTo>
                    <a:pt x="1864360" y="441960"/>
                  </a:lnTo>
                  <a:lnTo>
                    <a:pt x="2159000" y="441960"/>
                  </a:lnTo>
                  <a:lnTo>
                    <a:pt x="2159000" y="254000"/>
                  </a:lnTo>
                  <a:lnTo>
                    <a:pt x="2787650" y="248285"/>
                  </a:lnTo>
                  <a:lnTo>
                    <a:pt x="2785745" y="567055"/>
                  </a:lnTo>
                  <a:lnTo>
                    <a:pt x="3234055" y="567690"/>
                  </a:lnTo>
                  <a:close/>
                </a:path>
              </a:pathLst>
            </a:custGeom>
            <a:solidFill>
              <a:schemeClr val="bg1">
                <a:lumMod val="85000"/>
              </a:schemeClr>
            </a:solidFill>
            <a:ln w="1270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grpSp>
          <p:nvGrpSpPr>
            <p:cNvPr id="16" name="组合 20"/>
            <p:cNvGrpSpPr/>
            <p:nvPr/>
          </p:nvGrpSpPr>
          <p:grpSpPr bwMode="auto">
            <a:xfrm>
              <a:off x="4773510" y="4214106"/>
              <a:ext cx="540000" cy="1526981"/>
              <a:chOff x="4505590" y="4142986"/>
              <a:chExt cx="540000" cy="1526981"/>
            </a:xfrm>
          </p:grpSpPr>
          <p:sp>
            <p:nvSpPr>
              <p:cNvPr id="25" name="Rectangle 35"/>
              <p:cNvSpPr>
                <a:spLocks noChangeArrowheads="1"/>
              </p:cNvSpPr>
              <p:nvPr/>
            </p:nvSpPr>
            <p:spPr bwMode="auto">
              <a:xfrm rot="10800000">
                <a:off x="4595590" y="4412425"/>
                <a:ext cx="360000" cy="1080000"/>
              </a:xfrm>
              <a:prstGeom prst="rect">
                <a:avLst/>
              </a:prstGeom>
              <a:gradFill rotWithShape="1">
                <a:gsLst>
                  <a:gs pos="0">
                    <a:srgbClr val="3E3E3E"/>
                  </a:gs>
                  <a:gs pos="50000">
                    <a:srgbClr val="FFFFFF"/>
                  </a:gs>
                  <a:gs pos="100000">
                    <a:srgbClr val="3E3E3E"/>
                  </a:gs>
                </a:gsLst>
                <a:lin ang="0" scaled="1"/>
              </a:gradFill>
              <a:ln w="1270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6" name="梯形 25"/>
              <p:cNvSpPr/>
              <p:nvPr/>
            </p:nvSpPr>
            <p:spPr bwMode="auto">
              <a:xfrm>
                <a:off x="4594480" y="4142469"/>
                <a:ext cx="360853" cy="270191"/>
              </a:xfrm>
              <a:prstGeom prst="trapezoid">
                <a:avLst/>
              </a:prstGeom>
              <a:gradFill flip="none" rotWithShape="1">
                <a:gsLst>
                  <a:gs pos="0">
                    <a:srgbClr val="3E3E3E"/>
                  </a:gs>
                  <a:gs pos="50000">
                    <a:srgbClr val="FFFFFF"/>
                  </a:gs>
                  <a:gs pos="100000">
                    <a:srgbClr val="3E3E3E"/>
                  </a:gs>
                </a:gsLst>
                <a:lin ang="0" scaled="1"/>
                <a:tileRect/>
              </a:gradFill>
              <a:ln w="12700">
                <a:solidFill>
                  <a:srgbClr val="000000"/>
                </a:solidFill>
                <a:miter lim="800000"/>
              </a:ln>
            </p:spPr>
            <p:txBody>
              <a:bodyPr/>
              <a:lstStyle/>
              <a:p>
                <a:pPr algn="ctr" eaLnBrk="1" hangingPunct="1">
                  <a:defRPr/>
                </a:pPr>
                <a:endParaRPr lang="zh-CN" altLang="en-US" sz="160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atin typeface="Times New Roman" panose="02020603050405020304" pitchFamily="18" charset="0"/>
                </a:endParaRPr>
              </a:p>
            </p:txBody>
          </p:sp>
          <p:sp>
            <p:nvSpPr>
              <p:cNvPr id="27" name="Rectangle 35"/>
              <p:cNvSpPr>
                <a:spLocks noChangeArrowheads="1"/>
              </p:cNvSpPr>
              <p:nvPr/>
            </p:nvSpPr>
            <p:spPr bwMode="auto">
              <a:xfrm rot="10800000">
                <a:off x="4505590" y="5496567"/>
                <a:ext cx="540000" cy="173400"/>
              </a:xfrm>
              <a:prstGeom prst="rect">
                <a:avLst/>
              </a:prstGeom>
              <a:gradFill rotWithShape="1">
                <a:gsLst>
                  <a:gs pos="0">
                    <a:srgbClr val="3E3E3E"/>
                  </a:gs>
                  <a:gs pos="50000">
                    <a:srgbClr val="FFFFFF"/>
                  </a:gs>
                  <a:gs pos="100000">
                    <a:srgbClr val="3E3E3E"/>
                  </a:gs>
                </a:gsLst>
                <a:lin ang="0" scaled="1"/>
              </a:gradFill>
              <a:ln w="1270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17" name="Rectangle 39"/>
            <p:cNvSpPr>
              <a:spLocks noChangeArrowheads="1"/>
            </p:cNvSpPr>
            <p:nvPr/>
          </p:nvSpPr>
          <p:spPr bwMode="auto">
            <a:xfrm>
              <a:off x="4735985" y="3924064"/>
              <a:ext cx="615051" cy="289724"/>
            </a:xfrm>
            <a:prstGeom prst="rect">
              <a:avLst/>
            </a:prstGeom>
            <a:gradFill rotWithShape="0">
              <a:gsLst>
                <a:gs pos="0">
                  <a:srgbClr val="475E76"/>
                </a:gs>
                <a:gs pos="50000">
                  <a:srgbClr val="99CCFF"/>
                </a:gs>
                <a:gs pos="100000">
                  <a:srgbClr val="475E76"/>
                </a:gs>
              </a:gsLst>
              <a:lin ang="0" scaled="1"/>
            </a:gradFill>
            <a:ln w="1270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cxnSp>
          <p:nvCxnSpPr>
            <p:cNvPr id="19" name="直接连接符 18"/>
            <p:cNvCxnSpPr/>
            <p:nvPr/>
          </p:nvCxnSpPr>
          <p:spPr bwMode="auto">
            <a:xfrm>
              <a:off x="2594400" y="3981777"/>
              <a:ext cx="0" cy="396075"/>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0" name="直接连接符 19"/>
            <p:cNvCxnSpPr/>
            <p:nvPr/>
          </p:nvCxnSpPr>
          <p:spPr bwMode="auto">
            <a:xfrm>
              <a:off x="3437414" y="3994058"/>
              <a:ext cx="0" cy="377653"/>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1" name="直接连接符 20"/>
            <p:cNvCxnSpPr/>
            <p:nvPr/>
          </p:nvCxnSpPr>
          <p:spPr bwMode="auto">
            <a:xfrm>
              <a:off x="5829794" y="2939393"/>
              <a:ext cx="0" cy="647844"/>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2" name="直接连接符 21"/>
            <p:cNvCxnSpPr/>
            <p:nvPr/>
          </p:nvCxnSpPr>
          <p:spPr bwMode="auto">
            <a:xfrm>
              <a:off x="5376809" y="3003871"/>
              <a:ext cx="0" cy="414497"/>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3" name="直接连接符 22"/>
            <p:cNvCxnSpPr/>
            <p:nvPr/>
          </p:nvCxnSpPr>
          <p:spPr bwMode="auto">
            <a:xfrm>
              <a:off x="4179083" y="3585701"/>
              <a:ext cx="161232" cy="0"/>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24" name="直接连接符 23"/>
            <p:cNvCxnSpPr/>
            <p:nvPr/>
          </p:nvCxnSpPr>
          <p:spPr bwMode="auto">
            <a:xfrm>
              <a:off x="4176012" y="3765317"/>
              <a:ext cx="162768" cy="0"/>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grpSp>
      <p:sp>
        <p:nvSpPr>
          <p:cNvPr id="32" name="矩形 31"/>
          <p:cNvSpPr>
            <a:spLocks noChangeArrowheads="1"/>
          </p:cNvSpPr>
          <p:nvPr/>
        </p:nvSpPr>
        <p:spPr bwMode="auto">
          <a:xfrm>
            <a:off x="4655028" y="1762648"/>
            <a:ext cx="1984859" cy="3794125"/>
          </a:xfrm>
          <a:prstGeom prst="rect">
            <a:avLst/>
          </a:prstGeom>
          <a:solidFill>
            <a:schemeClr val="bg1">
              <a:alpha val="96077"/>
            </a:schemeClr>
          </a:solidFill>
          <a:ln w="9525" algn="ctr">
            <a:solidFill>
              <a:schemeClr val="bg1"/>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3" name="Rounded Rectangle 45"/>
          <p:cNvSpPr>
            <a:spLocks noChangeArrowheads="1"/>
          </p:cNvSpPr>
          <p:nvPr/>
        </p:nvSpPr>
        <p:spPr bwMode="auto">
          <a:xfrm>
            <a:off x="7815959" y="2950275"/>
            <a:ext cx="796925" cy="2414058"/>
          </a:xfrm>
          <a:prstGeom prst="roundRect">
            <a:avLst>
              <a:gd name="adj" fmla="val 16667"/>
            </a:avLst>
          </a:prstGeom>
          <a:noFill/>
          <a:ln w="38100" algn="ctr">
            <a:solidFill>
              <a:srgbClr val="FF0000"/>
            </a:solidFill>
            <a:prstDash val="sysDot"/>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34" name="组合 9"/>
          <p:cNvGrpSpPr/>
          <p:nvPr/>
        </p:nvGrpSpPr>
        <p:grpSpPr bwMode="auto">
          <a:xfrm>
            <a:off x="3577920" y="5888049"/>
            <a:ext cx="1455232" cy="724607"/>
            <a:chOff x="2769752" y="5992356"/>
            <a:chExt cx="1116013" cy="504000"/>
          </a:xfrm>
        </p:grpSpPr>
        <p:sp>
          <p:nvSpPr>
            <p:cNvPr id="35" name="矩形 1"/>
            <p:cNvSpPr>
              <a:spLocks noChangeArrowheads="1"/>
            </p:cNvSpPr>
            <p:nvPr/>
          </p:nvSpPr>
          <p:spPr bwMode="auto">
            <a:xfrm>
              <a:off x="2769752" y="5992356"/>
              <a:ext cx="1116013" cy="504000"/>
            </a:xfrm>
            <a:prstGeom prst="rect">
              <a:avLst/>
            </a:prstGeom>
            <a:solidFill>
              <a:srgbClr val="81C2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2400">
                <a:solidFill>
                  <a:srgbClr val="FFFFFF"/>
                </a:solidFill>
                <a:latin typeface="Calibri" panose="020F0502020204030204" pitchFamily="34" charset="0"/>
                <a:ea typeface="微软雅黑" panose="020B0503020204020204" charset="-122"/>
              </a:endParaRPr>
            </a:p>
          </p:txBody>
        </p:sp>
        <p:sp>
          <p:nvSpPr>
            <p:cNvPr id="36" name="TextBox 7"/>
            <p:cNvSpPr txBox="1"/>
            <p:nvPr/>
          </p:nvSpPr>
          <p:spPr>
            <a:xfrm>
              <a:off x="2850715" y="6044822"/>
              <a:ext cx="967735" cy="363925"/>
            </a:xfrm>
            <a:prstGeom prst="rect">
              <a:avLst/>
            </a:prstGeom>
            <a:noFill/>
          </p:spPr>
          <p:txBody>
            <a:bodyPr wrap="none">
              <a:spAutoFit/>
            </a:bodyPr>
            <a:lstStyle/>
            <a:p>
              <a:pPr>
                <a:defRPr/>
              </a:pPr>
              <a:r>
                <a:rPr lang="zh-CN" altLang="en-US" sz="2800" dirty="0">
                  <a:solidFill>
                    <a:schemeClr val="tx1">
                      <a:lumMod val="95000"/>
                      <a:lumOff val="5000"/>
                    </a:schemeClr>
                  </a:solidFill>
                  <a:latin typeface="微软雅黑" panose="020B0503020204020204" charset="-122"/>
                  <a:ea typeface="微软雅黑" panose="020B0503020204020204" charset="-122"/>
                </a:rPr>
                <a:t>调速阀</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grpSp>
      <p:grpSp>
        <p:nvGrpSpPr>
          <p:cNvPr id="39" name="组合 12"/>
          <p:cNvGrpSpPr/>
          <p:nvPr/>
        </p:nvGrpSpPr>
        <p:grpSpPr bwMode="auto">
          <a:xfrm>
            <a:off x="5455754" y="6136211"/>
            <a:ext cx="306388" cy="190500"/>
            <a:chOff x="6141211" y="5888180"/>
            <a:chExt cx="305888" cy="190450"/>
          </a:xfrm>
        </p:grpSpPr>
        <p:sp>
          <p:nvSpPr>
            <p:cNvPr id="40" name="矩形 10"/>
            <p:cNvSpPr>
              <a:spLocks noChangeArrowheads="1"/>
            </p:cNvSpPr>
            <p:nvPr/>
          </p:nvSpPr>
          <p:spPr bwMode="auto">
            <a:xfrm>
              <a:off x="6141211" y="5888180"/>
              <a:ext cx="305888" cy="61200"/>
            </a:xfrm>
            <a:prstGeom prst="rect">
              <a:avLst/>
            </a:prstGeom>
            <a:solidFill>
              <a:srgbClr val="FF3300"/>
            </a:solidFill>
            <a:ln w="9525" algn="ctr">
              <a:solidFill>
                <a:srgbClr val="FF33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41" name="矩形 99"/>
            <p:cNvSpPr>
              <a:spLocks noChangeArrowheads="1"/>
            </p:cNvSpPr>
            <p:nvPr/>
          </p:nvSpPr>
          <p:spPr bwMode="auto">
            <a:xfrm>
              <a:off x="6141211" y="6017430"/>
              <a:ext cx="305888" cy="61200"/>
            </a:xfrm>
            <a:prstGeom prst="rect">
              <a:avLst/>
            </a:prstGeom>
            <a:solidFill>
              <a:srgbClr val="FF3300"/>
            </a:solidFill>
            <a:ln w="9525" algn="ctr">
              <a:solidFill>
                <a:srgbClr val="FF33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nvGrpSpPr>
          <p:cNvPr id="42" name="组合 41"/>
          <p:cNvGrpSpPr/>
          <p:nvPr/>
        </p:nvGrpSpPr>
        <p:grpSpPr bwMode="auto">
          <a:xfrm>
            <a:off x="6184744" y="5858239"/>
            <a:ext cx="1738016" cy="863440"/>
            <a:chOff x="2769752" y="5965152"/>
            <a:chExt cx="1342847" cy="603683"/>
          </a:xfrm>
        </p:grpSpPr>
        <p:sp>
          <p:nvSpPr>
            <p:cNvPr id="43" name="矩形 1"/>
            <p:cNvSpPr>
              <a:spLocks noChangeArrowheads="1"/>
            </p:cNvSpPr>
            <p:nvPr/>
          </p:nvSpPr>
          <p:spPr bwMode="auto">
            <a:xfrm>
              <a:off x="2769752" y="5965152"/>
              <a:ext cx="1116013" cy="504000"/>
            </a:xfrm>
            <a:prstGeom prst="rect">
              <a:avLst/>
            </a:prstGeom>
            <a:solidFill>
              <a:srgbClr val="81C2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2400">
                <a:solidFill>
                  <a:srgbClr val="FFFFFF"/>
                </a:solidFill>
                <a:latin typeface="Calibri" panose="020F0502020204030204" pitchFamily="34" charset="0"/>
                <a:ea typeface="微软雅黑" panose="020B0503020204020204" charset="-122"/>
              </a:endParaRPr>
            </a:p>
          </p:txBody>
        </p:sp>
        <p:sp>
          <p:nvSpPr>
            <p:cNvPr id="44" name="TextBox 94"/>
            <p:cNvSpPr txBox="1"/>
            <p:nvPr/>
          </p:nvSpPr>
          <p:spPr>
            <a:xfrm>
              <a:off x="2850715" y="6044822"/>
              <a:ext cx="1261884" cy="524013"/>
            </a:xfrm>
            <a:prstGeom prst="rect">
              <a:avLst/>
            </a:prstGeom>
            <a:noFill/>
          </p:spPr>
          <p:txBody>
            <a:bodyPr wrap="none">
              <a:spAutoFit/>
            </a:bodyPr>
            <a:lstStyle/>
            <a:p>
              <a:pPr>
                <a:defRPr/>
              </a:pPr>
              <a:r>
                <a:rPr lang="zh-CN" altLang="en-US" sz="2800" dirty="0">
                  <a:solidFill>
                    <a:schemeClr val="tx1">
                      <a:lumMod val="95000"/>
                      <a:lumOff val="5000"/>
                    </a:schemeClr>
                  </a:solidFill>
                  <a:latin typeface="微软雅黑" panose="020B0503020204020204" charset="-122"/>
                  <a:ea typeface="微软雅黑" panose="020B0503020204020204" charset="-122"/>
                </a:rPr>
                <a:t>减压阀</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grpSp>
      <p:sp>
        <p:nvSpPr>
          <p:cNvPr id="45" name="十字形 44"/>
          <p:cNvSpPr>
            <a:spLocks noChangeArrowheads="1"/>
          </p:cNvSpPr>
          <p:nvPr/>
        </p:nvSpPr>
        <p:spPr bwMode="auto">
          <a:xfrm>
            <a:off x="8051222" y="6028516"/>
            <a:ext cx="336550" cy="334963"/>
          </a:xfrm>
          <a:prstGeom prst="plus">
            <a:avLst>
              <a:gd name="adj" fmla="val 36431"/>
            </a:avLst>
          </a:prstGeom>
          <a:solidFill>
            <a:srgbClr val="FF3300"/>
          </a:solidFill>
          <a:ln w="9525" algn="ctr">
            <a:solidFill>
              <a:srgbClr val="FF33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46" name="组合 45"/>
          <p:cNvGrpSpPr/>
          <p:nvPr/>
        </p:nvGrpSpPr>
        <p:grpSpPr bwMode="auto">
          <a:xfrm>
            <a:off x="8866297" y="5905111"/>
            <a:ext cx="1633227" cy="824674"/>
            <a:chOff x="2769752" y="5992356"/>
            <a:chExt cx="1342847" cy="576479"/>
          </a:xfrm>
        </p:grpSpPr>
        <p:sp>
          <p:nvSpPr>
            <p:cNvPr id="47" name="矩形 1"/>
            <p:cNvSpPr>
              <a:spLocks noChangeArrowheads="1"/>
            </p:cNvSpPr>
            <p:nvPr/>
          </p:nvSpPr>
          <p:spPr bwMode="auto">
            <a:xfrm>
              <a:off x="2769752" y="5992356"/>
              <a:ext cx="1116013" cy="504000"/>
            </a:xfrm>
            <a:prstGeom prst="rect">
              <a:avLst/>
            </a:prstGeom>
            <a:solidFill>
              <a:srgbClr val="81C2F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2400">
                <a:solidFill>
                  <a:srgbClr val="FFFFFF"/>
                </a:solidFill>
                <a:latin typeface="Calibri" panose="020F0502020204030204" pitchFamily="34" charset="0"/>
                <a:ea typeface="微软雅黑" panose="020B0503020204020204" charset="-122"/>
              </a:endParaRPr>
            </a:p>
          </p:txBody>
        </p:sp>
        <p:sp>
          <p:nvSpPr>
            <p:cNvPr id="48" name="TextBox 220"/>
            <p:cNvSpPr txBox="1"/>
            <p:nvPr/>
          </p:nvSpPr>
          <p:spPr>
            <a:xfrm>
              <a:off x="2850715" y="6044822"/>
              <a:ext cx="1261884" cy="524013"/>
            </a:xfrm>
            <a:prstGeom prst="rect">
              <a:avLst/>
            </a:prstGeom>
            <a:noFill/>
          </p:spPr>
          <p:txBody>
            <a:bodyPr wrap="none">
              <a:spAutoFit/>
            </a:bodyPr>
            <a:lstStyle/>
            <a:p>
              <a:pPr>
                <a:defRPr/>
              </a:pPr>
              <a:r>
                <a:rPr lang="zh-CN" altLang="en-US" sz="2800" dirty="0">
                  <a:solidFill>
                    <a:schemeClr val="tx1">
                      <a:lumMod val="95000"/>
                      <a:lumOff val="5000"/>
                    </a:schemeClr>
                  </a:solidFill>
                  <a:latin typeface="微软雅黑" panose="020B0503020204020204" charset="-122"/>
                  <a:ea typeface="微软雅黑" panose="020B0503020204020204" charset="-122"/>
                </a:rPr>
                <a:t>节流阀</a:t>
              </a:r>
              <a:endParaRPr lang="zh-CN" altLang="en-US" sz="2800" dirty="0">
                <a:solidFill>
                  <a:schemeClr val="tx1">
                    <a:lumMod val="95000"/>
                    <a:lumOff val="5000"/>
                  </a:schemeClr>
                </a:solidFill>
                <a:latin typeface="微软雅黑" panose="020B0503020204020204" charset="-122"/>
                <a:ea typeface="微软雅黑" panose="020B0503020204020204" charset="-122"/>
              </a:endParaRPr>
            </a:p>
          </p:txBody>
        </p:sp>
      </p:grpSp>
      <p:sp>
        <p:nvSpPr>
          <p:cNvPr id="37" name="文本框 36"/>
          <p:cNvSpPr txBox="1"/>
          <p:nvPr/>
        </p:nvSpPr>
        <p:spPr>
          <a:xfrm>
            <a:off x="1781175" y="1538605"/>
            <a:ext cx="2731770" cy="368300"/>
          </a:xfrm>
          <a:prstGeom prst="rect">
            <a:avLst/>
          </a:prstGeom>
          <a:noFill/>
        </p:spPr>
        <p:txBody>
          <a:bodyPr wrap="square" rtlCol="0">
            <a:spAutoFit/>
          </a:bodyPr>
          <a:p>
            <a:r>
              <a:rPr lang="en-US" altLang="zh-CN" sz="1800" dirty="0"/>
              <a:t>2、调速阀</a:t>
            </a:r>
            <a:r>
              <a:rPr altLang="en-US" sz="1800" dirty="0">
                <a:solidFill>
                  <a:srgbClr val="0000CC"/>
                </a:solidFill>
              </a:rPr>
              <a:t>-结构原理</a:t>
            </a:r>
            <a:endParaRPr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dissolve">
                                      <p:cBhvr>
                                        <p:cTn id="17" dur="1200"/>
                                        <p:tgtEl>
                                          <p:spTgt spid="32"/>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dissolve">
                                      <p:cBhvr>
                                        <p:cTn id="20" dur="1200"/>
                                        <p:tgtEl>
                                          <p:spTgt spid="33"/>
                                        </p:tgtEl>
                                      </p:cBhvr>
                                    </p:animEffect>
                                  </p:childTnLst>
                                </p:cTn>
                              </p:par>
                              <p:par>
                                <p:cTn id="21" presetID="10"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400"/>
                                        <p:tgtEl>
                                          <p:spTgt spid="4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1200"/>
                                        <p:tgtEl>
                                          <p:spTgt spid="45"/>
                                        </p:tgtEl>
                                      </p:cBhvr>
                                    </p:animEffect>
                                  </p:childTnLst>
                                </p:cTn>
                              </p:par>
                            </p:childTnLst>
                          </p:cTn>
                        </p:par>
                        <p:par>
                          <p:cTn id="29" fill="hold">
                            <p:stCondLst>
                              <p:cond delay="1500"/>
                            </p:stCondLst>
                            <p:childTnLst>
                              <p:par>
                                <p:cTn id="30" presetID="42" presetClass="path" presetSubtype="0" accel="50000" decel="50000" fill="hold" grpId="1" nodeType="afterEffect">
                                  <p:stCondLst>
                                    <p:cond delay="0"/>
                                  </p:stCondLst>
                                  <p:childTnLst>
                                    <p:animMotion origin="layout" path="M -3.54167E-6 -3.33333E-6 L -0.15234 -0.00023 " pathEditMode="relative" rAng="0" ptsTypes="AA">
                                      <p:cBhvr>
                                        <p:cTn id="31" dur="2000" fill="hold"/>
                                        <p:tgtEl>
                                          <p:spTgt spid="32"/>
                                        </p:tgtEl>
                                        <p:attrNameLst>
                                          <p:attrName>ppt_x</p:attrName>
                                          <p:attrName>ppt_y</p:attrName>
                                        </p:attrNameLst>
                                      </p:cBhvr>
                                      <p:rCtr x="-7617" y="-23"/>
                                    </p:animMotion>
                                  </p:childTnLst>
                                </p:cTn>
                              </p:par>
                              <p:par>
                                <p:cTn id="32" presetID="42" presetClass="path" presetSubtype="0" accel="50000" decel="50000" fill="hold" grpId="1" nodeType="withEffect">
                                  <p:stCondLst>
                                    <p:cond delay="0"/>
                                  </p:stCondLst>
                                  <p:childTnLst>
                                    <p:animMotion origin="layout" path="M -4.16667E-7 2.96296E-6 L 0.07422 -0.01135 " pathEditMode="relative" rAng="0" ptsTypes="AA">
                                      <p:cBhvr>
                                        <p:cTn id="33" dur="2000" fill="hold"/>
                                        <p:tgtEl>
                                          <p:spTgt spid="33"/>
                                        </p:tgtEl>
                                        <p:attrNameLst>
                                          <p:attrName>ppt_x</p:attrName>
                                          <p:attrName>ppt_y</p:attrName>
                                        </p:attrNameLst>
                                      </p:cBhvr>
                                      <p:rCtr x="3711" y="-579"/>
                                    </p:animMotion>
                                  </p:childTnLst>
                                </p:cTn>
                              </p:par>
                              <p:par>
                                <p:cTn id="34" presetID="10" presetClass="entr" presetSubtype="0" fill="hold" nodeType="withEffect">
                                  <p:stCondLst>
                                    <p:cond delay="300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1100"/>
                                        <p:tgtEl>
                                          <p:spTgt spid="46"/>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2" grpId="1" bldLvl="0" animBg="1"/>
      <p:bldP spid="33" grpId="0" bldLvl="0" animBg="1"/>
      <p:bldP spid="33" grpId="1" bldLvl="0" animBg="1"/>
      <p:bldP spid="45" grpId="0" bldLvl="0" animBg="1"/>
      <p:bldP spid="3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5"/>
          <p:cNvGrpSpPr/>
          <p:nvPr/>
        </p:nvGrpSpPr>
        <p:grpSpPr bwMode="auto">
          <a:xfrm>
            <a:off x="7987665" y="2685415"/>
            <a:ext cx="3870325" cy="3302000"/>
            <a:chOff x="6931025" y="1722438"/>
            <a:chExt cx="3870325" cy="3302000"/>
          </a:xfrm>
        </p:grpSpPr>
        <p:pic>
          <p:nvPicPr>
            <p:cNvPr id="5" name="Picture 40" descr="5z18y"/>
            <p:cNvPicPr>
              <a:picLocks noChangeAspect="1" noChangeArrowheads="1"/>
            </p:cNvPicPr>
            <p:nvPr/>
          </p:nvPicPr>
          <p:blipFill>
            <a:blip r:embed="rId1">
              <a:extLst>
                <a:ext uri="{28A0092B-C50C-407E-A947-70E740481C1C}">
                  <a14:useLocalDpi xmlns:a14="http://schemas.microsoft.com/office/drawing/2010/main" val="0"/>
                </a:ext>
              </a:extLst>
            </a:blip>
            <a:srcRect l="70383" b="52327"/>
            <a:stretch>
              <a:fillRect/>
            </a:stretch>
          </p:blipFill>
          <p:spPr bwMode="auto">
            <a:xfrm>
              <a:off x="6931025" y="1722438"/>
              <a:ext cx="3870325"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 name="矩形 24"/>
            <p:cNvSpPr>
              <a:spLocks noChangeArrowheads="1"/>
            </p:cNvSpPr>
            <p:nvPr/>
          </p:nvSpPr>
          <p:spPr bwMode="auto">
            <a:xfrm>
              <a:off x="7477246" y="2947987"/>
              <a:ext cx="272294"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7" name="矩形 108"/>
            <p:cNvSpPr>
              <a:spLocks noChangeArrowheads="1"/>
            </p:cNvSpPr>
            <p:nvPr/>
          </p:nvSpPr>
          <p:spPr bwMode="auto">
            <a:xfrm>
              <a:off x="8942386" y="2962919"/>
              <a:ext cx="354013"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8" name="矩形 109"/>
            <p:cNvSpPr>
              <a:spLocks noChangeArrowheads="1"/>
            </p:cNvSpPr>
            <p:nvPr/>
          </p:nvSpPr>
          <p:spPr bwMode="auto">
            <a:xfrm>
              <a:off x="10016806" y="2894561"/>
              <a:ext cx="354013"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9" name="Rectangle 40"/>
          <p:cNvSpPr>
            <a:spLocks noChangeArrowheads="1"/>
          </p:cNvSpPr>
          <p:nvPr/>
        </p:nvSpPr>
        <p:spPr bwMode="auto">
          <a:xfrm>
            <a:off x="4325303" y="4677728"/>
            <a:ext cx="180975" cy="8286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0" name="Rectangle 40"/>
          <p:cNvSpPr>
            <a:spLocks noChangeArrowheads="1"/>
          </p:cNvSpPr>
          <p:nvPr/>
        </p:nvSpPr>
        <p:spPr bwMode="auto">
          <a:xfrm>
            <a:off x="3453765" y="5139690"/>
            <a:ext cx="882650" cy="4127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1" name="Rectangle 13"/>
          <p:cNvSpPr>
            <a:spLocks noChangeArrowheads="1"/>
          </p:cNvSpPr>
          <p:nvPr/>
        </p:nvSpPr>
        <p:spPr bwMode="auto">
          <a:xfrm>
            <a:off x="4933315" y="3066415"/>
            <a:ext cx="755650" cy="1439863"/>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2" name="Rectangle 13"/>
          <p:cNvSpPr>
            <a:spLocks noChangeArrowheads="1"/>
          </p:cNvSpPr>
          <p:nvPr/>
        </p:nvSpPr>
        <p:spPr bwMode="auto">
          <a:xfrm>
            <a:off x="2963228" y="2974340"/>
            <a:ext cx="2114550" cy="669925"/>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13" name="组合 12"/>
          <p:cNvGrpSpPr/>
          <p:nvPr/>
        </p:nvGrpSpPr>
        <p:grpSpPr bwMode="auto">
          <a:xfrm>
            <a:off x="3456940" y="4199890"/>
            <a:ext cx="1517650" cy="533400"/>
            <a:chOff x="2774950" y="3237026"/>
            <a:chExt cx="1517651" cy="533104"/>
          </a:xfrm>
        </p:grpSpPr>
        <p:sp>
          <p:nvSpPr>
            <p:cNvPr id="14" name="Rectangle 40"/>
            <p:cNvSpPr>
              <a:spLocks noChangeArrowheads="1"/>
            </p:cNvSpPr>
            <p:nvPr/>
          </p:nvSpPr>
          <p:spPr bwMode="auto">
            <a:xfrm>
              <a:off x="2774950" y="3338130"/>
              <a:ext cx="1517651" cy="4320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5" name="Rectangle 35"/>
            <p:cNvSpPr>
              <a:spLocks noChangeArrowheads="1"/>
            </p:cNvSpPr>
            <p:nvPr/>
          </p:nvSpPr>
          <p:spPr bwMode="auto">
            <a:xfrm>
              <a:off x="3470475" y="3237026"/>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2</a:t>
              </a:r>
              <a:endParaRPr lang="zh-CN" altLang="en-US" sz="2800" baseline="-25000">
                <a:latin typeface="Calibri" panose="020F0502020204030204" pitchFamily="34" charset="0"/>
              </a:endParaRPr>
            </a:p>
          </p:txBody>
        </p:sp>
      </p:grpSp>
      <p:sp>
        <p:nvSpPr>
          <p:cNvPr id="16" name="Rectangle 40"/>
          <p:cNvSpPr>
            <a:spLocks noChangeArrowheads="1"/>
          </p:cNvSpPr>
          <p:nvPr/>
        </p:nvSpPr>
        <p:spPr bwMode="auto">
          <a:xfrm>
            <a:off x="2972753" y="3852228"/>
            <a:ext cx="1697037" cy="4635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7" name="任意多边形 5"/>
          <p:cNvSpPr/>
          <p:nvPr/>
        </p:nvSpPr>
        <p:spPr bwMode="auto">
          <a:xfrm>
            <a:off x="4476115" y="3445828"/>
            <a:ext cx="498475" cy="869950"/>
          </a:xfrm>
          <a:custGeom>
            <a:avLst/>
            <a:gdLst>
              <a:gd name="connsiteX0" fmla="*/ 110490 w 438150"/>
              <a:gd name="connsiteY0" fmla="*/ 0 h 762000"/>
              <a:gd name="connsiteX1" fmla="*/ 438150 w 438150"/>
              <a:gd name="connsiteY1" fmla="*/ 0 h 762000"/>
              <a:gd name="connsiteX2" fmla="*/ 438150 w 438150"/>
              <a:gd name="connsiteY2" fmla="*/ 762000 h 762000"/>
              <a:gd name="connsiteX3" fmla="*/ 0 w 438150"/>
              <a:gd name="connsiteY3" fmla="*/ 762000 h 762000"/>
              <a:gd name="connsiteX4" fmla="*/ 0 w 438150"/>
              <a:gd name="connsiteY4" fmla="*/ 582930 h 762000"/>
              <a:gd name="connsiteX5" fmla="*/ 137160 w 438150"/>
              <a:gd name="connsiteY5" fmla="*/ 582930 h 762000"/>
              <a:gd name="connsiteX6" fmla="*/ 110490 w 438150"/>
              <a:gd name="connsiteY6" fmla="*/ 0 h 762000"/>
              <a:gd name="connsiteX0-1" fmla="*/ 123825 w 438150"/>
              <a:gd name="connsiteY0-2" fmla="*/ 0 h 763905"/>
              <a:gd name="connsiteX1-3" fmla="*/ 438150 w 438150"/>
              <a:gd name="connsiteY1-4" fmla="*/ 1905 h 763905"/>
              <a:gd name="connsiteX2-5" fmla="*/ 438150 w 438150"/>
              <a:gd name="connsiteY2-6" fmla="*/ 763905 h 763905"/>
              <a:gd name="connsiteX3-7" fmla="*/ 0 w 438150"/>
              <a:gd name="connsiteY3-8" fmla="*/ 763905 h 763905"/>
              <a:gd name="connsiteX4-9" fmla="*/ 0 w 438150"/>
              <a:gd name="connsiteY4-10" fmla="*/ 584835 h 763905"/>
              <a:gd name="connsiteX5-11" fmla="*/ 137160 w 438150"/>
              <a:gd name="connsiteY5-12" fmla="*/ 584835 h 763905"/>
              <a:gd name="connsiteX6-13" fmla="*/ 123825 w 438150"/>
              <a:gd name="connsiteY6-14" fmla="*/ 0 h 763905"/>
              <a:gd name="connsiteX0-15" fmla="*/ 123825 w 438150"/>
              <a:gd name="connsiteY0-16" fmla="*/ 0 h 763905"/>
              <a:gd name="connsiteX1-17" fmla="*/ 438150 w 438150"/>
              <a:gd name="connsiteY1-18" fmla="*/ 1905 h 763905"/>
              <a:gd name="connsiteX2-19" fmla="*/ 438150 w 438150"/>
              <a:gd name="connsiteY2-20" fmla="*/ 763905 h 763905"/>
              <a:gd name="connsiteX3-21" fmla="*/ 0 w 438150"/>
              <a:gd name="connsiteY3-22" fmla="*/ 763905 h 763905"/>
              <a:gd name="connsiteX4-23" fmla="*/ 0 w 438150"/>
              <a:gd name="connsiteY4-24" fmla="*/ 584835 h 763905"/>
              <a:gd name="connsiteX5-25" fmla="*/ 129540 w 438150"/>
              <a:gd name="connsiteY5-26" fmla="*/ 588645 h 763905"/>
              <a:gd name="connsiteX6-27" fmla="*/ 123825 w 438150"/>
              <a:gd name="connsiteY6-28" fmla="*/ 0 h 763905"/>
              <a:gd name="connsiteX0-29" fmla="*/ 123825 w 438150"/>
              <a:gd name="connsiteY0-30" fmla="*/ 0 h 763905"/>
              <a:gd name="connsiteX1-31" fmla="*/ 438150 w 438150"/>
              <a:gd name="connsiteY1-32" fmla="*/ 1905 h 763905"/>
              <a:gd name="connsiteX2-33" fmla="*/ 438150 w 438150"/>
              <a:gd name="connsiteY2-34" fmla="*/ 763905 h 763905"/>
              <a:gd name="connsiteX3-35" fmla="*/ 0 w 438150"/>
              <a:gd name="connsiteY3-36" fmla="*/ 763905 h 763905"/>
              <a:gd name="connsiteX4-37" fmla="*/ 0 w 438150"/>
              <a:gd name="connsiteY4-38" fmla="*/ 584835 h 763905"/>
              <a:gd name="connsiteX5-39" fmla="*/ 121920 w 438150"/>
              <a:gd name="connsiteY5-40" fmla="*/ 579120 h 763905"/>
              <a:gd name="connsiteX6-41" fmla="*/ 123825 w 438150"/>
              <a:gd name="connsiteY6-42" fmla="*/ 0 h 763905"/>
              <a:gd name="connsiteX0-43" fmla="*/ 123825 w 438150"/>
              <a:gd name="connsiteY0-44" fmla="*/ 0 h 763905"/>
              <a:gd name="connsiteX1-45" fmla="*/ 438150 w 438150"/>
              <a:gd name="connsiteY1-46" fmla="*/ 1905 h 763905"/>
              <a:gd name="connsiteX2-47" fmla="*/ 438150 w 438150"/>
              <a:gd name="connsiteY2-48" fmla="*/ 763905 h 763905"/>
              <a:gd name="connsiteX3-49" fmla="*/ 0 w 438150"/>
              <a:gd name="connsiteY3-50" fmla="*/ 763905 h 763905"/>
              <a:gd name="connsiteX4-51" fmla="*/ 0 w 438150"/>
              <a:gd name="connsiteY4-52" fmla="*/ 584835 h 763905"/>
              <a:gd name="connsiteX5-53" fmla="*/ 121920 w 438150"/>
              <a:gd name="connsiteY5-54" fmla="*/ 588645 h 763905"/>
              <a:gd name="connsiteX6-55" fmla="*/ 123825 w 438150"/>
              <a:gd name="connsiteY6-56" fmla="*/ 0 h 763905"/>
              <a:gd name="connsiteX0-57" fmla="*/ 123825 w 438150"/>
              <a:gd name="connsiteY0-58" fmla="*/ 0 h 763905"/>
              <a:gd name="connsiteX1-59" fmla="*/ 438150 w 438150"/>
              <a:gd name="connsiteY1-60" fmla="*/ 1905 h 763905"/>
              <a:gd name="connsiteX2-61" fmla="*/ 438150 w 438150"/>
              <a:gd name="connsiteY2-62" fmla="*/ 763905 h 763905"/>
              <a:gd name="connsiteX3-63" fmla="*/ 0 w 438150"/>
              <a:gd name="connsiteY3-64" fmla="*/ 763905 h 763905"/>
              <a:gd name="connsiteX4-65" fmla="*/ 0 w 438150"/>
              <a:gd name="connsiteY4-66" fmla="*/ 584835 h 763905"/>
              <a:gd name="connsiteX5-67" fmla="*/ 120015 w 438150"/>
              <a:gd name="connsiteY5-68" fmla="*/ 584835 h 763905"/>
              <a:gd name="connsiteX6-69" fmla="*/ 123825 w 438150"/>
              <a:gd name="connsiteY6-70" fmla="*/ 0 h 7639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8150" h="763905">
                <a:moveTo>
                  <a:pt x="123825" y="0"/>
                </a:moveTo>
                <a:lnTo>
                  <a:pt x="438150" y="1905"/>
                </a:lnTo>
                <a:lnTo>
                  <a:pt x="438150" y="763905"/>
                </a:lnTo>
                <a:lnTo>
                  <a:pt x="0" y="763905"/>
                </a:lnTo>
                <a:lnTo>
                  <a:pt x="0" y="584835"/>
                </a:lnTo>
                <a:lnTo>
                  <a:pt x="120015" y="584835"/>
                </a:lnTo>
                <a:lnTo>
                  <a:pt x="123825" y="0"/>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grpSp>
        <p:nvGrpSpPr>
          <p:cNvPr id="18" name="组合 8"/>
          <p:cNvGrpSpPr/>
          <p:nvPr/>
        </p:nvGrpSpPr>
        <p:grpSpPr bwMode="auto">
          <a:xfrm>
            <a:off x="2972753" y="3560128"/>
            <a:ext cx="1639887" cy="1571625"/>
            <a:chOff x="-49342" y="3622841"/>
            <a:chExt cx="1442214" cy="1381125"/>
          </a:xfrm>
        </p:grpSpPr>
        <p:sp>
          <p:nvSpPr>
            <p:cNvPr id="19" name="Rectangle 39"/>
            <p:cNvSpPr>
              <a:spLocks noChangeArrowheads="1"/>
            </p:cNvSpPr>
            <p:nvPr/>
          </p:nvSpPr>
          <p:spPr bwMode="auto">
            <a:xfrm>
              <a:off x="-49342" y="3622841"/>
              <a:ext cx="1442214" cy="289724"/>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0" name="Rectangle 40"/>
            <p:cNvSpPr>
              <a:spLocks noChangeArrowheads="1"/>
            </p:cNvSpPr>
            <p:nvPr/>
          </p:nvSpPr>
          <p:spPr bwMode="auto">
            <a:xfrm>
              <a:off x="374160" y="3913191"/>
              <a:ext cx="644550" cy="395999"/>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1" name="Rectangle 48"/>
            <p:cNvSpPr>
              <a:spLocks noChangeArrowheads="1"/>
            </p:cNvSpPr>
            <p:nvPr/>
          </p:nvSpPr>
          <p:spPr bwMode="auto">
            <a:xfrm>
              <a:off x="374160" y="4631752"/>
              <a:ext cx="644550" cy="372214"/>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2" name="Rectangle 48"/>
            <p:cNvSpPr>
              <a:spLocks noChangeArrowheads="1"/>
            </p:cNvSpPr>
            <p:nvPr/>
          </p:nvSpPr>
          <p:spPr bwMode="auto">
            <a:xfrm>
              <a:off x="480435" y="4308706"/>
              <a:ext cx="432000" cy="324000"/>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23" name="任意多边形 1"/>
          <p:cNvSpPr/>
          <p:nvPr/>
        </p:nvSpPr>
        <p:spPr bwMode="auto">
          <a:xfrm>
            <a:off x="2488565" y="3910965"/>
            <a:ext cx="3689350" cy="2039938"/>
          </a:xfrm>
          <a:custGeom>
            <a:avLst/>
            <a:gdLst>
              <a:gd name="connsiteX0" fmla="*/ 0 w 3243072"/>
              <a:gd name="connsiteY0" fmla="*/ 1792224 h 1792224"/>
              <a:gd name="connsiteX1" fmla="*/ 3243072 w 3243072"/>
              <a:gd name="connsiteY1" fmla="*/ 1792224 h 1792224"/>
              <a:gd name="connsiteX2" fmla="*/ 3243072 w 3243072"/>
              <a:gd name="connsiteY2" fmla="*/ 0 h 1792224"/>
              <a:gd name="connsiteX3" fmla="*/ 2798064 w 3243072"/>
              <a:gd name="connsiteY3" fmla="*/ 0 h 1792224"/>
              <a:gd name="connsiteX4" fmla="*/ 2798064 w 3243072"/>
              <a:gd name="connsiteY4" fmla="*/ 1426464 h 1792224"/>
              <a:gd name="connsiteX5" fmla="*/ 2151888 w 3243072"/>
              <a:gd name="connsiteY5" fmla="*/ 1426464 h 1792224"/>
              <a:gd name="connsiteX6" fmla="*/ 2151888 w 3243072"/>
              <a:gd name="connsiteY6" fmla="*/ 688848 h 1792224"/>
              <a:gd name="connsiteX7" fmla="*/ 1749552 w 3243072"/>
              <a:gd name="connsiteY7" fmla="*/ 688848 h 1792224"/>
              <a:gd name="connsiteX8" fmla="*/ 1749552 w 3243072"/>
              <a:gd name="connsiteY8" fmla="*/ 1371600 h 1792224"/>
              <a:gd name="connsiteX9" fmla="*/ 871728 w 3243072"/>
              <a:gd name="connsiteY9" fmla="*/ 1371600 h 1792224"/>
              <a:gd name="connsiteX10" fmla="*/ 871728 w 3243072"/>
              <a:gd name="connsiteY10" fmla="*/ 950976 h 1792224"/>
              <a:gd name="connsiteX11" fmla="*/ 24384 w 3243072"/>
              <a:gd name="connsiteY11" fmla="*/ 950976 h 1792224"/>
              <a:gd name="connsiteX12" fmla="*/ 0 w 3243072"/>
              <a:gd name="connsiteY12" fmla="*/ 1792224 h 1792224"/>
              <a:gd name="connsiteX0-1" fmla="*/ 13716 w 3256788"/>
              <a:gd name="connsiteY0-2" fmla="*/ 1792224 h 1792224"/>
              <a:gd name="connsiteX1-3" fmla="*/ 3256788 w 3256788"/>
              <a:gd name="connsiteY1-4" fmla="*/ 1792224 h 1792224"/>
              <a:gd name="connsiteX2-5" fmla="*/ 3256788 w 3256788"/>
              <a:gd name="connsiteY2-6" fmla="*/ 0 h 1792224"/>
              <a:gd name="connsiteX3-7" fmla="*/ 2811780 w 3256788"/>
              <a:gd name="connsiteY3-8" fmla="*/ 0 h 1792224"/>
              <a:gd name="connsiteX4-9" fmla="*/ 2811780 w 3256788"/>
              <a:gd name="connsiteY4-10" fmla="*/ 1426464 h 1792224"/>
              <a:gd name="connsiteX5-11" fmla="*/ 2165604 w 3256788"/>
              <a:gd name="connsiteY5-12" fmla="*/ 1426464 h 1792224"/>
              <a:gd name="connsiteX6-13" fmla="*/ 2165604 w 3256788"/>
              <a:gd name="connsiteY6-14" fmla="*/ 688848 h 1792224"/>
              <a:gd name="connsiteX7-15" fmla="*/ 1763268 w 3256788"/>
              <a:gd name="connsiteY7-16" fmla="*/ 688848 h 1792224"/>
              <a:gd name="connsiteX8-17" fmla="*/ 1763268 w 3256788"/>
              <a:gd name="connsiteY8-18" fmla="*/ 1371600 h 1792224"/>
              <a:gd name="connsiteX9-19" fmla="*/ 885444 w 3256788"/>
              <a:gd name="connsiteY9-20" fmla="*/ 1371600 h 1792224"/>
              <a:gd name="connsiteX10-21" fmla="*/ 885444 w 3256788"/>
              <a:gd name="connsiteY10-22" fmla="*/ 950976 h 1792224"/>
              <a:gd name="connsiteX11-23" fmla="*/ 0 w 3256788"/>
              <a:gd name="connsiteY11-24" fmla="*/ 950976 h 1792224"/>
              <a:gd name="connsiteX12-25" fmla="*/ 13716 w 3256788"/>
              <a:gd name="connsiteY12-26" fmla="*/ 1792224 h 1792224"/>
              <a:gd name="connsiteX0-27" fmla="*/ 2286 w 3245358"/>
              <a:gd name="connsiteY0-28" fmla="*/ 1792224 h 1792224"/>
              <a:gd name="connsiteX1-29" fmla="*/ 3245358 w 3245358"/>
              <a:gd name="connsiteY1-30" fmla="*/ 1792224 h 1792224"/>
              <a:gd name="connsiteX2-31" fmla="*/ 3245358 w 3245358"/>
              <a:gd name="connsiteY2-32" fmla="*/ 0 h 1792224"/>
              <a:gd name="connsiteX3-33" fmla="*/ 2800350 w 3245358"/>
              <a:gd name="connsiteY3-34" fmla="*/ 0 h 1792224"/>
              <a:gd name="connsiteX4-35" fmla="*/ 2800350 w 3245358"/>
              <a:gd name="connsiteY4-36" fmla="*/ 1426464 h 1792224"/>
              <a:gd name="connsiteX5-37" fmla="*/ 2154174 w 3245358"/>
              <a:gd name="connsiteY5-38" fmla="*/ 1426464 h 1792224"/>
              <a:gd name="connsiteX6-39" fmla="*/ 2154174 w 3245358"/>
              <a:gd name="connsiteY6-40" fmla="*/ 688848 h 1792224"/>
              <a:gd name="connsiteX7-41" fmla="*/ 1751838 w 3245358"/>
              <a:gd name="connsiteY7-42" fmla="*/ 688848 h 1792224"/>
              <a:gd name="connsiteX8-43" fmla="*/ 1751838 w 3245358"/>
              <a:gd name="connsiteY8-44" fmla="*/ 1371600 h 1792224"/>
              <a:gd name="connsiteX9-45" fmla="*/ 874014 w 3245358"/>
              <a:gd name="connsiteY9-46" fmla="*/ 1371600 h 1792224"/>
              <a:gd name="connsiteX10-47" fmla="*/ 874014 w 3245358"/>
              <a:gd name="connsiteY10-48" fmla="*/ 950976 h 1792224"/>
              <a:gd name="connsiteX11-49" fmla="*/ 0 w 3245358"/>
              <a:gd name="connsiteY11-50" fmla="*/ 950976 h 1792224"/>
              <a:gd name="connsiteX12-51" fmla="*/ 2286 w 3245358"/>
              <a:gd name="connsiteY12-52" fmla="*/ 1792224 h 1792224"/>
              <a:gd name="connsiteX0-53" fmla="*/ 0 w 3243072"/>
              <a:gd name="connsiteY0-54" fmla="*/ 1792224 h 1792224"/>
              <a:gd name="connsiteX1-55" fmla="*/ 3243072 w 3243072"/>
              <a:gd name="connsiteY1-56" fmla="*/ 1792224 h 1792224"/>
              <a:gd name="connsiteX2-57" fmla="*/ 3243072 w 3243072"/>
              <a:gd name="connsiteY2-58" fmla="*/ 0 h 1792224"/>
              <a:gd name="connsiteX3-59" fmla="*/ 2798064 w 3243072"/>
              <a:gd name="connsiteY3-60" fmla="*/ 0 h 1792224"/>
              <a:gd name="connsiteX4-61" fmla="*/ 2798064 w 3243072"/>
              <a:gd name="connsiteY4-62" fmla="*/ 1426464 h 1792224"/>
              <a:gd name="connsiteX5-63" fmla="*/ 2151888 w 3243072"/>
              <a:gd name="connsiteY5-64" fmla="*/ 1426464 h 1792224"/>
              <a:gd name="connsiteX6-65" fmla="*/ 2151888 w 3243072"/>
              <a:gd name="connsiteY6-66" fmla="*/ 688848 h 1792224"/>
              <a:gd name="connsiteX7-67" fmla="*/ 1749552 w 3243072"/>
              <a:gd name="connsiteY7-68" fmla="*/ 688848 h 1792224"/>
              <a:gd name="connsiteX8-69" fmla="*/ 1749552 w 3243072"/>
              <a:gd name="connsiteY8-70" fmla="*/ 1371600 h 1792224"/>
              <a:gd name="connsiteX9-71" fmla="*/ 871728 w 3243072"/>
              <a:gd name="connsiteY9-72" fmla="*/ 1371600 h 1792224"/>
              <a:gd name="connsiteX10-73" fmla="*/ 871728 w 3243072"/>
              <a:gd name="connsiteY10-74" fmla="*/ 950976 h 1792224"/>
              <a:gd name="connsiteX11-75" fmla="*/ 7239 w 3243072"/>
              <a:gd name="connsiteY11-76" fmla="*/ 945261 h 1792224"/>
              <a:gd name="connsiteX12-77" fmla="*/ 0 w 3243072"/>
              <a:gd name="connsiteY12-78" fmla="*/ 1792224 h 1792224"/>
              <a:gd name="connsiteX0-79" fmla="*/ 381 w 3243453"/>
              <a:gd name="connsiteY0-80" fmla="*/ 1792224 h 1792224"/>
              <a:gd name="connsiteX1-81" fmla="*/ 3243453 w 3243453"/>
              <a:gd name="connsiteY1-82" fmla="*/ 1792224 h 1792224"/>
              <a:gd name="connsiteX2-83" fmla="*/ 3243453 w 3243453"/>
              <a:gd name="connsiteY2-84" fmla="*/ 0 h 1792224"/>
              <a:gd name="connsiteX3-85" fmla="*/ 2798445 w 3243453"/>
              <a:gd name="connsiteY3-86" fmla="*/ 0 h 1792224"/>
              <a:gd name="connsiteX4-87" fmla="*/ 2798445 w 3243453"/>
              <a:gd name="connsiteY4-88" fmla="*/ 1426464 h 1792224"/>
              <a:gd name="connsiteX5-89" fmla="*/ 2152269 w 3243453"/>
              <a:gd name="connsiteY5-90" fmla="*/ 1426464 h 1792224"/>
              <a:gd name="connsiteX6-91" fmla="*/ 2152269 w 3243453"/>
              <a:gd name="connsiteY6-92" fmla="*/ 688848 h 1792224"/>
              <a:gd name="connsiteX7-93" fmla="*/ 1749933 w 3243453"/>
              <a:gd name="connsiteY7-94" fmla="*/ 688848 h 1792224"/>
              <a:gd name="connsiteX8-95" fmla="*/ 1749933 w 3243453"/>
              <a:gd name="connsiteY8-96" fmla="*/ 1371600 h 1792224"/>
              <a:gd name="connsiteX9-97" fmla="*/ 872109 w 3243453"/>
              <a:gd name="connsiteY9-98" fmla="*/ 1371600 h 1792224"/>
              <a:gd name="connsiteX10-99" fmla="*/ 872109 w 3243453"/>
              <a:gd name="connsiteY10-100" fmla="*/ 950976 h 1792224"/>
              <a:gd name="connsiteX11-101" fmla="*/ 0 w 3243453"/>
              <a:gd name="connsiteY11-102" fmla="*/ 950976 h 1792224"/>
              <a:gd name="connsiteX12-103" fmla="*/ 381 w 3243453"/>
              <a:gd name="connsiteY12-104" fmla="*/ 1792224 h 1792224"/>
              <a:gd name="connsiteX0-105" fmla="*/ 2286 w 3245358"/>
              <a:gd name="connsiteY0-106" fmla="*/ 1792224 h 1792224"/>
              <a:gd name="connsiteX1-107" fmla="*/ 3245358 w 3245358"/>
              <a:gd name="connsiteY1-108" fmla="*/ 1792224 h 1792224"/>
              <a:gd name="connsiteX2-109" fmla="*/ 3245358 w 3245358"/>
              <a:gd name="connsiteY2-110" fmla="*/ 0 h 1792224"/>
              <a:gd name="connsiteX3-111" fmla="*/ 2800350 w 3245358"/>
              <a:gd name="connsiteY3-112" fmla="*/ 0 h 1792224"/>
              <a:gd name="connsiteX4-113" fmla="*/ 2800350 w 3245358"/>
              <a:gd name="connsiteY4-114" fmla="*/ 1426464 h 1792224"/>
              <a:gd name="connsiteX5-115" fmla="*/ 2154174 w 3245358"/>
              <a:gd name="connsiteY5-116" fmla="*/ 1426464 h 1792224"/>
              <a:gd name="connsiteX6-117" fmla="*/ 2154174 w 3245358"/>
              <a:gd name="connsiteY6-118" fmla="*/ 688848 h 1792224"/>
              <a:gd name="connsiteX7-119" fmla="*/ 1751838 w 3245358"/>
              <a:gd name="connsiteY7-120" fmla="*/ 688848 h 1792224"/>
              <a:gd name="connsiteX8-121" fmla="*/ 1751838 w 3245358"/>
              <a:gd name="connsiteY8-122" fmla="*/ 1371600 h 1792224"/>
              <a:gd name="connsiteX9-123" fmla="*/ 874014 w 3245358"/>
              <a:gd name="connsiteY9-124" fmla="*/ 1371600 h 1792224"/>
              <a:gd name="connsiteX10-125" fmla="*/ 874014 w 3245358"/>
              <a:gd name="connsiteY10-126" fmla="*/ 950976 h 1792224"/>
              <a:gd name="connsiteX11-127" fmla="*/ 0 w 3245358"/>
              <a:gd name="connsiteY11-128" fmla="*/ 943356 h 1792224"/>
              <a:gd name="connsiteX12-129" fmla="*/ 2286 w 3245358"/>
              <a:gd name="connsiteY12-130" fmla="*/ 1792224 h 1792224"/>
              <a:gd name="connsiteX0-131" fmla="*/ 0 w 3243072"/>
              <a:gd name="connsiteY0-132" fmla="*/ 1792224 h 1792224"/>
              <a:gd name="connsiteX1-133" fmla="*/ 3243072 w 3243072"/>
              <a:gd name="connsiteY1-134" fmla="*/ 1792224 h 1792224"/>
              <a:gd name="connsiteX2-135" fmla="*/ 3243072 w 3243072"/>
              <a:gd name="connsiteY2-136" fmla="*/ 0 h 1792224"/>
              <a:gd name="connsiteX3-137" fmla="*/ 2798064 w 3243072"/>
              <a:gd name="connsiteY3-138" fmla="*/ 0 h 1792224"/>
              <a:gd name="connsiteX4-139" fmla="*/ 2798064 w 3243072"/>
              <a:gd name="connsiteY4-140" fmla="*/ 1426464 h 1792224"/>
              <a:gd name="connsiteX5-141" fmla="*/ 2151888 w 3243072"/>
              <a:gd name="connsiteY5-142" fmla="*/ 1426464 h 1792224"/>
              <a:gd name="connsiteX6-143" fmla="*/ 2151888 w 3243072"/>
              <a:gd name="connsiteY6-144" fmla="*/ 688848 h 1792224"/>
              <a:gd name="connsiteX7-145" fmla="*/ 1749552 w 3243072"/>
              <a:gd name="connsiteY7-146" fmla="*/ 688848 h 1792224"/>
              <a:gd name="connsiteX8-147" fmla="*/ 1749552 w 3243072"/>
              <a:gd name="connsiteY8-148" fmla="*/ 1371600 h 1792224"/>
              <a:gd name="connsiteX9-149" fmla="*/ 871728 w 3243072"/>
              <a:gd name="connsiteY9-150" fmla="*/ 1371600 h 1792224"/>
              <a:gd name="connsiteX10-151" fmla="*/ 871728 w 3243072"/>
              <a:gd name="connsiteY10-152" fmla="*/ 950976 h 1792224"/>
              <a:gd name="connsiteX11-153" fmla="*/ 1524 w 3243072"/>
              <a:gd name="connsiteY11-154" fmla="*/ 950976 h 1792224"/>
              <a:gd name="connsiteX12-155" fmla="*/ 0 w 3243072"/>
              <a:gd name="connsiteY12-156" fmla="*/ 1792224 h 1792224"/>
              <a:gd name="connsiteX0-157" fmla="*/ 0 w 3243072"/>
              <a:gd name="connsiteY0-158" fmla="*/ 1792224 h 1792224"/>
              <a:gd name="connsiteX1-159" fmla="*/ 3243072 w 3243072"/>
              <a:gd name="connsiteY1-160" fmla="*/ 1792224 h 1792224"/>
              <a:gd name="connsiteX2-161" fmla="*/ 3243072 w 3243072"/>
              <a:gd name="connsiteY2-162" fmla="*/ 0 h 1792224"/>
              <a:gd name="connsiteX3-163" fmla="*/ 2798064 w 3243072"/>
              <a:gd name="connsiteY3-164" fmla="*/ 0 h 1792224"/>
              <a:gd name="connsiteX4-165" fmla="*/ 2798064 w 3243072"/>
              <a:gd name="connsiteY4-166" fmla="*/ 1426464 h 1792224"/>
              <a:gd name="connsiteX5-167" fmla="*/ 2151888 w 3243072"/>
              <a:gd name="connsiteY5-168" fmla="*/ 1426464 h 1792224"/>
              <a:gd name="connsiteX6-169" fmla="*/ 2151888 w 3243072"/>
              <a:gd name="connsiteY6-170" fmla="*/ 688848 h 1792224"/>
              <a:gd name="connsiteX7-171" fmla="*/ 1749552 w 3243072"/>
              <a:gd name="connsiteY7-172" fmla="*/ 688848 h 1792224"/>
              <a:gd name="connsiteX8-173" fmla="*/ 1749552 w 3243072"/>
              <a:gd name="connsiteY8-174" fmla="*/ 1371600 h 1792224"/>
              <a:gd name="connsiteX9-175" fmla="*/ 871728 w 3243072"/>
              <a:gd name="connsiteY9-176" fmla="*/ 1371600 h 1792224"/>
              <a:gd name="connsiteX10-177" fmla="*/ 852678 w 3243072"/>
              <a:gd name="connsiteY10-178" fmla="*/ 947166 h 1792224"/>
              <a:gd name="connsiteX11-179" fmla="*/ 1524 w 3243072"/>
              <a:gd name="connsiteY11-180" fmla="*/ 950976 h 1792224"/>
              <a:gd name="connsiteX12-181" fmla="*/ 0 w 3243072"/>
              <a:gd name="connsiteY12-182" fmla="*/ 1792224 h 1792224"/>
              <a:gd name="connsiteX0-183" fmla="*/ 0 w 3243072"/>
              <a:gd name="connsiteY0-184" fmla="*/ 1792224 h 1792224"/>
              <a:gd name="connsiteX1-185" fmla="*/ 3243072 w 3243072"/>
              <a:gd name="connsiteY1-186" fmla="*/ 1792224 h 1792224"/>
              <a:gd name="connsiteX2-187" fmla="*/ 3243072 w 3243072"/>
              <a:gd name="connsiteY2-188" fmla="*/ 0 h 1792224"/>
              <a:gd name="connsiteX3-189" fmla="*/ 2798064 w 3243072"/>
              <a:gd name="connsiteY3-190" fmla="*/ 0 h 1792224"/>
              <a:gd name="connsiteX4-191" fmla="*/ 2798064 w 3243072"/>
              <a:gd name="connsiteY4-192" fmla="*/ 1426464 h 1792224"/>
              <a:gd name="connsiteX5-193" fmla="*/ 2151888 w 3243072"/>
              <a:gd name="connsiteY5-194" fmla="*/ 1426464 h 1792224"/>
              <a:gd name="connsiteX6-195" fmla="*/ 2151888 w 3243072"/>
              <a:gd name="connsiteY6-196" fmla="*/ 688848 h 1792224"/>
              <a:gd name="connsiteX7-197" fmla="*/ 1749552 w 3243072"/>
              <a:gd name="connsiteY7-198" fmla="*/ 688848 h 1792224"/>
              <a:gd name="connsiteX8-199" fmla="*/ 1749552 w 3243072"/>
              <a:gd name="connsiteY8-200" fmla="*/ 1371600 h 1792224"/>
              <a:gd name="connsiteX9-201" fmla="*/ 848868 w 3243072"/>
              <a:gd name="connsiteY9-202" fmla="*/ 1373505 h 1792224"/>
              <a:gd name="connsiteX10-203" fmla="*/ 852678 w 3243072"/>
              <a:gd name="connsiteY10-204" fmla="*/ 947166 h 1792224"/>
              <a:gd name="connsiteX11-205" fmla="*/ 1524 w 3243072"/>
              <a:gd name="connsiteY11-206" fmla="*/ 950976 h 1792224"/>
              <a:gd name="connsiteX12-207" fmla="*/ 0 w 3243072"/>
              <a:gd name="connsiteY12-208" fmla="*/ 1792224 h 17922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243072" h="1792224">
                <a:moveTo>
                  <a:pt x="0" y="1792224"/>
                </a:moveTo>
                <a:lnTo>
                  <a:pt x="3243072" y="1792224"/>
                </a:lnTo>
                <a:lnTo>
                  <a:pt x="3243072" y="0"/>
                </a:lnTo>
                <a:lnTo>
                  <a:pt x="2798064" y="0"/>
                </a:lnTo>
                <a:lnTo>
                  <a:pt x="2798064" y="1426464"/>
                </a:lnTo>
                <a:lnTo>
                  <a:pt x="2151888" y="1426464"/>
                </a:lnTo>
                <a:lnTo>
                  <a:pt x="2151888" y="688848"/>
                </a:lnTo>
                <a:lnTo>
                  <a:pt x="1749552" y="688848"/>
                </a:lnTo>
                <a:lnTo>
                  <a:pt x="1749552" y="1371600"/>
                </a:lnTo>
                <a:lnTo>
                  <a:pt x="848868" y="1373505"/>
                </a:lnTo>
                <a:lnTo>
                  <a:pt x="852678" y="947166"/>
                </a:lnTo>
                <a:lnTo>
                  <a:pt x="1524" y="950976"/>
                </a:lnTo>
                <a:lnTo>
                  <a:pt x="0" y="1792224"/>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24" name="矩形 23"/>
          <p:cNvSpPr/>
          <p:nvPr/>
        </p:nvSpPr>
        <p:spPr bwMode="auto">
          <a:xfrm>
            <a:off x="4187190" y="4110990"/>
            <a:ext cx="122238" cy="203200"/>
          </a:xfrm>
          <a:prstGeom prst="rect">
            <a:avLst/>
          </a:pr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25" name="矩形 24"/>
          <p:cNvSpPr/>
          <p:nvPr/>
        </p:nvSpPr>
        <p:spPr bwMode="auto">
          <a:xfrm>
            <a:off x="4201478" y="4695190"/>
            <a:ext cx="122237" cy="614363"/>
          </a:xfrm>
          <a:prstGeom prst="rect">
            <a:avLst/>
          </a:pr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26" name="任意多边形 4"/>
          <p:cNvSpPr/>
          <p:nvPr/>
        </p:nvSpPr>
        <p:spPr bwMode="auto">
          <a:xfrm>
            <a:off x="2496503" y="2814003"/>
            <a:ext cx="3681412" cy="1762125"/>
          </a:xfrm>
          <a:custGeom>
            <a:avLst/>
            <a:gdLst>
              <a:gd name="connsiteX0" fmla="*/ 3235960 w 3235960"/>
              <a:gd name="connsiteY0" fmla="*/ 563880 h 1549400"/>
              <a:gd name="connsiteX1" fmla="*/ 3235960 w 3235960"/>
              <a:gd name="connsiteY1" fmla="*/ 0 h 1549400"/>
              <a:gd name="connsiteX2" fmla="*/ 0 w 3235960"/>
              <a:gd name="connsiteY2" fmla="*/ 0 h 1549400"/>
              <a:gd name="connsiteX3" fmla="*/ 0 w 3235960"/>
              <a:gd name="connsiteY3" fmla="*/ 1549400 h 1549400"/>
              <a:gd name="connsiteX4" fmla="*/ 848360 w 3235960"/>
              <a:gd name="connsiteY4" fmla="*/ 1549400 h 1549400"/>
              <a:gd name="connsiteX5" fmla="*/ 848360 w 3235960"/>
              <a:gd name="connsiteY5" fmla="*/ 1122680 h 1549400"/>
              <a:gd name="connsiteX6" fmla="*/ 447040 w 3235960"/>
              <a:gd name="connsiteY6" fmla="*/ 1122680 h 1549400"/>
              <a:gd name="connsiteX7" fmla="*/ 447040 w 3235960"/>
              <a:gd name="connsiteY7" fmla="*/ 218440 h 1549400"/>
              <a:gd name="connsiteX8" fmla="*/ 1864360 w 3235960"/>
              <a:gd name="connsiteY8" fmla="*/ 218440 h 1549400"/>
              <a:gd name="connsiteX9" fmla="*/ 1864360 w 3235960"/>
              <a:gd name="connsiteY9" fmla="*/ 441960 h 1549400"/>
              <a:gd name="connsiteX10" fmla="*/ 2159000 w 3235960"/>
              <a:gd name="connsiteY10" fmla="*/ 441960 h 1549400"/>
              <a:gd name="connsiteX11" fmla="*/ 2159000 w 3235960"/>
              <a:gd name="connsiteY11" fmla="*/ 254000 h 1549400"/>
              <a:gd name="connsiteX12" fmla="*/ 2814320 w 3235960"/>
              <a:gd name="connsiteY12" fmla="*/ 254000 h 1549400"/>
              <a:gd name="connsiteX13" fmla="*/ 2814320 w 3235960"/>
              <a:gd name="connsiteY13" fmla="*/ 568960 h 1549400"/>
              <a:gd name="connsiteX14" fmla="*/ 3235960 w 3235960"/>
              <a:gd name="connsiteY14" fmla="*/ 563880 h 1549400"/>
              <a:gd name="connsiteX0-1" fmla="*/ 3239770 w 3239770"/>
              <a:gd name="connsiteY0-2" fmla="*/ 571500 h 1549400"/>
              <a:gd name="connsiteX1-3" fmla="*/ 3235960 w 3239770"/>
              <a:gd name="connsiteY1-4" fmla="*/ 0 h 1549400"/>
              <a:gd name="connsiteX2-5" fmla="*/ 0 w 3239770"/>
              <a:gd name="connsiteY2-6" fmla="*/ 0 h 1549400"/>
              <a:gd name="connsiteX3-7" fmla="*/ 0 w 3239770"/>
              <a:gd name="connsiteY3-8" fmla="*/ 1549400 h 1549400"/>
              <a:gd name="connsiteX4-9" fmla="*/ 848360 w 3239770"/>
              <a:gd name="connsiteY4-10" fmla="*/ 1549400 h 1549400"/>
              <a:gd name="connsiteX5-11" fmla="*/ 848360 w 3239770"/>
              <a:gd name="connsiteY5-12" fmla="*/ 1122680 h 1549400"/>
              <a:gd name="connsiteX6-13" fmla="*/ 447040 w 3239770"/>
              <a:gd name="connsiteY6-14" fmla="*/ 1122680 h 1549400"/>
              <a:gd name="connsiteX7-15" fmla="*/ 447040 w 3239770"/>
              <a:gd name="connsiteY7-16" fmla="*/ 218440 h 1549400"/>
              <a:gd name="connsiteX8-17" fmla="*/ 1864360 w 3239770"/>
              <a:gd name="connsiteY8-18" fmla="*/ 218440 h 1549400"/>
              <a:gd name="connsiteX9-19" fmla="*/ 1864360 w 3239770"/>
              <a:gd name="connsiteY9-20" fmla="*/ 441960 h 1549400"/>
              <a:gd name="connsiteX10-21" fmla="*/ 2159000 w 3239770"/>
              <a:gd name="connsiteY10-22" fmla="*/ 441960 h 1549400"/>
              <a:gd name="connsiteX11-23" fmla="*/ 2159000 w 3239770"/>
              <a:gd name="connsiteY11-24" fmla="*/ 254000 h 1549400"/>
              <a:gd name="connsiteX12-25" fmla="*/ 2814320 w 3239770"/>
              <a:gd name="connsiteY12-26" fmla="*/ 254000 h 1549400"/>
              <a:gd name="connsiteX13-27" fmla="*/ 2814320 w 3239770"/>
              <a:gd name="connsiteY13-28" fmla="*/ 568960 h 1549400"/>
              <a:gd name="connsiteX14-29" fmla="*/ 3239770 w 3239770"/>
              <a:gd name="connsiteY14-30" fmla="*/ 571500 h 1549400"/>
              <a:gd name="connsiteX0-31" fmla="*/ 3234055 w 3235960"/>
              <a:gd name="connsiteY0-32" fmla="*/ 567690 h 1549400"/>
              <a:gd name="connsiteX1-33" fmla="*/ 3235960 w 3235960"/>
              <a:gd name="connsiteY1-34" fmla="*/ 0 h 1549400"/>
              <a:gd name="connsiteX2-35" fmla="*/ 0 w 3235960"/>
              <a:gd name="connsiteY2-36" fmla="*/ 0 h 1549400"/>
              <a:gd name="connsiteX3-37" fmla="*/ 0 w 3235960"/>
              <a:gd name="connsiteY3-38" fmla="*/ 1549400 h 1549400"/>
              <a:gd name="connsiteX4-39" fmla="*/ 848360 w 3235960"/>
              <a:gd name="connsiteY4-40" fmla="*/ 1549400 h 1549400"/>
              <a:gd name="connsiteX5-41" fmla="*/ 848360 w 3235960"/>
              <a:gd name="connsiteY5-42" fmla="*/ 1122680 h 1549400"/>
              <a:gd name="connsiteX6-43" fmla="*/ 447040 w 3235960"/>
              <a:gd name="connsiteY6-44" fmla="*/ 1122680 h 1549400"/>
              <a:gd name="connsiteX7-45" fmla="*/ 447040 w 3235960"/>
              <a:gd name="connsiteY7-46" fmla="*/ 218440 h 1549400"/>
              <a:gd name="connsiteX8-47" fmla="*/ 1864360 w 3235960"/>
              <a:gd name="connsiteY8-48" fmla="*/ 218440 h 1549400"/>
              <a:gd name="connsiteX9-49" fmla="*/ 1864360 w 3235960"/>
              <a:gd name="connsiteY9-50" fmla="*/ 441960 h 1549400"/>
              <a:gd name="connsiteX10-51" fmla="*/ 2159000 w 3235960"/>
              <a:gd name="connsiteY10-52" fmla="*/ 441960 h 1549400"/>
              <a:gd name="connsiteX11-53" fmla="*/ 2159000 w 3235960"/>
              <a:gd name="connsiteY11-54" fmla="*/ 254000 h 1549400"/>
              <a:gd name="connsiteX12-55" fmla="*/ 2814320 w 3235960"/>
              <a:gd name="connsiteY12-56" fmla="*/ 254000 h 1549400"/>
              <a:gd name="connsiteX13-57" fmla="*/ 2814320 w 3235960"/>
              <a:gd name="connsiteY13-58" fmla="*/ 568960 h 1549400"/>
              <a:gd name="connsiteX14-59" fmla="*/ 3234055 w 3235960"/>
              <a:gd name="connsiteY14-60" fmla="*/ 567690 h 1549400"/>
              <a:gd name="connsiteX0-61" fmla="*/ 3234055 w 3235960"/>
              <a:gd name="connsiteY0-62" fmla="*/ 567690 h 1549400"/>
              <a:gd name="connsiteX1-63" fmla="*/ 3235960 w 3235960"/>
              <a:gd name="connsiteY1-64" fmla="*/ 0 h 1549400"/>
              <a:gd name="connsiteX2-65" fmla="*/ 0 w 3235960"/>
              <a:gd name="connsiteY2-66" fmla="*/ 0 h 1549400"/>
              <a:gd name="connsiteX3-67" fmla="*/ 0 w 3235960"/>
              <a:gd name="connsiteY3-68" fmla="*/ 1549400 h 1549400"/>
              <a:gd name="connsiteX4-69" fmla="*/ 848360 w 3235960"/>
              <a:gd name="connsiteY4-70" fmla="*/ 1549400 h 1549400"/>
              <a:gd name="connsiteX5-71" fmla="*/ 848360 w 3235960"/>
              <a:gd name="connsiteY5-72" fmla="*/ 1122680 h 1549400"/>
              <a:gd name="connsiteX6-73" fmla="*/ 447040 w 3235960"/>
              <a:gd name="connsiteY6-74" fmla="*/ 1122680 h 1549400"/>
              <a:gd name="connsiteX7-75" fmla="*/ 447040 w 3235960"/>
              <a:gd name="connsiteY7-76" fmla="*/ 218440 h 1549400"/>
              <a:gd name="connsiteX8-77" fmla="*/ 1864360 w 3235960"/>
              <a:gd name="connsiteY8-78" fmla="*/ 218440 h 1549400"/>
              <a:gd name="connsiteX9-79" fmla="*/ 1864360 w 3235960"/>
              <a:gd name="connsiteY9-80" fmla="*/ 441960 h 1549400"/>
              <a:gd name="connsiteX10-81" fmla="*/ 2159000 w 3235960"/>
              <a:gd name="connsiteY10-82" fmla="*/ 441960 h 1549400"/>
              <a:gd name="connsiteX11-83" fmla="*/ 2159000 w 3235960"/>
              <a:gd name="connsiteY11-84" fmla="*/ 254000 h 1549400"/>
              <a:gd name="connsiteX12-85" fmla="*/ 2814320 w 3235960"/>
              <a:gd name="connsiteY12-86" fmla="*/ 254000 h 1549400"/>
              <a:gd name="connsiteX13-87" fmla="*/ 2787650 w 3235960"/>
              <a:gd name="connsiteY13-88" fmla="*/ 568960 h 1549400"/>
              <a:gd name="connsiteX14-89" fmla="*/ 3234055 w 3235960"/>
              <a:gd name="connsiteY14-90" fmla="*/ 567690 h 1549400"/>
              <a:gd name="connsiteX0-91" fmla="*/ 3234055 w 3235960"/>
              <a:gd name="connsiteY0-92" fmla="*/ 567690 h 1549400"/>
              <a:gd name="connsiteX1-93" fmla="*/ 3235960 w 3235960"/>
              <a:gd name="connsiteY1-94" fmla="*/ 0 h 1549400"/>
              <a:gd name="connsiteX2-95" fmla="*/ 0 w 3235960"/>
              <a:gd name="connsiteY2-96" fmla="*/ 0 h 1549400"/>
              <a:gd name="connsiteX3-97" fmla="*/ 0 w 3235960"/>
              <a:gd name="connsiteY3-98" fmla="*/ 1549400 h 1549400"/>
              <a:gd name="connsiteX4-99" fmla="*/ 848360 w 3235960"/>
              <a:gd name="connsiteY4-100" fmla="*/ 1549400 h 1549400"/>
              <a:gd name="connsiteX5-101" fmla="*/ 848360 w 3235960"/>
              <a:gd name="connsiteY5-102" fmla="*/ 1122680 h 1549400"/>
              <a:gd name="connsiteX6-103" fmla="*/ 447040 w 3235960"/>
              <a:gd name="connsiteY6-104" fmla="*/ 1122680 h 1549400"/>
              <a:gd name="connsiteX7-105" fmla="*/ 447040 w 3235960"/>
              <a:gd name="connsiteY7-106" fmla="*/ 218440 h 1549400"/>
              <a:gd name="connsiteX8-107" fmla="*/ 1864360 w 3235960"/>
              <a:gd name="connsiteY8-108" fmla="*/ 218440 h 1549400"/>
              <a:gd name="connsiteX9-109" fmla="*/ 1864360 w 3235960"/>
              <a:gd name="connsiteY9-110" fmla="*/ 441960 h 1549400"/>
              <a:gd name="connsiteX10-111" fmla="*/ 2159000 w 3235960"/>
              <a:gd name="connsiteY10-112" fmla="*/ 441960 h 1549400"/>
              <a:gd name="connsiteX11-113" fmla="*/ 2159000 w 3235960"/>
              <a:gd name="connsiteY11-114" fmla="*/ 254000 h 1549400"/>
              <a:gd name="connsiteX12-115" fmla="*/ 2791460 w 3235960"/>
              <a:gd name="connsiteY12-116" fmla="*/ 261620 h 1549400"/>
              <a:gd name="connsiteX13-117" fmla="*/ 2787650 w 3235960"/>
              <a:gd name="connsiteY13-118" fmla="*/ 568960 h 1549400"/>
              <a:gd name="connsiteX14-119" fmla="*/ 3234055 w 3235960"/>
              <a:gd name="connsiteY14-120" fmla="*/ 567690 h 1549400"/>
              <a:gd name="connsiteX0-121" fmla="*/ 3234055 w 3235960"/>
              <a:gd name="connsiteY0-122" fmla="*/ 567690 h 1549400"/>
              <a:gd name="connsiteX1-123" fmla="*/ 3235960 w 3235960"/>
              <a:gd name="connsiteY1-124" fmla="*/ 0 h 1549400"/>
              <a:gd name="connsiteX2-125" fmla="*/ 0 w 3235960"/>
              <a:gd name="connsiteY2-126" fmla="*/ 0 h 1549400"/>
              <a:gd name="connsiteX3-127" fmla="*/ 0 w 3235960"/>
              <a:gd name="connsiteY3-128" fmla="*/ 1549400 h 1549400"/>
              <a:gd name="connsiteX4-129" fmla="*/ 848360 w 3235960"/>
              <a:gd name="connsiteY4-130" fmla="*/ 1549400 h 1549400"/>
              <a:gd name="connsiteX5-131" fmla="*/ 848360 w 3235960"/>
              <a:gd name="connsiteY5-132" fmla="*/ 1122680 h 1549400"/>
              <a:gd name="connsiteX6-133" fmla="*/ 447040 w 3235960"/>
              <a:gd name="connsiteY6-134" fmla="*/ 1122680 h 1549400"/>
              <a:gd name="connsiteX7-135" fmla="*/ 447040 w 3235960"/>
              <a:gd name="connsiteY7-136" fmla="*/ 218440 h 1549400"/>
              <a:gd name="connsiteX8-137" fmla="*/ 1864360 w 3235960"/>
              <a:gd name="connsiteY8-138" fmla="*/ 218440 h 1549400"/>
              <a:gd name="connsiteX9-139" fmla="*/ 1864360 w 3235960"/>
              <a:gd name="connsiteY9-140" fmla="*/ 441960 h 1549400"/>
              <a:gd name="connsiteX10-141" fmla="*/ 2159000 w 3235960"/>
              <a:gd name="connsiteY10-142" fmla="*/ 441960 h 1549400"/>
              <a:gd name="connsiteX11-143" fmla="*/ 2159000 w 3235960"/>
              <a:gd name="connsiteY11-144" fmla="*/ 254000 h 1549400"/>
              <a:gd name="connsiteX12-145" fmla="*/ 2787650 w 3235960"/>
              <a:gd name="connsiteY12-146" fmla="*/ 250190 h 1549400"/>
              <a:gd name="connsiteX13-147" fmla="*/ 2787650 w 3235960"/>
              <a:gd name="connsiteY13-148" fmla="*/ 568960 h 1549400"/>
              <a:gd name="connsiteX14-149" fmla="*/ 3234055 w 3235960"/>
              <a:gd name="connsiteY14-150" fmla="*/ 567690 h 1549400"/>
              <a:gd name="connsiteX0-151" fmla="*/ 3234055 w 3235960"/>
              <a:gd name="connsiteY0-152" fmla="*/ 567690 h 1549400"/>
              <a:gd name="connsiteX1-153" fmla="*/ 3235960 w 3235960"/>
              <a:gd name="connsiteY1-154" fmla="*/ 0 h 1549400"/>
              <a:gd name="connsiteX2-155" fmla="*/ 0 w 3235960"/>
              <a:gd name="connsiteY2-156" fmla="*/ 0 h 1549400"/>
              <a:gd name="connsiteX3-157" fmla="*/ 0 w 3235960"/>
              <a:gd name="connsiteY3-158" fmla="*/ 1549400 h 1549400"/>
              <a:gd name="connsiteX4-159" fmla="*/ 848360 w 3235960"/>
              <a:gd name="connsiteY4-160" fmla="*/ 1549400 h 1549400"/>
              <a:gd name="connsiteX5-161" fmla="*/ 848360 w 3235960"/>
              <a:gd name="connsiteY5-162" fmla="*/ 1122680 h 1549400"/>
              <a:gd name="connsiteX6-163" fmla="*/ 447040 w 3235960"/>
              <a:gd name="connsiteY6-164" fmla="*/ 1122680 h 1549400"/>
              <a:gd name="connsiteX7-165" fmla="*/ 447040 w 3235960"/>
              <a:gd name="connsiteY7-166" fmla="*/ 218440 h 1549400"/>
              <a:gd name="connsiteX8-167" fmla="*/ 1864360 w 3235960"/>
              <a:gd name="connsiteY8-168" fmla="*/ 218440 h 1549400"/>
              <a:gd name="connsiteX9-169" fmla="*/ 1864360 w 3235960"/>
              <a:gd name="connsiteY9-170" fmla="*/ 441960 h 1549400"/>
              <a:gd name="connsiteX10-171" fmla="*/ 2159000 w 3235960"/>
              <a:gd name="connsiteY10-172" fmla="*/ 441960 h 1549400"/>
              <a:gd name="connsiteX11-173" fmla="*/ 2159000 w 3235960"/>
              <a:gd name="connsiteY11-174" fmla="*/ 254000 h 1549400"/>
              <a:gd name="connsiteX12-175" fmla="*/ 2793365 w 3235960"/>
              <a:gd name="connsiteY12-176" fmla="*/ 252095 h 1549400"/>
              <a:gd name="connsiteX13-177" fmla="*/ 2787650 w 3235960"/>
              <a:gd name="connsiteY13-178" fmla="*/ 568960 h 1549400"/>
              <a:gd name="connsiteX14-179" fmla="*/ 3234055 w 3235960"/>
              <a:gd name="connsiteY14-180" fmla="*/ 567690 h 1549400"/>
              <a:gd name="connsiteX0-181" fmla="*/ 3234055 w 3235960"/>
              <a:gd name="connsiteY0-182" fmla="*/ 567690 h 1549400"/>
              <a:gd name="connsiteX1-183" fmla="*/ 3235960 w 3235960"/>
              <a:gd name="connsiteY1-184" fmla="*/ 0 h 1549400"/>
              <a:gd name="connsiteX2-185" fmla="*/ 0 w 3235960"/>
              <a:gd name="connsiteY2-186" fmla="*/ 0 h 1549400"/>
              <a:gd name="connsiteX3-187" fmla="*/ 0 w 3235960"/>
              <a:gd name="connsiteY3-188" fmla="*/ 1549400 h 1549400"/>
              <a:gd name="connsiteX4-189" fmla="*/ 848360 w 3235960"/>
              <a:gd name="connsiteY4-190" fmla="*/ 1549400 h 1549400"/>
              <a:gd name="connsiteX5-191" fmla="*/ 848360 w 3235960"/>
              <a:gd name="connsiteY5-192" fmla="*/ 1122680 h 1549400"/>
              <a:gd name="connsiteX6-193" fmla="*/ 447040 w 3235960"/>
              <a:gd name="connsiteY6-194" fmla="*/ 1122680 h 1549400"/>
              <a:gd name="connsiteX7-195" fmla="*/ 447040 w 3235960"/>
              <a:gd name="connsiteY7-196" fmla="*/ 218440 h 1549400"/>
              <a:gd name="connsiteX8-197" fmla="*/ 1864360 w 3235960"/>
              <a:gd name="connsiteY8-198" fmla="*/ 218440 h 1549400"/>
              <a:gd name="connsiteX9-199" fmla="*/ 1864360 w 3235960"/>
              <a:gd name="connsiteY9-200" fmla="*/ 441960 h 1549400"/>
              <a:gd name="connsiteX10-201" fmla="*/ 2159000 w 3235960"/>
              <a:gd name="connsiteY10-202" fmla="*/ 441960 h 1549400"/>
              <a:gd name="connsiteX11-203" fmla="*/ 2159000 w 3235960"/>
              <a:gd name="connsiteY11-204" fmla="*/ 254000 h 1549400"/>
              <a:gd name="connsiteX12-205" fmla="*/ 2793365 w 3235960"/>
              <a:gd name="connsiteY12-206" fmla="*/ 252095 h 1549400"/>
              <a:gd name="connsiteX13-207" fmla="*/ 2793365 w 3235960"/>
              <a:gd name="connsiteY13-208" fmla="*/ 572770 h 1549400"/>
              <a:gd name="connsiteX14-209" fmla="*/ 3234055 w 3235960"/>
              <a:gd name="connsiteY14-210" fmla="*/ 567690 h 1549400"/>
              <a:gd name="connsiteX0-211" fmla="*/ 3234055 w 3235960"/>
              <a:gd name="connsiteY0-212" fmla="*/ 567690 h 1549400"/>
              <a:gd name="connsiteX1-213" fmla="*/ 3235960 w 3235960"/>
              <a:gd name="connsiteY1-214" fmla="*/ 0 h 1549400"/>
              <a:gd name="connsiteX2-215" fmla="*/ 0 w 3235960"/>
              <a:gd name="connsiteY2-216" fmla="*/ 0 h 1549400"/>
              <a:gd name="connsiteX3-217" fmla="*/ 0 w 3235960"/>
              <a:gd name="connsiteY3-218" fmla="*/ 1549400 h 1549400"/>
              <a:gd name="connsiteX4-219" fmla="*/ 848360 w 3235960"/>
              <a:gd name="connsiteY4-220" fmla="*/ 1549400 h 1549400"/>
              <a:gd name="connsiteX5-221" fmla="*/ 848360 w 3235960"/>
              <a:gd name="connsiteY5-222" fmla="*/ 1122680 h 1549400"/>
              <a:gd name="connsiteX6-223" fmla="*/ 447040 w 3235960"/>
              <a:gd name="connsiteY6-224" fmla="*/ 1122680 h 1549400"/>
              <a:gd name="connsiteX7-225" fmla="*/ 447040 w 3235960"/>
              <a:gd name="connsiteY7-226" fmla="*/ 218440 h 1549400"/>
              <a:gd name="connsiteX8-227" fmla="*/ 1864360 w 3235960"/>
              <a:gd name="connsiteY8-228" fmla="*/ 218440 h 1549400"/>
              <a:gd name="connsiteX9-229" fmla="*/ 1864360 w 3235960"/>
              <a:gd name="connsiteY9-230" fmla="*/ 441960 h 1549400"/>
              <a:gd name="connsiteX10-231" fmla="*/ 2159000 w 3235960"/>
              <a:gd name="connsiteY10-232" fmla="*/ 441960 h 1549400"/>
              <a:gd name="connsiteX11-233" fmla="*/ 2159000 w 3235960"/>
              <a:gd name="connsiteY11-234" fmla="*/ 254000 h 1549400"/>
              <a:gd name="connsiteX12-235" fmla="*/ 2793365 w 3235960"/>
              <a:gd name="connsiteY12-236" fmla="*/ 252095 h 1549400"/>
              <a:gd name="connsiteX13-237" fmla="*/ 2787650 w 3235960"/>
              <a:gd name="connsiteY13-238" fmla="*/ 574675 h 1549400"/>
              <a:gd name="connsiteX14-239" fmla="*/ 3234055 w 3235960"/>
              <a:gd name="connsiteY14-240" fmla="*/ 567690 h 1549400"/>
              <a:gd name="connsiteX0-241" fmla="*/ 3234055 w 3235960"/>
              <a:gd name="connsiteY0-242" fmla="*/ 567690 h 1549400"/>
              <a:gd name="connsiteX1-243" fmla="*/ 3235960 w 3235960"/>
              <a:gd name="connsiteY1-244" fmla="*/ 0 h 1549400"/>
              <a:gd name="connsiteX2-245" fmla="*/ 0 w 3235960"/>
              <a:gd name="connsiteY2-246" fmla="*/ 0 h 1549400"/>
              <a:gd name="connsiteX3-247" fmla="*/ 0 w 3235960"/>
              <a:gd name="connsiteY3-248" fmla="*/ 1549400 h 1549400"/>
              <a:gd name="connsiteX4-249" fmla="*/ 848360 w 3235960"/>
              <a:gd name="connsiteY4-250" fmla="*/ 1549400 h 1549400"/>
              <a:gd name="connsiteX5-251" fmla="*/ 848360 w 3235960"/>
              <a:gd name="connsiteY5-252" fmla="*/ 1122680 h 1549400"/>
              <a:gd name="connsiteX6-253" fmla="*/ 447040 w 3235960"/>
              <a:gd name="connsiteY6-254" fmla="*/ 1122680 h 1549400"/>
              <a:gd name="connsiteX7-255" fmla="*/ 447040 w 3235960"/>
              <a:gd name="connsiteY7-256" fmla="*/ 218440 h 1549400"/>
              <a:gd name="connsiteX8-257" fmla="*/ 1864360 w 3235960"/>
              <a:gd name="connsiteY8-258" fmla="*/ 218440 h 1549400"/>
              <a:gd name="connsiteX9-259" fmla="*/ 1864360 w 3235960"/>
              <a:gd name="connsiteY9-260" fmla="*/ 441960 h 1549400"/>
              <a:gd name="connsiteX10-261" fmla="*/ 2159000 w 3235960"/>
              <a:gd name="connsiteY10-262" fmla="*/ 441960 h 1549400"/>
              <a:gd name="connsiteX11-263" fmla="*/ 2159000 w 3235960"/>
              <a:gd name="connsiteY11-264" fmla="*/ 254000 h 1549400"/>
              <a:gd name="connsiteX12-265" fmla="*/ 2793365 w 3235960"/>
              <a:gd name="connsiteY12-266" fmla="*/ 252095 h 1549400"/>
              <a:gd name="connsiteX13-267" fmla="*/ 2795270 w 3235960"/>
              <a:gd name="connsiteY13-268" fmla="*/ 567055 h 1549400"/>
              <a:gd name="connsiteX14-269" fmla="*/ 3234055 w 3235960"/>
              <a:gd name="connsiteY14-270" fmla="*/ 567690 h 1549400"/>
              <a:gd name="connsiteX0-271" fmla="*/ 3234055 w 3235960"/>
              <a:gd name="connsiteY0-272" fmla="*/ 567690 h 1549400"/>
              <a:gd name="connsiteX1-273" fmla="*/ 3235960 w 3235960"/>
              <a:gd name="connsiteY1-274" fmla="*/ 0 h 1549400"/>
              <a:gd name="connsiteX2-275" fmla="*/ 0 w 3235960"/>
              <a:gd name="connsiteY2-276" fmla="*/ 0 h 1549400"/>
              <a:gd name="connsiteX3-277" fmla="*/ 0 w 3235960"/>
              <a:gd name="connsiteY3-278" fmla="*/ 1549400 h 1549400"/>
              <a:gd name="connsiteX4-279" fmla="*/ 848360 w 3235960"/>
              <a:gd name="connsiteY4-280" fmla="*/ 1549400 h 1549400"/>
              <a:gd name="connsiteX5-281" fmla="*/ 848360 w 3235960"/>
              <a:gd name="connsiteY5-282" fmla="*/ 1122680 h 1549400"/>
              <a:gd name="connsiteX6-283" fmla="*/ 447040 w 3235960"/>
              <a:gd name="connsiteY6-284" fmla="*/ 1122680 h 1549400"/>
              <a:gd name="connsiteX7-285" fmla="*/ 447040 w 3235960"/>
              <a:gd name="connsiteY7-286" fmla="*/ 218440 h 1549400"/>
              <a:gd name="connsiteX8-287" fmla="*/ 1864360 w 3235960"/>
              <a:gd name="connsiteY8-288" fmla="*/ 218440 h 1549400"/>
              <a:gd name="connsiteX9-289" fmla="*/ 1864360 w 3235960"/>
              <a:gd name="connsiteY9-290" fmla="*/ 441960 h 1549400"/>
              <a:gd name="connsiteX10-291" fmla="*/ 2159000 w 3235960"/>
              <a:gd name="connsiteY10-292" fmla="*/ 441960 h 1549400"/>
              <a:gd name="connsiteX11-293" fmla="*/ 2159000 w 3235960"/>
              <a:gd name="connsiteY11-294" fmla="*/ 254000 h 1549400"/>
              <a:gd name="connsiteX12-295" fmla="*/ 2793365 w 3235960"/>
              <a:gd name="connsiteY12-296" fmla="*/ 252095 h 1549400"/>
              <a:gd name="connsiteX13-297" fmla="*/ 2785745 w 3235960"/>
              <a:gd name="connsiteY13-298" fmla="*/ 567055 h 1549400"/>
              <a:gd name="connsiteX14-299" fmla="*/ 3234055 w 3235960"/>
              <a:gd name="connsiteY14-300" fmla="*/ 567690 h 1549400"/>
              <a:gd name="connsiteX0-301" fmla="*/ 3234055 w 3235960"/>
              <a:gd name="connsiteY0-302" fmla="*/ 567690 h 1549400"/>
              <a:gd name="connsiteX1-303" fmla="*/ 3235960 w 3235960"/>
              <a:gd name="connsiteY1-304" fmla="*/ 0 h 1549400"/>
              <a:gd name="connsiteX2-305" fmla="*/ 0 w 3235960"/>
              <a:gd name="connsiteY2-306" fmla="*/ 0 h 1549400"/>
              <a:gd name="connsiteX3-307" fmla="*/ 0 w 3235960"/>
              <a:gd name="connsiteY3-308" fmla="*/ 1549400 h 1549400"/>
              <a:gd name="connsiteX4-309" fmla="*/ 848360 w 3235960"/>
              <a:gd name="connsiteY4-310" fmla="*/ 1549400 h 1549400"/>
              <a:gd name="connsiteX5-311" fmla="*/ 848360 w 3235960"/>
              <a:gd name="connsiteY5-312" fmla="*/ 1122680 h 1549400"/>
              <a:gd name="connsiteX6-313" fmla="*/ 447040 w 3235960"/>
              <a:gd name="connsiteY6-314" fmla="*/ 1122680 h 1549400"/>
              <a:gd name="connsiteX7-315" fmla="*/ 447040 w 3235960"/>
              <a:gd name="connsiteY7-316" fmla="*/ 218440 h 1549400"/>
              <a:gd name="connsiteX8-317" fmla="*/ 1864360 w 3235960"/>
              <a:gd name="connsiteY8-318" fmla="*/ 218440 h 1549400"/>
              <a:gd name="connsiteX9-319" fmla="*/ 1864360 w 3235960"/>
              <a:gd name="connsiteY9-320" fmla="*/ 441960 h 1549400"/>
              <a:gd name="connsiteX10-321" fmla="*/ 2159000 w 3235960"/>
              <a:gd name="connsiteY10-322" fmla="*/ 441960 h 1549400"/>
              <a:gd name="connsiteX11-323" fmla="*/ 2159000 w 3235960"/>
              <a:gd name="connsiteY11-324" fmla="*/ 254000 h 1549400"/>
              <a:gd name="connsiteX12-325" fmla="*/ 2787650 w 3235960"/>
              <a:gd name="connsiteY12-326" fmla="*/ 255905 h 1549400"/>
              <a:gd name="connsiteX13-327" fmla="*/ 2785745 w 3235960"/>
              <a:gd name="connsiteY13-328" fmla="*/ 567055 h 1549400"/>
              <a:gd name="connsiteX14-329" fmla="*/ 3234055 w 3235960"/>
              <a:gd name="connsiteY14-330" fmla="*/ 567690 h 1549400"/>
              <a:gd name="connsiteX0-331" fmla="*/ 3234055 w 3235960"/>
              <a:gd name="connsiteY0-332" fmla="*/ 567690 h 1549400"/>
              <a:gd name="connsiteX1-333" fmla="*/ 3235960 w 3235960"/>
              <a:gd name="connsiteY1-334" fmla="*/ 0 h 1549400"/>
              <a:gd name="connsiteX2-335" fmla="*/ 0 w 3235960"/>
              <a:gd name="connsiteY2-336" fmla="*/ 0 h 1549400"/>
              <a:gd name="connsiteX3-337" fmla="*/ 0 w 3235960"/>
              <a:gd name="connsiteY3-338" fmla="*/ 1549400 h 1549400"/>
              <a:gd name="connsiteX4-339" fmla="*/ 848360 w 3235960"/>
              <a:gd name="connsiteY4-340" fmla="*/ 1549400 h 1549400"/>
              <a:gd name="connsiteX5-341" fmla="*/ 848360 w 3235960"/>
              <a:gd name="connsiteY5-342" fmla="*/ 1122680 h 1549400"/>
              <a:gd name="connsiteX6-343" fmla="*/ 447040 w 3235960"/>
              <a:gd name="connsiteY6-344" fmla="*/ 1122680 h 1549400"/>
              <a:gd name="connsiteX7-345" fmla="*/ 447040 w 3235960"/>
              <a:gd name="connsiteY7-346" fmla="*/ 218440 h 1549400"/>
              <a:gd name="connsiteX8-347" fmla="*/ 1864360 w 3235960"/>
              <a:gd name="connsiteY8-348" fmla="*/ 218440 h 1549400"/>
              <a:gd name="connsiteX9-349" fmla="*/ 1864360 w 3235960"/>
              <a:gd name="connsiteY9-350" fmla="*/ 441960 h 1549400"/>
              <a:gd name="connsiteX10-351" fmla="*/ 2159000 w 3235960"/>
              <a:gd name="connsiteY10-352" fmla="*/ 441960 h 1549400"/>
              <a:gd name="connsiteX11-353" fmla="*/ 2159000 w 3235960"/>
              <a:gd name="connsiteY11-354" fmla="*/ 254000 h 1549400"/>
              <a:gd name="connsiteX12-355" fmla="*/ 2797175 w 3235960"/>
              <a:gd name="connsiteY12-356" fmla="*/ 254000 h 1549400"/>
              <a:gd name="connsiteX13-357" fmla="*/ 2785745 w 3235960"/>
              <a:gd name="connsiteY13-358" fmla="*/ 567055 h 1549400"/>
              <a:gd name="connsiteX14-359" fmla="*/ 3234055 w 3235960"/>
              <a:gd name="connsiteY14-360" fmla="*/ 567690 h 1549400"/>
              <a:gd name="connsiteX0-361" fmla="*/ 3234055 w 3235960"/>
              <a:gd name="connsiteY0-362" fmla="*/ 567690 h 1549400"/>
              <a:gd name="connsiteX1-363" fmla="*/ 3235960 w 3235960"/>
              <a:gd name="connsiteY1-364" fmla="*/ 0 h 1549400"/>
              <a:gd name="connsiteX2-365" fmla="*/ 0 w 3235960"/>
              <a:gd name="connsiteY2-366" fmla="*/ 0 h 1549400"/>
              <a:gd name="connsiteX3-367" fmla="*/ 0 w 3235960"/>
              <a:gd name="connsiteY3-368" fmla="*/ 1549400 h 1549400"/>
              <a:gd name="connsiteX4-369" fmla="*/ 848360 w 3235960"/>
              <a:gd name="connsiteY4-370" fmla="*/ 1549400 h 1549400"/>
              <a:gd name="connsiteX5-371" fmla="*/ 848360 w 3235960"/>
              <a:gd name="connsiteY5-372" fmla="*/ 1122680 h 1549400"/>
              <a:gd name="connsiteX6-373" fmla="*/ 447040 w 3235960"/>
              <a:gd name="connsiteY6-374" fmla="*/ 1122680 h 1549400"/>
              <a:gd name="connsiteX7-375" fmla="*/ 447040 w 3235960"/>
              <a:gd name="connsiteY7-376" fmla="*/ 218440 h 1549400"/>
              <a:gd name="connsiteX8-377" fmla="*/ 1864360 w 3235960"/>
              <a:gd name="connsiteY8-378" fmla="*/ 218440 h 1549400"/>
              <a:gd name="connsiteX9-379" fmla="*/ 1864360 w 3235960"/>
              <a:gd name="connsiteY9-380" fmla="*/ 441960 h 1549400"/>
              <a:gd name="connsiteX10-381" fmla="*/ 2159000 w 3235960"/>
              <a:gd name="connsiteY10-382" fmla="*/ 441960 h 1549400"/>
              <a:gd name="connsiteX11-383" fmla="*/ 2159000 w 3235960"/>
              <a:gd name="connsiteY11-384" fmla="*/ 254000 h 1549400"/>
              <a:gd name="connsiteX12-385" fmla="*/ 2785745 w 3235960"/>
              <a:gd name="connsiteY12-386" fmla="*/ 257810 h 1549400"/>
              <a:gd name="connsiteX13-387" fmla="*/ 2785745 w 3235960"/>
              <a:gd name="connsiteY13-388" fmla="*/ 567055 h 1549400"/>
              <a:gd name="connsiteX14-389" fmla="*/ 3234055 w 3235960"/>
              <a:gd name="connsiteY14-390" fmla="*/ 567690 h 1549400"/>
              <a:gd name="connsiteX0-391" fmla="*/ 3234055 w 3235960"/>
              <a:gd name="connsiteY0-392" fmla="*/ 567690 h 1549400"/>
              <a:gd name="connsiteX1-393" fmla="*/ 3235960 w 3235960"/>
              <a:gd name="connsiteY1-394" fmla="*/ 0 h 1549400"/>
              <a:gd name="connsiteX2-395" fmla="*/ 0 w 3235960"/>
              <a:gd name="connsiteY2-396" fmla="*/ 0 h 1549400"/>
              <a:gd name="connsiteX3-397" fmla="*/ 0 w 3235960"/>
              <a:gd name="connsiteY3-398" fmla="*/ 1549400 h 1549400"/>
              <a:gd name="connsiteX4-399" fmla="*/ 848360 w 3235960"/>
              <a:gd name="connsiteY4-400" fmla="*/ 1549400 h 1549400"/>
              <a:gd name="connsiteX5-401" fmla="*/ 848360 w 3235960"/>
              <a:gd name="connsiteY5-402" fmla="*/ 1122680 h 1549400"/>
              <a:gd name="connsiteX6-403" fmla="*/ 447040 w 3235960"/>
              <a:gd name="connsiteY6-404" fmla="*/ 1122680 h 1549400"/>
              <a:gd name="connsiteX7-405" fmla="*/ 447040 w 3235960"/>
              <a:gd name="connsiteY7-406" fmla="*/ 218440 h 1549400"/>
              <a:gd name="connsiteX8-407" fmla="*/ 1864360 w 3235960"/>
              <a:gd name="connsiteY8-408" fmla="*/ 218440 h 1549400"/>
              <a:gd name="connsiteX9-409" fmla="*/ 1864360 w 3235960"/>
              <a:gd name="connsiteY9-410" fmla="*/ 441960 h 1549400"/>
              <a:gd name="connsiteX10-411" fmla="*/ 2159000 w 3235960"/>
              <a:gd name="connsiteY10-412" fmla="*/ 441960 h 1549400"/>
              <a:gd name="connsiteX11-413" fmla="*/ 2159000 w 3235960"/>
              <a:gd name="connsiteY11-414" fmla="*/ 254000 h 1549400"/>
              <a:gd name="connsiteX12-415" fmla="*/ 2787650 w 3235960"/>
              <a:gd name="connsiteY12-416" fmla="*/ 248285 h 1549400"/>
              <a:gd name="connsiteX13-417" fmla="*/ 2785745 w 3235960"/>
              <a:gd name="connsiteY13-418" fmla="*/ 567055 h 1549400"/>
              <a:gd name="connsiteX14-419" fmla="*/ 3234055 w 3235960"/>
              <a:gd name="connsiteY14-420" fmla="*/ 567690 h 154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3235960" h="1549400">
                <a:moveTo>
                  <a:pt x="3234055" y="567690"/>
                </a:moveTo>
                <a:lnTo>
                  <a:pt x="3235960" y="0"/>
                </a:lnTo>
                <a:lnTo>
                  <a:pt x="0" y="0"/>
                </a:lnTo>
                <a:lnTo>
                  <a:pt x="0" y="1549400"/>
                </a:lnTo>
                <a:lnTo>
                  <a:pt x="848360" y="1549400"/>
                </a:lnTo>
                <a:lnTo>
                  <a:pt x="848360" y="1122680"/>
                </a:lnTo>
                <a:lnTo>
                  <a:pt x="447040" y="1122680"/>
                </a:lnTo>
                <a:lnTo>
                  <a:pt x="447040" y="218440"/>
                </a:lnTo>
                <a:lnTo>
                  <a:pt x="1864360" y="218440"/>
                </a:lnTo>
                <a:lnTo>
                  <a:pt x="1864360" y="441960"/>
                </a:lnTo>
                <a:lnTo>
                  <a:pt x="2159000" y="441960"/>
                </a:lnTo>
                <a:lnTo>
                  <a:pt x="2159000" y="254000"/>
                </a:lnTo>
                <a:lnTo>
                  <a:pt x="2787650" y="248285"/>
                </a:lnTo>
                <a:lnTo>
                  <a:pt x="2785745" y="567055"/>
                </a:lnTo>
                <a:lnTo>
                  <a:pt x="3234055" y="567690"/>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grpSp>
        <p:nvGrpSpPr>
          <p:cNvPr id="27" name="组合 20"/>
          <p:cNvGrpSpPr/>
          <p:nvPr/>
        </p:nvGrpSpPr>
        <p:grpSpPr bwMode="auto">
          <a:xfrm>
            <a:off x="4976178" y="4826953"/>
            <a:ext cx="614362" cy="1436687"/>
            <a:chOff x="4505590" y="4143360"/>
            <a:chExt cx="540000" cy="1263149"/>
          </a:xfrm>
        </p:grpSpPr>
        <p:sp>
          <p:nvSpPr>
            <p:cNvPr id="28" name="Rectangle 35"/>
            <p:cNvSpPr>
              <a:spLocks noChangeArrowheads="1"/>
            </p:cNvSpPr>
            <p:nvPr/>
          </p:nvSpPr>
          <p:spPr bwMode="auto">
            <a:xfrm rot="10800000">
              <a:off x="4595588" y="4412424"/>
              <a:ext cx="360000" cy="823388"/>
            </a:xfrm>
            <a:prstGeom prst="rect">
              <a:avLst/>
            </a:prstGeom>
            <a:gradFill rotWithShape="1">
              <a:gsLst>
                <a:gs pos="0">
                  <a:srgbClr val="3E3E3E"/>
                </a:gs>
                <a:gs pos="50000">
                  <a:srgbClr val="FFFFFF"/>
                </a:gs>
                <a:gs pos="100000">
                  <a:srgbClr val="3E3E3E"/>
                </a:gs>
              </a:gsLst>
              <a:lin ang="0" scaled="1"/>
            </a:gradFill>
            <a:ln w="635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9" name="梯形 28"/>
            <p:cNvSpPr/>
            <p:nvPr/>
          </p:nvSpPr>
          <p:spPr bwMode="auto">
            <a:xfrm>
              <a:off x="4594892" y="4143360"/>
              <a:ext cx="360000" cy="269378"/>
            </a:xfrm>
            <a:prstGeom prst="trapezoid">
              <a:avLst/>
            </a:prstGeom>
            <a:gradFill flip="none" rotWithShape="1">
              <a:gsLst>
                <a:gs pos="0">
                  <a:srgbClr val="3E3E3E"/>
                </a:gs>
                <a:gs pos="50000">
                  <a:srgbClr val="FFFFFF"/>
                </a:gs>
                <a:gs pos="100000">
                  <a:srgbClr val="3E3E3E"/>
                </a:gs>
              </a:gsLst>
              <a:lin ang="0" scaled="1"/>
              <a:tileRect/>
            </a:gradFill>
            <a:ln w="6350">
              <a:solidFill>
                <a:srgbClr val="000000"/>
              </a:solidFill>
              <a:miter lim="800000"/>
            </a:ln>
          </p:spPr>
          <p:txBody>
            <a:bodyPr/>
            <a:lstStyle/>
            <a:p>
              <a:pPr algn="ctr" eaLnBrk="1" hangingPunct="1">
                <a:defRPr/>
              </a:pPr>
              <a:endParaRPr lang="zh-CN" altLang="en-US" sz="160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atin typeface="Times New Roman" panose="02020603050405020304" pitchFamily="18" charset="0"/>
              </a:endParaRPr>
            </a:p>
          </p:txBody>
        </p:sp>
        <p:sp>
          <p:nvSpPr>
            <p:cNvPr id="30" name="Rectangle 35"/>
            <p:cNvSpPr>
              <a:spLocks noChangeArrowheads="1"/>
            </p:cNvSpPr>
            <p:nvPr/>
          </p:nvSpPr>
          <p:spPr bwMode="auto">
            <a:xfrm rot="10800000">
              <a:off x="4505590" y="5233109"/>
              <a:ext cx="540000" cy="173400"/>
            </a:xfrm>
            <a:prstGeom prst="rect">
              <a:avLst/>
            </a:prstGeom>
            <a:gradFill rotWithShape="1">
              <a:gsLst>
                <a:gs pos="0">
                  <a:srgbClr val="3E3E3E"/>
                </a:gs>
                <a:gs pos="50000">
                  <a:srgbClr val="FFFFFF"/>
                </a:gs>
                <a:gs pos="100000">
                  <a:srgbClr val="3E3E3E"/>
                </a:gs>
              </a:gsLst>
              <a:lin ang="0" scaled="1"/>
            </a:gradFill>
            <a:ln w="635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31" name="Rectangle 39"/>
          <p:cNvSpPr>
            <a:spLocks noChangeArrowheads="1"/>
          </p:cNvSpPr>
          <p:nvPr/>
        </p:nvSpPr>
        <p:spPr bwMode="auto">
          <a:xfrm>
            <a:off x="4944428" y="4496753"/>
            <a:ext cx="720725" cy="328612"/>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cxnSp>
        <p:nvCxnSpPr>
          <p:cNvPr id="32" name="直接连接符 31"/>
          <p:cNvCxnSpPr/>
          <p:nvPr/>
        </p:nvCxnSpPr>
        <p:spPr bwMode="auto">
          <a:xfrm>
            <a:off x="2496503" y="4561840"/>
            <a:ext cx="0" cy="45085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33" name="直接连接符 32"/>
          <p:cNvCxnSpPr/>
          <p:nvPr/>
        </p:nvCxnSpPr>
        <p:spPr bwMode="auto">
          <a:xfrm>
            <a:off x="3456940" y="4576128"/>
            <a:ext cx="0" cy="430212"/>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34" name="组合 33"/>
          <p:cNvGrpSpPr/>
          <p:nvPr/>
        </p:nvGrpSpPr>
        <p:grpSpPr bwMode="auto">
          <a:xfrm>
            <a:off x="1301115" y="4444365"/>
            <a:ext cx="2171700" cy="563563"/>
            <a:chOff x="619275" y="3481313"/>
            <a:chExt cx="2171045" cy="563306"/>
          </a:xfrm>
        </p:grpSpPr>
        <p:grpSp>
          <p:nvGrpSpPr>
            <p:cNvPr id="35" name="组合 2"/>
            <p:cNvGrpSpPr/>
            <p:nvPr/>
          </p:nvGrpSpPr>
          <p:grpSpPr bwMode="auto">
            <a:xfrm>
              <a:off x="1134320" y="3612619"/>
              <a:ext cx="1656000" cy="432000"/>
              <a:chOff x="1134320" y="3612619"/>
              <a:chExt cx="1656000" cy="432000"/>
            </a:xfrm>
          </p:grpSpPr>
          <p:sp>
            <p:nvSpPr>
              <p:cNvPr id="37" name="Rectangle 40"/>
              <p:cNvSpPr>
                <a:spLocks noChangeArrowheads="1"/>
              </p:cNvSpPr>
              <p:nvPr/>
            </p:nvSpPr>
            <p:spPr bwMode="auto">
              <a:xfrm>
                <a:off x="1134320" y="3612619"/>
                <a:ext cx="1656000" cy="432000"/>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8" name="AutoShape 61"/>
              <p:cNvSpPr>
                <a:spLocks noChangeArrowheads="1"/>
              </p:cNvSpPr>
              <p:nvPr/>
            </p:nvSpPr>
            <p:spPr bwMode="auto">
              <a:xfrm>
                <a:off x="1229749" y="3664743"/>
                <a:ext cx="506413" cy="303213"/>
              </a:xfrm>
              <a:prstGeom prst="rightArrow">
                <a:avLst>
                  <a:gd name="adj1" fmla="val 50000"/>
                  <a:gd name="adj2" fmla="val 48782"/>
                </a:avLst>
              </a:prstGeom>
              <a:solidFill>
                <a:srgbClr val="FF7C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36" name="Rectangle 35"/>
            <p:cNvSpPr>
              <a:spLocks noChangeArrowheads="1"/>
            </p:cNvSpPr>
            <p:nvPr/>
          </p:nvSpPr>
          <p:spPr bwMode="auto">
            <a:xfrm>
              <a:off x="619275" y="3481313"/>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1</a:t>
              </a:r>
              <a:endParaRPr lang="zh-CN" altLang="en-US" sz="2800" baseline="-25000">
                <a:latin typeface="Calibri" panose="020F0502020204030204" pitchFamily="34" charset="0"/>
              </a:endParaRPr>
            </a:p>
          </p:txBody>
        </p:sp>
      </p:grpSp>
      <p:cxnSp>
        <p:nvCxnSpPr>
          <p:cNvPr id="39" name="直接连接符 38"/>
          <p:cNvCxnSpPr/>
          <p:nvPr/>
        </p:nvCxnSpPr>
        <p:spPr bwMode="auto">
          <a:xfrm>
            <a:off x="6177915" y="3375978"/>
            <a:ext cx="0" cy="73660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0" name="直接连接符 39"/>
          <p:cNvCxnSpPr/>
          <p:nvPr/>
        </p:nvCxnSpPr>
        <p:spPr bwMode="auto">
          <a:xfrm>
            <a:off x="5661978" y="3450590"/>
            <a:ext cx="0" cy="471488"/>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1" name="直接连接符 40"/>
          <p:cNvCxnSpPr/>
          <p:nvPr/>
        </p:nvCxnSpPr>
        <p:spPr bwMode="auto">
          <a:xfrm>
            <a:off x="4299903" y="4110990"/>
            <a:ext cx="184150" cy="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2" name="直接连接符 41"/>
          <p:cNvCxnSpPr/>
          <p:nvPr/>
        </p:nvCxnSpPr>
        <p:spPr bwMode="auto">
          <a:xfrm>
            <a:off x="4296728" y="4315778"/>
            <a:ext cx="184150" cy="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43" name="Group 85"/>
          <p:cNvGrpSpPr/>
          <p:nvPr/>
        </p:nvGrpSpPr>
        <p:grpSpPr bwMode="auto">
          <a:xfrm>
            <a:off x="3379153" y="3083878"/>
            <a:ext cx="933450" cy="465137"/>
            <a:chOff x="695" y="199"/>
            <a:chExt cx="22" cy="40"/>
          </a:xfrm>
        </p:grpSpPr>
        <p:sp>
          <p:nvSpPr>
            <p:cNvPr id="44" name="Line 88"/>
            <p:cNvSpPr>
              <a:spLocks noChangeShapeType="1"/>
            </p:cNvSpPr>
            <p:nvPr/>
          </p:nvSpPr>
          <p:spPr bwMode="auto">
            <a:xfrm>
              <a:off x="697" y="199"/>
              <a:ext cx="19" cy="5"/>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5" name="Line 89"/>
            <p:cNvSpPr>
              <a:spLocks noChangeShapeType="1"/>
            </p:cNvSpPr>
            <p:nvPr/>
          </p:nvSpPr>
          <p:spPr bwMode="auto">
            <a:xfrm flipH="1">
              <a:off x="696" y="204"/>
              <a:ext cx="20"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6" name="Line 90"/>
            <p:cNvSpPr>
              <a:spLocks noChangeShapeType="1"/>
            </p:cNvSpPr>
            <p:nvPr/>
          </p:nvSpPr>
          <p:spPr bwMode="auto">
            <a:xfrm>
              <a:off x="696" y="211"/>
              <a:ext cx="21"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7" name="Line 91"/>
            <p:cNvSpPr>
              <a:spLocks noChangeShapeType="1"/>
            </p:cNvSpPr>
            <p:nvPr/>
          </p:nvSpPr>
          <p:spPr bwMode="auto">
            <a:xfrm flipH="1">
              <a:off x="696" y="218"/>
              <a:ext cx="21"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8" name="Line 92"/>
            <p:cNvSpPr>
              <a:spLocks noChangeShapeType="1"/>
            </p:cNvSpPr>
            <p:nvPr/>
          </p:nvSpPr>
          <p:spPr bwMode="auto">
            <a:xfrm>
              <a:off x="695" y="225"/>
              <a:ext cx="22"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9" name="Line 93"/>
            <p:cNvSpPr>
              <a:spLocks noChangeShapeType="1"/>
            </p:cNvSpPr>
            <p:nvPr/>
          </p:nvSpPr>
          <p:spPr bwMode="auto">
            <a:xfrm flipH="1">
              <a:off x="695" y="232"/>
              <a:ext cx="22"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grpSp>
      <p:grpSp>
        <p:nvGrpSpPr>
          <p:cNvPr id="50" name="组合 169"/>
          <p:cNvGrpSpPr/>
          <p:nvPr/>
        </p:nvGrpSpPr>
        <p:grpSpPr bwMode="auto">
          <a:xfrm>
            <a:off x="5157153" y="3109278"/>
            <a:ext cx="254000" cy="1387475"/>
            <a:chOff x="4475641" y="2288947"/>
            <a:chExt cx="253852" cy="1387781"/>
          </a:xfrm>
        </p:grpSpPr>
        <p:sp>
          <p:nvSpPr>
            <p:cNvPr id="51" name="Line 73"/>
            <p:cNvSpPr>
              <a:spLocks noChangeShapeType="1"/>
            </p:cNvSpPr>
            <p:nvPr/>
          </p:nvSpPr>
          <p:spPr bwMode="auto">
            <a:xfrm rot="-5400000" flipH="1" flipV="1">
              <a:off x="4561686" y="2542689"/>
              <a:ext cx="74613"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52" name="组合 171"/>
            <p:cNvGrpSpPr/>
            <p:nvPr/>
          </p:nvGrpSpPr>
          <p:grpSpPr bwMode="auto">
            <a:xfrm>
              <a:off x="4475641" y="2288947"/>
              <a:ext cx="253852" cy="1387781"/>
              <a:chOff x="4475641" y="2288947"/>
              <a:chExt cx="253852" cy="1387781"/>
            </a:xfrm>
          </p:grpSpPr>
          <p:grpSp>
            <p:nvGrpSpPr>
              <p:cNvPr id="53" name="组合 172"/>
              <p:cNvGrpSpPr/>
              <p:nvPr/>
            </p:nvGrpSpPr>
            <p:grpSpPr bwMode="auto">
              <a:xfrm rot="-5400000">
                <a:off x="4013845" y="2750743"/>
                <a:ext cx="1176012" cy="252420"/>
                <a:chOff x="11611301" y="1979613"/>
                <a:chExt cx="1176012" cy="252420"/>
              </a:xfrm>
            </p:grpSpPr>
            <p:sp>
              <p:nvSpPr>
                <p:cNvPr id="57" name="Line 63"/>
                <p:cNvSpPr>
                  <a:spLocks noChangeShapeType="1"/>
                </p:cNvSpPr>
                <p:nvPr/>
              </p:nvSpPr>
              <p:spPr bwMode="auto">
                <a:xfrm flipH="1">
                  <a:off x="12617450" y="2005013"/>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8" name="Line 64"/>
                <p:cNvSpPr>
                  <a:spLocks noChangeShapeType="1"/>
                </p:cNvSpPr>
                <p:nvPr/>
              </p:nvSpPr>
              <p:spPr bwMode="auto">
                <a:xfrm flipH="1">
                  <a:off x="11611301" y="2014546"/>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9" name="Line 69"/>
                <p:cNvSpPr>
                  <a:spLocks noChangeShapeType="1"/>
                </p:cNvSpPr>
                <p:nvPr/>
              </p:nvSpPr>
              <p:spPr bwMode="auto">
                <a:xfrm>
                  <a:off x="12787313" y="1989138"/>
                  <a:ext cx="0" cy="23495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0" name="Line 70"/>
                <p:cNvSpPr>
                  <a:spLocks noChangeShapeType="1"/>
                </p:cNvSpPr>
                <p:nvPr/>
              </p:nvSpPr>
              <p:spPr bwMode="auto">
                <a:xfrm flipH="1" flipV="1">
                  <a:off x="12712700" y="1989138"/>
                  <a:ext cx="74613" cy="2428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1" name="Line 71"/>
                <p:cNvSpPr>
                  <a:spLocks noChangeShapeType="1"/>
                </p:cNvSpPr>
                <p:nvPr/>
              </p:nvSpPr>
              <p:spPr bwMode="auto">
                <a:xfrm flipH="1" flipV="1">
                  <a:off x="12542838" y="1989138"/>
                  <a:ext cx="74612" cy="227012"/>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2" name="Line 78"/>
                <p:cNvSpPr>
                  <a:spLocks noChangeShapeType="1"/>
                </p:cNvSpPr>
                <p:nvPr/>
              </p:nvSpPr>
              <p:spPr bwMode="auto">
                <a:xfrm flipV="1">
                  <a:off x="12451084" y="1994539"/>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3" name="Line 79"/>
                <p:cNvSpPr>
                  <a:spLocks noChangeShapeType="1"/>
                </p:cNvSpPr>
                <p:nvPr/>
              </p:nvSpPr>
              <p:spPr bwMode="auto">
                <a:xfrm flipV="1">
                  <a:off x="12291381" y="1994221"/>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4" name="Line 80"/>
                <p:cNvSpPr>
                  <a:spLocks noChangeShapeType="1"/>
                </p:cNvSpPr>
                <p:nvPr/>
              </p:nvSpPr>
              <p:spPr bwMode="auto">
                <a:xfrm flipV="1">
                  <a:off x="12118976" y="1991679"/>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5" name="Line 81"/>
                <p:cNvSpPr>
                  <a:spLocks noChangeShapeType="1"/>
                </p:cNvSpPr>
                <p:nvPr/>
              </p:nvSpPr>
              <p:spPr bwMode="auto">
                <a:xfrm flipV="1">
                  <a:off x="11949113" y="1989138"/>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6" name="Line 82"/>
                <p:cNvSpPr>
                  <a:spLocks noChangeShapeType="1"/>
                </p:cNvSpPr>
                <p:nvPr/>
              </p:nvSpPr>
              <p:spPr bwMode="auto">
                <a:xfrm flipV="1">
                  <a:off x="11780207" y="1997079"/>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7" name="Line 76"/>
                <p:cNvSpPr>
                  <a:spLocks noChangeShapeType="1"/>
                </p:cNvSpPr>
                <p:nvPr/>
              </p:nvSpPr>
              <p:spPr bwMode="auto">
                <a:xfrm flipH="1" flipV="1">
                  <a:off x="11706551" y="1997083"/>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8" name="Line 73"/>
                <p:cNvSpPr>
                  <a:spLocks noChangeShapeType="1"/>
                </p:cNvSpPr>
                <p:nvPr/>
              </p:nvSpPr>
              <p:spPr bwMode="auto">
                <a:xfrm flipH="1" flipV="1">
                  <a:off x="12214225" y="1997075"/>
                  <a:ext cx="74613"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 name="Line 74"/>
                <p:cNvSpPr>
                  <a:spLocks noChangeShapeType="1"/>
                </p:cNvSpPr>
                <p:nvPr/>
              </p:nvSpPr>
              <p:spPr bwMode="auto">
                <a:xfrm flipH="1" flipV="1">
                  <a:off x="12044363" y="1979613"/>
                  <a:ext cx="74612" cy="227012"/>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0" name="Line 75"/>
                <p:cNvSpPr>
                  <a:spLocks noChangeShapeType="1"/>
                </p:cNvSpPr>
                <p:nvPr/>
              </p:nvSpPr>
              <p:spPr bwMode="auto">
                <a:xfrm flipH="1" flipV="1">
                  <a:off x="11875463" y="1992005"/>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54" name="Line 64"/>
              <p:cNvSpPr>
                <a:spLocks noChangeShapeType="1"/>
              </p:cNvSpPr>
              <p:nvPr/>
            </p:nvSpPr>
            <p:spPr bwMode="auto">
              <a:xfrm rot="16200000" flipH="1">
                <a:off x="4573125" y="3471739"/>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5" name="Line 76"/>
              <p:cNvSpPr>
                <a:spLocks noChangeShapeType="1"/>
              </p:cNvSpPr>
              <p:nvPr/>
            </p:nvSpPr>
            <p:spPr bwMode="auto">
              <a:xfrm rot="-5400000" flipH="1" flipV="1">
                <a:off x="4570744" y="3382045"/>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6" name="Line 76"/>
              <p:cNvSpPr>
                <a:spLocks noChangeShapeType="1"/>
              </p:cNvSpPr>
              <p:nvPr/>
            </p:nvSpPr>
            <p:spPr bwMode="auto">
              <a:xfrm rot="-5400000" flipH="1" flipV="1">
                <a:off x="4585203" y="3533877"/>
                <a:ext cx="50760" cy="234941"/>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71" name="Oval 46"/>
          <p:cNvSpPr>
            <a:spLocks noChangeArrowheads="1"/>
          </p:cNvSpPr>
          <p:nvPr/>
        </p:nvSpPr>
        <p:spPr bwMode="auto">
          <a:xfrm>
            <a:off x="3241040" y="4504690"/>
            <a:ext cx="461963" cy="285750"/>
          </a:xfrm>
          <a:prstGeom prst="ellipse">
            <a:avLst/>
          </a:prstGeom>
          <a:noFill/>
          <a:ln w="38100" algn="ctr">
            <a:solidFill>
              <a:srgbClr val="FFFF00"/>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72" name="Oval 46"/>
          <p:cNvSpPr>
            <a:spLocks noChangeArrowheads="1"/>
          </p:cNvSpPr>
          <p:nvPr/>
        </p:nvSpPr>
        <p:spPr bwMode="auto">
          <a:xfrm>
            <a:off x="4672965" y="4209415"/>
            <a:ext cx="461963" cy="366713"/>
          </a:xfrm>
          <a:prstGeom prst="ellipse">
            <a:avLst/>
          </a:prstGeom>
          <a:noFill/>
          <a:ln w="38100" algn="ctr">
            <a:solidFill>
              <a:srgbClr val="FFFF00"/>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73" name="组合 43"/>
          <p:cNvGrpSpPr/>
          <p:nvPr/>
        </p:nvGrpSpPr>
        <p:grpSpPr bwMode="auto">
          <a:xfrm>
            <a:off x="5073015" y="2042478"/>
            <a:ext cx="2273300" cy="2211387"/>
            <a:chOff x="7499089" y="1022878"/>
            <a:chExt cx="2274521" cy="2312627"/>
          </a:xfrm>
        </p:grpSpPr>
        <p:cxnSp>
          <p:nvCxnSpPr>
            <p:cNvPr id="74" name="直接连接符 73"/>
            <p:cNvCxnSpPr/>
            <p:nvPr/>
          </p:nvCxnSpPr>
          <p:spPr bwMode="auto">
            <a:xfrm flipH="1">
              <a:off x="7499089" y="1430767"/>
              <a:ext cx="554658" cy="1904738"/>
            </a:xfrm>
            <a:prstGeom prst="line">
              <a:avLst/>
            </a:prstGeom>
            <a:solidFill>
              <a:schemeClr val="accent1"/>
            </a:solidFill>
            <a:ln w="12700" cap="flat" cmpd="sng" algn="ctr">
              <a:solidFill>
                <a:schemeClr val="tx1"/>
              </a:solidFill>
              <a:prstDash val="dash"/>
              <a:round/>
              <a:headEnd type="none" w="med" len="med"/>
              <a:tailEnd type="oval" w="med" len="med"/>
            </a:ln>
            <a:effectLst>
              <a:glow rad="10160">
                <a:schemeClr val="accent1">
                  <a:alpha val="40000"/>
                </a:schemeClr>
              </a:glow>
            </a:effectLst>
          </p:spPr>
        </p:cxnSp>
        <p:sp>
          <p:nvSpPr>
            <p:cNvPr id="75" name="矩形 61"/>
            <p:cNvSpPr>
              <a:spLocks noChangeArrowheads="1"/>
            </p:cNvSpPr>
            <p:nvPr/>
          </p:nvSpPr>
          <p:spPr bwMode="auto">
            <a:xfrm>
              <a:off x="8049923" y="1022878"/>
              <a:ext cx="1723687" cy="41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a:solidFill>
                    <a:srgbClr val="2F9C99"/>
                  </a:solidFill>
                  <a:latin typeface="微软雅黑" panose="020B0503020204020204" charset="-122"/>
                  <a:ea typeface="微软雅黑" panose="020B0503020204020204" charset="-122"/>
                </a:rPr>
                <a:t>节流阀节流口</a:t>
              </a:r>
              <a:endParaRPr lang="zh-CN" altLang="en-US" sz="2000" b="1">
                <a:solidFill>
                  <a:srgbClr val="2F9C99"/>
                </a:solidFill>
                <a:latin typeface="微软雅黑" panose="020B0503020204020204" charset="-122"/>
                <a:ea typeface="微软雅黑" panose="020B0503020204020204" charset="-122"/>
              </a:endParaRPr>
            </a:p>
          </p:txBody>
        </p:sp>
        <p:cxnSp>
          <p:nvCxnSpPr>
            <p:cNvPr id="76" name="直接连接符 75"/>
            <p:cNvCxnSpPr/>
            <p:nvPr/>
          </p:nvCxnSpPr>
          <p:spPr bwMode="auto">
            <a:xfrm flipH="1">
              <a:off x="8045973" y="1383534"/>
              <a:ext cx="1727637" cy="0"/>
            </a:xfrm>
            <a:prstGeom prst="line">
              <a:avLst/>
            </a:prstGeom>
            <a:solidFill>
              <a:schemeClr val="accent1"/>
            </a:solidFill>
            <a:ln w="12700" cap="flat" cmpd="sng" algn="ctr">
              <a:solidFill>
                <a:schemeClr val="tx1"/>
              </a:solidFill>
              <a:prstDash val="dash"/>
              <a:round/>
              <a:headEnd type="none" w="med" len="med"/>
              <a:tailEnd type="none" w="med" len="med"/>
            </a:ln>
            <a:effectLst>
              <a:glow rad="10160">
                <a:schemeClr val="accent1">
                  <a:alpha val="40000"/>
                </a:schemeClr>
              </a:glow>
            </a:effectLst>
          </p:spPr>
        </p:cxnSp>
      </p:grpSp>
      <p:grpSp>
        <p:nvGrpSpPr>
          <p:cNvPr id="77" name="组合 47"/>
          <p:cNvGrpSpPr/>
          <p:nvPr/>
        </p:nvGrpSpPr>
        <p:grpSpPr bwMode="auto">
          <a:xfrm>
            <a:off x="2664778" y="4790440"/>
            <a:ext cx="1857139" cy="1871549"/>
            <a:chOff x="1669696" y="841669"/>
            <a:chExt cx="1857032" cy="1870872"/>
          </a:xfrm>
        </p:grpSpPr>
        <p:cxnSp>
          <p:nvCxnSpPr>
            <p:cNvPr id="78" name="直接连接符 77"/>
            <p:cNvCxnSpPr/>
            <p:nvPr/>
          </p:nvCxnSpPr>
          <p:spPr bwMode="auto">
            <a:xfrm flipV="1">
              <a:off x="1669696" y="841669"/>
              <a:ext cx="709529" cy="1864539"/>
            </a:xfrm>
            <a:prstGeom prst="line">
              <a:avLst/>
            </a:prstGeom>
            <a:solidFill>
              <a:schemeClr val="accent1"/>
            </a:solidFill>
            <a:ln w="12700" cap="flat" cmpd="sng" algn="ctr">
              <a:solidFill>
                <a:schemeClr val="tx1"/>
              </a:solidFill>
              <a:prstDash val="dash"/>
              <a:round/>
              <a:headEnd type="none" w="med" len="med"/>
              <a:tailEnd type="oval" w="med" len="med"/>
            </a:ln>
            <a:effectLst>
              <a:glow rad="10160">
                <a:schemeClr val="accent1">
                  <a:alpha val="40000"/>
                </a:schemeClr>
              </a:glow>
            </a:effectLst>
          </p:spPr>
        </p:cxnSp>
        <p:sp>
          <p:nvSpPr>
            <p:cNvPr id="79" name="矩形 61"/>
            <p:cNvSpPr>
              <a:spLocks noChangeArrowheads="1"/>
            </p:cNvSpPr>
            <p:nvPr/>
          </p:nvSpPr>
          <p:spPr bwMode="auto">
            <a:xfrm>
              <a:off x="1803278" y="2312576"/>
              <a:ext cx="1723450" cy="3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b="1" dirty="0">
                  <a:solidFill>
                    <a:srgbClr val="2F9C99"/>
                  </a:solidFill>
                  <a:latin typeface="微软雅黑" panose="020B0503020204020204" charset="-122"/>
                  <a:ea typeface="微软雅黑" panose="020B0503020204020204" charset="-122"/>
                </a:rPr>
                <a:t>减压阀减压口</a:t>
              </a:r>
              <a:endParaRPr lang="zh-CN" altLang="en-US" sz="2000" b="1" dirty="0">
                <a:solidFill>
                  <a:srgbClr val="2F9C99"/>
                </a:solidFill>
                <a:latin typeface="微软雅黑" panose="020B0503020204020204" charset="-122"/>
                <a:ea typeface="微软雅黑" panose="020B0503020204020204" charset="-122"/>
              </a:endParaRPr>
            </a:p>
          </p:txBody>
        </p:sp>
        <p:cxnSp>
          <p:nvCxnSpPr>
            <p:cNvPr id="80" name="直接连接符 79"/>
            <p:cNvCxnSpPr/>
            <p:nvPr/>
          </p:nvCxnSpPr>
          <p:spPr bwMode="auto">
            <a:xfrm flipH="1">
              <a:off x="1669697" y="2650256"/>
              <a:ext cx="1750213" cy="0"/>
            </a:xfrm>
            <a:prstGeom prst="line">
              <a:avLst/>
            </a:prstGeom>
            <a:solidFill>
              <a:schemeClr val="accent1"/>
            </a:solidFill>
            <a:ln w="12700" cap="flat" cmpd="sng" algn="ctr">
              <a:solidFill>
                <a:schemeClr val="tx1"/>
              </a:solidFill>
              <a:prstDash val="dash"/>
              <a:round/>
              <a:headEnd type="none" w="med" len="med"/>
              <a:tailEnd type="none" w="med" len="med"/>
            </a:ln>
            <a:effectLst>
              <a:glow rad="10160">
                <a:schemeClr val="accent1">
                  <a:alpha val="40000"/>
                </a:schemeClr>
              </a:glow>
            </a:effectLst>
          </p:spPr>
        </p:cxnSp>
      </p:grpSp>
      <p:grpSp>
        <p:nvGrpSpPr>
          <p:cNvPr id="81" name="组合 80"/>
          <p:cNvGrpSpPr/>
          <p:nvPr/>
        </p:nvGrpSpPr>
        <p:grpSpPr bwMode="auto">
          <a:xfrm>
            <a:off x="7955915" y="3885565"/>
            <a:ext cx="1630363" cy="550863"/>
            <a:chOff x="7274657" y="2922381"/>
            <a:chExt cx="1629971" cy="551210"/>
          </a:xfrm>
        </p:grpSpPr>
        <p:cxnSp>
          <p:nvCxnSpPr>
            <p:cNvPr id="82" name="直接箭头连接符 81"/>
            <p:cNvCxnSpPr/>
            <p:nvPr/>
          </p:nvCxnSpPr>
          <p:spPr bwMode="auto">
            <a:xfrm>
              <a:off x="7304813" y="3473591"/>
              <a:ext cx="1599815" cy="0"/>
            </a:xfrm>
            <a:prstGeom prst="straightConnector1">
              <a:avLst/>
            </a:prstGeom>
            <a:ln w="57150">
              <a:solidFill>
                <a:srgbClr val="FF0000"/>
              </a:solidFill>
              <a:headEnd type="none" w="med" len="med"/>
              <a:tailEnd type="triangle" w="med" len="lg"/>
            </a:ln>
          </p:spPr>
          <p:style>
            <a:lnRef idx="2">
              <a:schemeClr val="dk1"/>
            </a:lnRef>
            <a:fillRef idx="0">
              <a:schemeClr val="dk1"/>
            </a:fillRef>
            <a:effectRef idx="1">
              <a:schemeClr val="dk1"/>
            </a:effectRef>
            <a:fontRef idx="minor">
              <a:schemeClr val="tx1"/>
            </a:fontRef>
          </p:style>
        </p:cxnSp>
        <p:sp>
          <p:nvSpPr>
            <p:cNvPr id="83" name="Rectangle 35"/>
            <p:cNvSpPr>
              <a:spLocks noChangeArrowheads="1"/>
            </p:cNvSpPr>
            <p:nvPr/>
          </p:nvSpPr>
          <p:spPr bwMode="auto">
            <a:xfrm>
              <a:off x="727465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FF0000"/>
                  </a:solidFill>
                  <a:latin typeface="Calibri" panose="020F0502020204030204" pitchFamily="34" charset="0"/>
                </a:rPr>
                <a:t>p</a:t>
              </a:r>
              <a:r>
                <a:rPr lang="en-US" altLang="zh-CN" sz="2800" b="1" baseline="-25000">
                  <a:solidFill>
                    <a:srgbClr val="FF0000"/>
                  </a:solidFill>
                  <a:latin typeface="Calibri" panose="020F0502020204030204" pitchFamily="34" charset="0"/>
                </a:rPr>
                <a:t>1</a:t>
              </a:r>
              <a:endParaRPr lang="zh-CN" altLang="en-US" sz="2800" b="1" baseline="-25000">
                <a:solidFill>
                  <a:srgbClr val="FF0000"/>
                </a:solidFill>
                <a:latin typeface="Calibri" panose="020F0502020204030204" pitchFamily="34" charset="0"/>
              </a:endParaRPr>
            </a:p>
          </p:txBody>
        </p:sp>
      </p:grpSp>
      <p:grpSp>
        <p:nvGrpSpPr>
          <p:cNvPr id="84" name="组合 83"/>
          <p:cNvGrpSpPr/>
          <p:nvPr/>
        </p:nvGrpSpPr>
        <p:grpSpPr bwMode="auto">
          <a:xfrm>
            <a:off x="9575165" y="3885565"/>
            <a:ext cx="1087438" cy="554038"/>
            <a:chOff x="8893053" y="2922381"/>
            <a:chExt cx="1088019" cy="554325"/>
          </a:xfrm>
        </p:grpSpPr>
        <p:cxnSp>
          <p:nvCxnSpPr>
            <p:cNvPr id="85" name="直接箭头连接符 84"/>
            <p:cNvCxnSpPr/>
            <p:nvPr/>
          </p:nvCxnSpPr>
          <p:spPr bwMode="auto">
            <a:xfrm>
              <a:off x="8893053" y="3476706"/>
              <a:ext cx="1088019" cy="0"/>
            </a:xfrm>
            <a:prstGeom prst="straightConnector1">
              <a:avLst/>
            </a:prstGeom>
            <a:ln w="57150">
              <a:solidFill>
                <a:srgbClr val="FFC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86" name="Rectangle 35"/>
            <p:cNvSpPr>
              <a:spLocks noChangeArrowheads="1"/>
            </p:cNvSpPr>
            <p:nvPr/>
          </p:nvSpPr>
          <p:spPr bwMode="auto">
            <a:xfrm>
              <a:off x="922869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FFC000"/>
                  </a:solidFill>
                  <a:latin typeface="Calibri" panose="020F0502020204030204" pitchFamily="34" charset="0"/>
                </a:rPr>
                <a:t>p</a:t>
              </a:r>
              <a:r>
                <a:rPr lang="en-US" altLang="zh-CN" sz="2800" b="1" baseline="-25000">
                  <a:solidFill>
                    <a:srgbClr val="FFC000"/>
                  </a:solidFill>
                  <a:latin typeface="Calibri" panose="020F0502020204030204" pitchFamily="34" charset="0"/>
                </a:rPr>
                <a:t>2</a:t>
              </a:r>
              <a:endParaRPr lang="zh-CN" altLang="en-US" sz="2800" b="1" baseline="-25000">
                <a:solidFill>
                  <a:srgbClr val="FFC000"/>
                </a:solidFill>
                <a:latin typeface="Calibri" panose="020F0502020204030204" pitchFamily="34" charset="0"/>
              </a:endParaRPr>
            </a:p>
          </p:txBody>
        </p:sp>
      </p:grpSp>
      <p:grpSp>
        <p:nvGrpSpPr>
          <p:cNvPr id="87" name="组合 86"/>
          <p:cNvGrpSpPr/>
          <p:nvPr/>
        </p:nvGrpSpPr>
        <p:grpSpPr bwMode="auto">
          <a:xfrm>
            <a:off x="10662603" y="3885565"/>
            <a:ext cx="1563687" cy="544513"/>
            <a:chOff x="9981072" y="2922381"/>
            <a:chExt cx="1562583" cy="545950"/>
          </a:xfrm>
        </p:grpSpPr>
        <p:cxnSp>
          <p:nvCxnSpPr>
            <p:cNvPr id="88" name="直接箭头连接符 87"/>
            <p:cNvCxnSpPr/>
            <p:nvPr/>
          </p:nvCxnSpPr>
          <p:spPr bwMode="auto">
            <a:xfrm>
              <a:off x="9981072" y="3468331"/>
              <a:ext cx="1562583" cy="0"/>
            </a:xfrm>
            <a:prstGeom prst="straightConnector1">
              <a:avLst/>
            </a:prstGeom>
            <a:ln w="57150">
              <a:solidFill>
                <a:srgbClr val="0070C0"/>
              </a:solidFill>
              <a:headEnd type="none" w="med" len="med"/>
              <a:tailEnd type="triangle" w="med" len="lg"/>
            </a:ln>
          </p:spPr>
          <p:style>
            <a:lnRef idx="2">
              <a:schemeClr val="dk1"/>
            </a:lnRef>
            <a:fillRef idx="0">
              <a:schemeClr val="dk1"/>
            </a:fillRef>
            <a:effectRef idx="1">
              <a:schemeClr val="dk1"/>
            </a:effectRef>
            <a:fontRef idx="minor">
              <a:schemeClr val="tx1"/>
            </a:fontRef>
          </p:style>
        </p:cxnSp>
        <p:sp>
          <p:nvSpPr>
            <p:cNvPr id="89" name="Rectangle 35"/>
            <p:cNvSpPr>
              <a:spLocks noChangeArrowheads="1"/>
            </p:cNvSpPr>
            <p:nvPr/>
          </p:nvSpPr>
          <p:spPr bwMode="auto">
            <a:xfrm>
              <a:off x="1088584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0070C0"/>
                  </a:solidFill>
                  <a:latin typeface="Calibri" panose="020F0502020204030204" pitchFamily="34" charset="0"/>
                </a:rPr>
                <a:t>p</a:t>
              </a:r>
              <a:r>
                <a:rPr lang="en-US" altLang="zh-CN" sz="2800" b="1" baseline="-25000">
                  <a:solidFill>
                    <a:srgbClr val="0070C0"/>
                  </a:solidFill>
                  <a:latin typeface="Calibri" panose="020F0502020204030204" pitchFamily="34" charset="0"/>
                </a:rPr>
                <a:t>3</a:t>
              </a:r>
              <a:endParaRPr lang="zh-CN" altLang="en-US" sz="2800" b="1" baseline="-25000">
                <a:solidFill>
                  <a:srgbClr val="0070C0"/>
                </a:solidFill>
                <a:latin typeface="Calibri" panose="020F0502020204030204" pitchFamily="34" charset="0"/>
              </a:endParaRPr>
            </a:p>
          </p:txBody>
        </p:sp>
      </p:grpSp>
      <p:grpSp>
        <p:nvGrpSpPr>
          <p:cNvPr id="90" name="组合 89"/>
          <p:cNvGrpSpPr/>
          <p:nvPr/>
        </p:nvGrpSpPr>
        <p:grpSpPr bwMode="auto">
          <a:xfrm>
            <a:off x="5658803" y="3402965"/>
            <a:ext cx="1690687" cy="522288"/>
            <a:chOff x="5007596" y="2439699"/>
            <a:chExt cx="1690415" cy="523220"/>
          </a:xfrm>
        </p:grpSpPr>
        <p:grpSp>
          <p:nvGrpSpPr>
            <p:cNvPr id="91" name="组合 3"/>
            <p:cNvGrpSpPr/>
            <p:nvPr/>
          </p:nvGrpSpPr>
          <p:grpSpPr bwMode="auto">
            <a:xfrm>
              <a:off x="5007596" y="2500800"/>
              <a:ext cx="1188000" cy="450000"/>
              <a:chOff x="5007596" y="2500800"/>
              <a:chExt cx="1188000" cy="450000"/>
            </a:xfrm>
          </p:grpSpPr>
          <p:sp>
            <p:nvSpPr>
              <p:cNvPr id="93" name="Rectangle 13"/>
              <p:cNvSpPr>
                <a:spLocks noChangeArrowheads="1"/>
              </p:cNvSpPr>
              <p:nvPr/>
            </p:nvSpPr>
            <p:spPr bwMode="auto">
              <a:xfrm>
                <a:off x="5007596" y="2500800"/>
                <a:ext cx="1188000" cy="450000"/>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94" name="AutoShape 61"/>
              <p:cNvSpPr>
                <a:spLocks noChangeArrowheads="1"/>
              </p:cNvSpPr>
              <p:nvPr/>
            </p:nvSpPr>
            <p:spPr bwMode="auto">
              <a:xfrm>
                <a:off x="5588525" y="2568488"/>
                <a:ext cx="506413" cy="303213"/>
              </a:xfrm>
              <a:prstGeom prst="rightArrow">
                <a:avLst>
                  <a:gd name="adj1" fmla="val 50000"/>
                  <a:gd name="adj2" fmla="val 48782"/>
                </a:avLst>
              </a:prstGeom>
              <a:solidFill>
                <a:srgbClr val="FF7C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92" name="Rectangle 35"/>
            <p:cNvSpPr>
              <a:spLocks noChangeArrowheads="1"/>
            </p:cNvSpPr>
            <p:nvPr/>
          </p:nvSpPr>
          <p:spPr bwMode="auto">
            <a:xfrm>
              <a:off x="6207171" y="2439699"/>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3</a:t>
              </a:r>
              <a:endParaRPr lang="zh-CN" altLang="en-US" sz="2800" baseline="-25000">
                <a:latin typeface="Calibri" panose="020F0502020204030204" pitchFamily="34" charset="0"/>
              </a:endParaRPr>
            </a:p>
          </p:txBody>
        </p:sp>
      </p:grpSp>
      <p:cxnSp>
        <p:nvCxnSpPr>
          <p:cNvPr id="95" name="直接箭头连接符 94"/>
          <p:cNvCxnSpPr/>
          <p:nvPr/>
        </p:nvCxnSpPr>
        <p:spPr bwMode="auto">
          <a:xfrm>
            <a:off x="9510078" y="5139690"/>
            <a:ext cx="1739900" cy="0"/>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6" name="直接箭头连接符 95"/>
          <p:cNvCxnSpPr/>
          <p:nvPr/>
        </p:nvCxnSpPr>
        <p:spPr bwMode="auto">
          <a:xfrm>
            <a:off x="9525953" y="4774565"/>
            <a:ext cx="0" cy="395288"/>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97" name="直接箭头连接符 96"/>
          <p:cNvCxnSpPr/>
          <p:nvPr/>
        </p:nvCxnSpPr>
        <p:spPr bwMode="auto">
          <a:xfrm>
            <a:off x="11254740" y="4445953"/>
            <a:ext cx="0" cy="719137"/>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98" name="组合 97"/>
          <p:cNvGrpSpPr/>
          <p:nvPr/>
        </p:nvGrpSpPr>
        <p:grpSpPr bwMode="auto">
          <a:xfrm>
            <a:off x="3825240" y="5117465"/>
            <a:ext cx="673100" cy="747713"/>
            <a:chOff x="8505904" y="4220311"/>
            <a:chExt cx="672478" cy="746928"/>
          </a:xfrm>
        </p:grpSpPr>
        <p:cxnSp>
          <p:nvCxnSpPr>
            <p:cNvPr id="99" name="Straight Arrow Connector 70"/>
            <p:cNvCxnSpPr/>
            <p:nvPr/>
          </p:nvCxnSpPr>
          <p:spPr bwMode="auto">
            <a:xfrm flipV="1">
              <a:off x="8505904" y="4220311"/>
              <a:ext cx="0" cy="746928"/>
            </a:xfrm>
            <a:prstGeom prst="straightConnector1">
              <a:avLst/>
            </a:prstGeom>
            <a:ln w="38100">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100" name="Rectangle 36"/>
            <p:cNvSpPr>
              <a:spLocks noChangeArrowheads="1"/>
            </p:cNvSpPr>
            <p:nvPr/>
          </p:nvSpPr>
          <p:spPr bwMode="auto">
            <a:xfrm>
              <a:off x="8544875" y="4476241"/>
              <a:ext cx="633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i="1">
                  <a:latin typeface="Calibri" panose="020F0502020204030204" pitchFamily="34" charset="0"/>
                </a:rPr>
                <a:t>F</a:t>
              </a:r>
              <a:r>
                <a:rPr lang="zh-CN" altLang="en-US" sz="1800" baseline="-25000">
                  <a:latin typeface="Calibri" panose="020F0502020204030204" pitchFamily="34" charset="0"/>
                </a:rPr>
                <a:t>油液</a:t>
              </a:r>
              <a:endParaRPr lang="zh-CN" altLang="en-US" sz="3600" baseline="-25000">
                <a:latin typeface="Calibri" panose="020F0502020204030204" pitchFamily="34" charset="0"/>
              </a:endParaRPr>
            </a:p>
          </p:txBody>
        </p:sp>
      </p:grpSp>
      <p:grpSp>
        <p:nvGrpSpPr>
          <p:cNvPr id="101" name="组合 100"/>
          <p:cNvGrpSpPr/>
          <p:nvPr/>
        </p:nvGrpSpPr>
        <p:grpSpPr bwMode="auto">
          <a:xfrm>
            <a:off x="3825240" y="2629853"/>
            <a:ext cx="825500" cy="941387"/>
            <a:chOff x="8505904" y="1333681"/>
            <a:chExt cx="824765" cy="943388"/>
          </a:xfrm>
        </p:grpSpPr>
        <p:cxnSp>
          <p:nvCxnSpPr>
            <p:cNvPr id="102" name="Straight Arrow Connector 70"/>
            <p:cNvCxnSpPr/>
            <p:nvPr/>
          </p:nvCxnSpPr>
          <p:spPr bwMode="auto">
            <a:xfrm>
              <a:off x="8505904" y="1556403"/>
              <a:ext cx="0" cy="720666"/>
            </a:xfrm>
            <a:prstGeom prst="straightConnector1">
              <a:avLst/>
            </a:prstGeom>
            <a:ln w="38100">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103" name="Rectangle 36"/>
            <p:cNvSpPr>
              <a:spLocks noChangeArrowheads="1"/>
            </p:cNvSpPr>
            <p:nvPr/>
          </p:nvSpPr>
          <p:spPr bwMode="auto">
            <a:xfrm>
              <a:off x="8543274" y="1333681"/>
              <a:ext cx="7873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i="1">
                  <a:latin typeface="Calibri" panose="020F0502020204030204" pitchFamily="34" charset="0"/>
                </a:rPr>
                <a:t>F</a:t>
              </a:r>
              <a:r>
                <a:rPr lang="zh-CN" altLang="en-US" sz="1800" baseline="-25000">
                  <a:latin typeface="Calibri" panose="020F0502020204030204" pitchFamily="34" charset="0"/>
                </a:rPr>
                <a:t>弹簧力</a:t>
              </a:r>
              <a:endParaRPr lang="zh-CN" altLang="en-US" sz="2400" baseline="-25000">
                <a:latin typeface="Calibri" panose="020F0502020204030204" pitchFamily="34" charset="0"/>
              </a:endParaRPr>
            </a:p>
          </p:txBody>
        </p:sp>
      </p:grpSp>
      <p:grpSp>
        <p:nvGrpSpPr>
          <p:cNvPr id="104" name="组合 103"/>
          <p:cNvGrpSpPr/>
          <p:nvPr/>
        </p:nvGrpSpPr>
        <p:grpSpPr bwMode="auto">
          <a:xfrm>
            <a:off x="2482215" y="3180715"/>
            <a:ext cx="1989138" cy="400050"/>
            <a:chOff x="1800610" y="2217684"/>
            <a:chExt cx="1988035" cy="400110"/>
          </a:xfrm>
        </p:grpSpPr>
        <p:cxnSp>
          <p:nvCxnSpPr>
            <p:cNvPr id="105" name="Straight Arrow Connector 70"/>
            <p:cNvCxnSpPr/>
            <p:nvPr/>
          </p:nvCxnSpPr>
          <p:spPr bwMode="auto">
            <a:xfrm>
              <a:off x="2549495" y="2335177"/>
              <a:ext cx="0" cy="252451"/>
            </a:xfrm>
            <a:prstGeom prst="straightConnector1">
              <a:avLst/>
            </a:prstGeom>
            <a:ln w="38100">
              <a:solidFill>
                <a:srgbClr val="FF0000"/>
              </a:solidFill>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106" name="Straight Arrow Connector 70"/>
            <p:cNvCxnSpPr/>
            <p:nvPr/>
          </p:nvCxnSpPr>
          <p:spPr bwMode="auto">
            <a:xfrm>
              <a:off x="3771192" y="2339940"/>
              <a:ext cx="0" cy="252450"/>
            </a:xfrm>
            <a:prstGeom prst="straightConnector1">
              <a:avLst/>
            </a:prstGeom>
            <a:ln w="38100">
              <a:solidFill>
                <a:srgbClr val="FF0000"/>
              </a:solidFill>
              <a:headEnd type="none" w="sm" len="sm"/>
              <a:tailEnd type="arrow" w="sm" len="sm"/>
            </a:ln>
          </p:spPr>
          <p:style>
            <a:lnRef idx="2">
              <a:schemeClr val="accent2"/>
            </a:lnRef>
            <a:fillRef idx="0">
              <a:schemeClr val="accent2"/>
            </a:fillRef>
            <a:effectRef idx="1">
              <a:schemeClr val="accent2"/>
            </a:effectRef>
            <a:fontRef idx="minor">
              <a:schemeClr val="tx1"/>
            </a:fontRef>
          </p:style>
        </p:cxnSp>
        <p:sp>
          <p:nvSpPr>
            <p:cNvPr id="107" name="Rectangle 36"/>
            <p:cNvSpPr>
              <a:spLocks noChangeArrowheads="1"/>
            </p:cNvSpPr>
            <p:nvPr/>
          </p:nvSpPr>
          <p:spPr bwMode="auto">
            <a:xfrm>
              <a:off x="1800610" y="2217684"/>
              <a:ext cx="5757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000" i="1">
                  <a:latin typeface="Calibri" panose="020F0502020204030204" pitchFamily="34" charset="0"/>
                </a:rPr>
                <a:t>F</a:t>
              </a:r>
              <a:r>
                <a:rPr lang="zh-CN" altLang="en-US" sz="1600" baseline="-25000">
                  <a:latin typeface="Calibri" panose="020F0502020204030204" pitchFamily="34" charset="0"/>
                </a:rPr>
                <a:t>油液</a:t>
              </a:r>
              <a:endParaRPr lang="zh-CN" altLang="en-US" baseline="-25000">
                <a:latin typeface="Calibri" panose="020F0502020204030204" pitchFamily="34" charset="0"/>
              </a:endParaRPr>
            </a:p>
          </p:txBody>
        </p:sp>
        <p:cxnSp>
          <p:nvCxnSpPr>
            <p:cNvPr id="108" name="Straight Arrow Connector 70"/>
            <p:cNvCxnSpPr/>
            <p:nvPr/>
          </p:nvCxnSpPr>
          <p:spPr bwMode="auto">
            <a:xfrm flipH="1">
              <a:off x="2528869" y="2333589"/>
              <a:ext cx="1259776" cy="0"/>
            </a:xfrm>
            <a:prstGeom prst="straightConnector1">
              <a:avLst/>
            </a:prstGeom>
            <a:ln w="12700">
              <a:solidFill>
                <a:srgbClr val="FF00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sp>
        <p:nvSpPr>
          <p:cNvPr id="2" name="文本框 1"/>
          <p:cNvSpPr txBox="1"/>
          <p:nvPr/>
        </p:nvSpPr>
        <p:spPr>
          <a:xfrm>
            <a:off x="1781175" y="1538605"/>
            <a:ext cx="2731770" cy="368300"/>
          </a:xfrm>
          <a:prstGeom prst="rect">
            <a:avLst/>
          </a:prstGeom>
          <a:noFill/>
        </p:spPr>
        <p:txBody>
          <a:bodyPr wrap="square" rtlCol="0">
            <a:spAutoFit/>
          </a:bodyPr>
          <a:p>
            <a:r>
              <a:rPr lang="en-US" altLang="zh-CN" sz="1800" dirty="0"/>
              <a:t>2、调速阀</a:t>
            </a:r>
            <a:r>
              <a:rPr altLang="en-US" sz="1800" dirty="0">
                <a:solidFill>
                  <a:srgbClr val="0000CC"/>
                </a:solidFill>
              </a:rPr>
              <a:t>-结构原理</a:t>
            </a:r>
            <a:endParaRPr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par>
                                <p:cTn id="8" presetID="22" presetClass="entr" presetSubtype="8" fill="hold"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1000"/>
                                        <p:tgtEl>
                                          <p:spTgt spid="8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1000"/>
                                        <p:tgtEl>
                                          <p:spTgt spid="71"/>
                                        </p:tgtEl>
                                      </p:cBhvr>
                                    </p:animEffect>
                                  </p:childTnLst>
                                </p:cTn>
                              </p:par>
                              <p:par>
                                <p:cTn id="16" presetID="22" presetClass="entr" presetSubtype="1"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wipe(up)">
                                      <p:cBhvr>
                                        <p:cTn id="18" dur="900"/>
                                        <p:tgtEl>
                                          <p:spTgt spid="77"/>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200"/>
                                        <p:tgtEl>
                                          <p:spTgt spid="1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wipe(down)">
                                      <p:cBhvr>
                                        <p:cTn id="26" dur="1200"/>
                                        <p:tgtEl>
                                          <p:spTgt spid="84"/>
                                        </p:tgtEl>
                                      </p:cBhvr>
                                    </p:animEffect>
                                  </p:childTnLst>
                                </p:cTn>
                              </p:par>
                            </p:childTnLst>
                          </p:cTn>
                        </p:par>
                        <p:par>
                          <p:cTn id="27" fill="hold">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900"/>
                                        <p:tgtEl>
                                          <p:spTgt spid="16"/>
                                        </p:tgtEl>
                                      </p:cBhvr>
                                    </p:animEffect>
                                  </p:childTnLst>
                                </p:cTn>
                              </p:par>
                            </p:childTnLst>
                          </p:cTn>
                        </p:par>
                        <p:par>
                          <p:cTn id="31" fill="hold">
                            <p:stCondLst>
                              <p:cond delay="5000"/>
                            </p:stCondLst>
                            <p:childTnLst>
                              <p:par>
                                <p:cTn id="32" presetID="22" presetClass="entr" presetSubtype="1"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700"/>
                                        <p:tgtEl>
                                          <p:spTgt spid="9"/>
                                        </p:tgtEl>
                                      </p:cBhvr>
                                    </p:animEffect>
                                  </p:childTnLst>
                                </p:cTn>
                              </p:par>
                            </p:childTnLst>
                          </p:cTn>
                        </p:par>
                        <p:par>
                          <p:cTn id="35" fill="hold">
                            <p:stCondLst>
                              <p:cond delay="6000"/>
                            </p:stCondLst>
                            <p:childTnLst>
                              <p:par>
                                <p:cTn id="36" presetID="22" presetClass="entr" presetSubtype="2"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8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800"/>
                                        <p:tgtEl>
                                          <p:spTgt spid="72"/>
                                        </p:tgtEl>
                                      </p:cBhvr>
                                    </p:animEffect>
                                  </p:childTnLst>
                                </p:cTn>
                              </p:par>
                              <p:par>
                                <p:cTn id="44" presetID="22" presetClass="entr" presetSubtype="8"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1200"/>
                                        <p:tgtEl>
                                          <p:spTgt spid="73"/>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1500"/>
                                        <p:tgtEl>
                                          <p:spTgt spid="11"/>
                                        </p:tgtEl>
                                      </p:cBhvr>
                                    </p:animEffect>
                                  </p:childTnLst>
                                </p:cTn>
                              </p:par>
                            </p:childTnLst>
                          </p:cTn>
                        </p:par>
                        <p:par>
                          <p:cTn id="51" fill="hold">
                            <p:stCondLst>
                              <p:cond delay="2500"/>
                            </p:stCondLst>
                            <p:childTnLst>
                              <p:par>
                                <p:cTn id="52" presetID="22" presetClass="entr" presetSubtype="8"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wipe(left)">
                                      <p:cBhvr>
                                        <p:cTn id="54" dur="1000"/>
                                        <p:tgtEl>
                                          <p:spTgt spid="9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right)">
                                      <p:cBhvr>
                                        <p:cTn id="57" dur="1000"/>
                                        <p:tgtEl>
                                          <p:spTgt spid="12"/>
                                        </p:tgtEl>
                                      </p:cBhvr>
                                    </p:animEffect>
                                  </p:childTnLst>
                                </p:cTn>
                              </p:par>
                              <p:par>
                                <p:cTn id="58" presetID="22" presetClass="entr" presetSubtype="8" fill="hold" nodeType="withEffect">
                                  <p:stCondLst>
                                    <p:cond delay="26000"/>
                                  </p:stCondLst>
                                  <p:childTnLst>
                                    <p:set>
                                      <p:cBhvr>
                                        <p:cTn id="59" dur="1" fill="hold">
                                          <p:stCondLst>
                                            <p:cond delay="0"/>
                                          </p:stCondLst>
                                        </p:cTn>
                                        <p:tgtEl>
                                          <p:spTgt spid="87"/>
                                        </p:tgtEl>
                                        <p:attrNameLst>
                                          <p:attrName>style.visibility</p:attrName>
                                        </p:attrNameLst>
                                      </p:cBhvr>
                                      <p:to>
                                        <p:strVal val="visible"/>
                                      </p:to>
                                    </p:set>
                                    <p:animEffect transition="in" filter="wipe(left)">
                                      <p:cBhvr>
                                        <p:cTn id="60" dur="500"/>
                                        <p:tgtEl>
                                          <p:spTgt spid="87"/>
                                        </p:tgtEl>
                                      </p:cBhvr>
                                    </p:animEffect>
                                  </p:childTnLst>
                                </p:cTn>
                              </p:par>
                              <p:par>
                                <p:cTn id="61" presetID="22" presetClass="entr" presetSubtype="1" fill="hold" nodeType="withEffect">
                                  <p:stCondLst>
                                    <p:cond delay="26400"/>
                                  </p:stCondLst>
                                  <p:childTnLst>
                                    <p:set>
                                      <p:cBhvr>
                                        <p:cTn id="62" dur="1" fill="hold">
                                          <p:stCondLst>
                                            <p:cond delay="0"/>
                                          </p:stCondLst>
                                        </p:cTn>
                                        <p:tgtEl>
                                          <p:spTgt spid="97"/>
                                        </p:tgtEl>
                                        <p:attrNameLst>
                                          <p:attrName>style.visibility</p:attrName>
                                        </p:attrNameLst>
                                      </p:cBhvr>
                                      <p:to>
                                        <p:strVal val="visible"/>
                                      </p:to>
                                    </p:set>
                                    <p:animEffect transition="in" filter="wipe(up)">
                                      <p:cBhvr>
                                        <p:cTn id="63" dur="500"/>
                                        <p:tgtEl>
                                          <p:spTgt spid="97"/>
                                        </p:tgtEl>
                                      </p:cBhvr>
                                    </p:animEffect>
                                  </p:childTnLst>
                                </p:cTn>
                              </p:par>
                              <p:par>
                                <p:cTn id="64" presetID="22" presetClass="entr" presetSubtype="2" fill="hold" nodeType="withEffect">
                                  <p:stCondLst>
                                    <p:cond delay="26800"/>
                                  </p:stCondLst>
                                  <p:childTnLst>
                                    <p:set>
                                      <p:cBhvr>
                                        <p:cTn id="65" dur="1" fill="hold">
                                          <p:stCondLst>
                                            <p:cond delay="0"/>
                                          </p:stCondLst>
                                        </p:cTn>
                                        <p:tgtEl>
                                          <p:spTgt spid="95"/>
                                        </p:tgtEl>
                                        <p:attrNameLst>
                                          <p:attrName>style.visibility</p:attrName>
                                        </p:attrNameLst>
                                      </p:cBhvr>
                                      <p:to>
                                        <p:strVal val="visible"/>
                                      </p:to>
                                    </p:set>
                                    <p:animEffect transition="in" filter="wipe(right)">
                                      <p:cBhvr>
                                        <p:cTn id="66" dur="500"/>
                                        <p:tgtEl>
                                          <p:spTgt spid="95"/>
                                        </p:tgtEl>
                                      </p:cBhvr>
                                    </p:animEffect>
                                  </p:childTnLst>
                                </p:cTn>
                              </p:par>
                              <p:par>
                                <p:cTn id="67" presetID="22" presetClass="entr" presetSubtype="4" fill="hold" nodeType="withEffect">
                                  <p:stCondLst>
                                    <p:cond delay="27200"/>
                                  </p:stCondLst>
                                  <p:childTnLst>
                                    <p:set>
                                      <p:cBhvr>
                                        <p:cTn id="68" dur="1" fill="hold">
                                          <p:stCondLst>
                                            <p:cond delay="0"/>
                                          </p:stCondLst>
                                        </p:cTn>
                                        <p:tgtEl>
                                          <p:spTgt spid="96"/>
                                        </p:tgtEl>
                                        <p:attrNameLst>
                                          <p:attrName>style.visibility</p:attrName>
                                        </p:attrNameLst>
                                      </p:cBhvr>
                                      <p:to>
                                        <p:strVal val="visible"/>
                                      </p:to>
                                    </p:set>
                                    <p:animEffect transition="in" filter="wipe(down)">
                                      <p:cBhvr>
                                        <p:cTn id="69" dur="500"/>
                                        <p:tgtEl>
                                          <p:spTgt spid="96"/>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xit" presetSubtype="0" fill="hold" grpId="1" nodeType="clickEffect">
                                  <p:stCondLst>
                                    <p:cond delay="0"/>
                                  </p:stCondLst>
                                  <p:childTnLst>
                                    <p:animEffect transition="out" filter="dissolve">
                                      <p:cBhvr>
                                        <p:cTn id="73" dur="500"/>
                                        <p:tgtEl>
                                          <p:spTgt spid="71"/>
                                        </p:tgtEl>
                                      </p:cBhvr>
                                    </p:animEffect>
                                    <p:set>
                                      <p:cBhvr>
                                        <p:cTn id="74" dur="1" fill="hold">
                                          <p:stCondLst>
                                            <p:cond delay="499"/>
                                          </p:stCondLst>
                                        </p:cTn>
                                        <p:tgtEl>
                                          <p:spTgt spid="71"/>
                                        </p:tgtEl>
                                        <p:attrNameLst>
                                          <p:attrName>style.visibility</p:attrName>
                                        </p:attrNameLst>
                                      </p:cBhvr>
                                      <p:to>
                                        <p:strVal val="hidden"/>
                                      </p:to>
                                    </p:set>
                                  </p:childTnLst>
                                </p:cTn>
                              </p:par>
                              <p:par>
                                <p:cTn id="75" presetID="9" presetClass="exit" presetSubtype="0" fill="hold" nodeType="withEffect">
                                  <p:stCondLst>
                                    <p:cond delay="0"/>
                                  </p:stCondLst>
                                  <p:childTnLst>
                                    <p:animEffect transition="out" filter="dissolve">
                                      <p:cBhvr>
                                        <p:cTn id="76" dur="500"/>
                                        <p:tgtEl>
                                          <p:spTgt spid="77"/>
                                        </p:tgtEl>
                                      </p:cBhvr>
                                    </p:animEffect>
                                    <p:set>
                                      <p:cBhvr>
                                        <p:cTn id="77" dur="1" fill="hold">
                                          <p:stCondLst>
                                            <p:cond delay="499"/>
                                          </p:stCondLst>
                                        </p:cTn>
                                        <p:tgtEl>
                                          <p:spTgt spid="77"/>
                                        </p:tgtEl>
                                        <p:attrNameLst>
                                          <p:attrName>style.visibility</p:attrName>
                                        </p:attrNameLst>
                                      </p:cBhvr>
                                      <p:to>
                                        <p:strVal val="hidden"/>
                                      </p:to>
                                    </p:set>
                                  </p:childTnLst>
                                </p:cTn>
                              </p:par>
                              <p:par>
                                <p:cTn id="78" presetID="9" presetClass="exit" presetSubtype="0" fill="hold" grpId="1" nodeType="withEffect">
                                  <p:stCondLst>
                                    <p:cond delay="0"/>
                                  </p:stCondLst>
                                  <p:childTnLst>
                                    <p:animEffect transition="out" filter="dissolve">
                                      <p:cBhvr>
                                        <p:cTn id="79" dur="500"/>
                                        <p:tgtEl>
                                          <p:spTgt spid="72"/>
                                        </p:tgtEl>
                                      </p:cBhvr>
                                    </p:animEffect>
                                    <p:set>
                                      <p:cBhvr>
                                        <p:cTn id="80" dur="1" fill="hold">
                                          <p:stCondLst>
                                            <p:cond delay="499"/>
                                          </p:stCondLst>
                                        </p:cTn>
                                        <p:tgtEl>
                                          <p:spTgt spid="72"/>
                                        </p:tgtEl>
                                        <p:attrNameLst>
                                          <p:attrName>style.visibility</p:attrName>
                                        </p:attrNameLst>
                                      </p:cBhvr>
                                      <p:to>
                                        <p:strVal val="hidden"/>
                                      </p:to>
                                    </p:set>
                                  </p:childTnLst>
                                </p:cTn>
                              </p:par>
                              <p:par>
                                <p:cTn id="81" presetID="9" presetClass="exit" presetSubtype="0" fill="hold" nodeType="withEffect">
                                  <p:stCondLst>
                                    <p:cond delay="0"/>
                                  </p:stCondLst>
                                  <p:childTnLst>
                                    <p:animEffect transition="out" filter="dissolve">
                                      <p:cBhvr>
                                        <p:cTn id="82" dur="500"/>
                                        <p:tgtEl>
                                          <p:spTgt spid="73"/>
                                        </p:tgtEl>
                                      </p:cBhvr>
                                    </p:animEffect>
                                    <p:set>
                                      <p:cBhvr>
                                        <p:cTn id="83" dur="1" fill="hold">
                                          <p:stCondLst>
                                            <p:cond delay="499"/>
                                          </p:stCondLst>
                                        </p:cTn>
                                        <p:tgtEl>
                                          <p:spTgt spid="73"/>
                                        </p:tgtEl>
                                        <p:attrNameLst>
                                          <p:attrName>style.visibility</p:attrName>
                                        </p:attrNameLst>
                                      </p:cBhvr>
                                      <p:to>
                                        <p:strVal val="hidden"/>
                                      </p:to>
                                    </p:set>
                                  </p:childTnLst>
                                </p:cTn>
                              </p:par>
                              <p:par>
                                <p:cTn id="84" presetID="2" presetClass="entr" presetSubtype="1" fill="hold" nodeType="withEffect">
                                  <p:stCondLst>
                                    <p:cond delay="0"/>
                                  </p:stCondLst>
                                  <p:childTnLst>
                                    <p:set>
                                      <p:cBhvr>
                                        <p:cTn id="85" dur="1" fill="hold">
                                          <p:stCondLst>
                                            <p:cond delay="0"/>
                                          </p:stCondLst>
                                        </p:cTn>
                                        <p:tgtEl>
                                          <p:spTgt spid="101"/>
                                        </p:tgtEl>
                                        <p:attrNameLst>
                                          <p:attrName>style.visibility</p:attrName>
                                        </p:attrNameLst>
                                      </p:cBhvr>
                                      <p:to>
                                        <p:strVal val="visible"/>
                                      </p:to>
                                    </p:set>
                                    <p:anim calcmode="lin" valueType="num">
                                      <p:cBhvr additive="base">
                                        <p:cTn id="86" dur="500" fill="hold"/>
                                        <p:tgtEl>
                                          <p:spTgt spid="101"/>
                                        </p:tgtEl>
                                        <p:attrNameLst>
                                          <p:attrName>ppt_x</p:attrName>
                                        </p:attrNameLst>
                                      </p:cBhvr>
                                      <p:tavLst>
                                        <p:tav tm="0">
                                          <p:val>
                                            <p:strVal val="#ppt_x"/>
                                          </p:val>
                                        </p:tav>
                                        <p:tav tm="100000">
                                          <p:val>
                                            <p:strVal val="#ppt_x"/>
                                          </p:val>
                                        </p:tav>
                                      </p:tavLst>
                                    </p:anim>
                                    <p:anim calcmode="lin" valueType="num">
                                      <p:cBhvr additive="base">
                                        <p:cTn id="87" dur="500" fill="hold"/>
                                        <p:tgtEl>
                                          <p:spTgt spid="101"/>
                                        </p:tgtEl>
                                        <p:attrNameLst>
                                          <p:attrName>ppt_y</p:attrName>
                                        </p:attrNameLst>
                                      </p:cBhvr>
                                      <p:tavLst>
                                        <p:tav tm="0">
                                          <p:val>
                                            <p:strVal val="0-#ppt_h/2"/>
                                          </p:val>
                                        </p:tav>
                                        <p:tav tm="100000">
                                          <p:val>
                                            <p:strVal val="#ppt_y"/>
                                          </p:val>
                                        </p:tav>
                                      </p:tavLst>
                                    </p:anim>
                                  </p:childTnLst>
                                </p:cTn>
                              </p:par>
                              <p:par>
                                <p:cTn id="88" presetID="2" presetClass="entr" presetSubtype="1" fill="hold" nodeType="withEffect">
                                  <p:stCondLst>
                                    <p:cond delay="0"/>
                                  </p:stCondLst>
                                  <p:childTnLst>
                                    <p:set>
                                      <p:cBhvr>
                                        <p:cTn id="89" dur="1" fill="hold">
                                          <p:stCondLst>
                                            <p:cond delay="0"/>
                                          </p:stCondLst>
                                        </p:cTn>
                                        <p:tgtEl>
                                          <p:spTgt spid="104"/>
                                        </p:tgtEl>
                                        <p:attrNameLst>
                                          <p:attrName>style.visibility</p:attrName>
                                        </p:attrNameLst>
                                      </p:cBhvr>
                                      <p:to>
                                        <p:strVal val="visible"/>
                                      </p:to>
                                    </p:set>
                                    <p:anim calcmode="lin" valueType="num">
                                      <p:cBhvr additive="base">
                                        <p:cTn id="90" dur="500" fill="hold"/>
                                        <p:tgtEl>
                                          <p:spTgt spid="104"/>
                                        </p:tgtEl>
                                        <p:attrNameLst>
                                          <p:attrName>ppt_x</p:attrName>
                                        </p:attrNameLst>
                                      </p:cBhvr>
                                      <p:tavLst>
                                        <p:tav tm="0">
                                          <p:val>
                                            <p:strVal val="#ppt_x"/>
                                          </p:val>
                                        </p:tav>
                                        <p:tav tm="100000">
                                          <p:val>
                                            <p:strVal val="#ppt_x"/>
                                          </p:val>
                                        </p:tav>
                                      </p:tavLst>
                                    </p:anim>
                                    <p:anim calcmode="lin" valueType="num">
                                      <p:cBhvr additive="base">
                                        <p:cTn id="91" dur="500" fill="hold"/>
                                        <p:tgtEl>
                                          <p:spTgt spid="104"/>
                                        </p:tgtEl>
                                        <p:attrNameLst>
                                          <p:attrName>ppt_y</p:attrName>
                                        </p:attrNameLst>
                                      </p:cBhvr>
                                      <p:tavLst>
                                        <p:tav tm="0">
                                          <p:val>
                                            <p:strVal val="0-#ppt_h/2"/>
                                          </p:val>
                                        </p:tav>
                                        <p:tav tm="100000">
                                          <p:val>
                                            <p:strVal val="#ppt_y"/>
                                          </p:val>
                                        </p:tav>
                                      </p:tavLst>
                                    </p:anim>
                                  </p:childTnLst>
                                </p:cTn>
                              </p:par>
                              <p:par>
                                <p:cTn id="92" presetID="2" presetClass="entr" presetSubtype="4" fill="hold" nodeType="withEffect">
                                  <p:stCondLst>
                                    <p:cond delay="0"/>
                                  </p:stCondLst>
                                  <p:childTnLst>
                                    <p:set>
                                      <p:cBhvr>
                                        <p:cTn id="93" dur="1" fill="hold">
                                          <p:stCondLst>
                                            <p:cond delay="0"/>
                                          </p:stCondLst>
                                        </p:cTn>
                                        <p:tgtEl>
                                          <p:spTgt spid="98"/>
                                        </p:tgtEl>
                                        <p:attrNameLst>
                                          <p:attrName>style.visibility</p:attrName>
                                        </p:attrNameLst>
                                      </p:cBhvr>
                                      <p:to>
                                        <p:strVal val="visible"/>
                                      </p:to>
                                    </p:set>
                                    <p:anim calcmode="lin" valueType="num">
                                      <p:cBhvr additive="base">
                                        <p:cTn id="94" dur="500" fill="hold"/>
                                        <p:tgtEl>
                                          <p:spTgt spid="98"/>
                                        </p:tgtEl>
                                        <p:attrNameLst>
                                          <p:attrName>ppt_x</p:attrName>
                                        </p:attrNameLst>
                                      </p:cBhvr>
                                      <p:tavLst>
                                        <p:tav tm="0">
                                          <p:val>
                                            <p:strVal val="#ppt_x"/>
                                          </p:val>
                                        </p:tav>
                                        <p:tav tm="100000">
                                          <p:val>
                                            <p:strVal val="#ppt_x"/>
                                          </p:val>
                                        </p:tav>
                                      </p:tavLst>
                                    </p:anim>
                                    <p:anim calcmode="lin" valueType="num">
                                      <p:cBhvr additive="base">
                                        <p:cTn id="95" dur="500" fill="hold"/>
                                        <p:tgtEl>
                                          <p:spTgt spid="9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cBhvr additive="base">
                                        <p:cTn id="98" dur="500" fill="hold"/>
                                        <p:tgtEl>
                                          <p:spTgt spid="2"/>
                                        </p:tgtEl>
                                        <p:attrNameLst>
                                          <p:attrName>ppt_x</p:attrName>
                                        </p:attrNameLst>
                                      </p:cBhvr>
                                      <p:tavLst>
                                        <p:tav tm="0">
                                          <p:val>
                                            <p:strVal val="#ppt_x"/>
                                          </p:val>
                                        </p:tav>
                                        <p:tav tm="100000">
                                          <p:val>
                                            <p:strVal val="#ppt_x"/>
                                          </p:val>
                                        </p:tav>
                                      </p:tavLst>
                                    </p:anim>
                                    <p:anim calcmode="lin" valueType="num">
                                      <p:cBhvr additive="base">
                                        <p:cTn id="9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6" grpId="0" bldLvl="0" animBg="1"/>
      <p:bldP spid="71" grpId="0" bldLvl="0" animBg="1"/>
      <p:bldP spid="71" grpId="1" bldLvl="0" animBg="1"/>
      <p:bldP spid="72" grpId="0" bldLvl="0" animBg="1"/>
      <p:bldP spid="72" grpId="1" bldLvl="0" animBg="1"/>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5"/>
          <p:cNvGrpSpPr/>
          <p:nvPr/>
        </p:nvGrpSpPr>
        <p:grpSpPr bwMode="auto">
          <a:xfrm>
            <a:off x="8048625" y="1752755"/>
            <a:ext cx="3870325" cy="3302000"/>
            <a:chOff x="6931025" y="1722438"/>
            <a:chExt cx="3870325" cy="3302000"/>
          </a:xfrm>
        </p:grpSpPr>
        <p:pic>
          <p:nvPicPr>
            <p:cNvPr id="5" name="Picture 40" descr="5z18y"/>
            <p:cNvPicPr>
              <a:picLocks noChangeAspect="1" noChangeArrowheads="1"/>
            </p:cNvPicPr>
            <p:nvPr/>
          </p:nvPicPr>
          <p:blipFill>
            <a:blip r:embed="rId1">
              <a:extLst>
                <a:ext uri="{28A0092B-C50C-407E-A947-70E740481C1C}">
                  <a14:useLocalDpi xmlns:a14="http://schemas.microsoft.com/office/drawing/2010/main" val="0"/>
                </a:ext>
              </a:extLst>
            </a:blip>
            <a:srcRect l="70383" b="52327"/>
            <a:stretch>
              <a:fillRect/>
            </a:stretch>
          </p:blipFill>
          <p:spPr bwMode="auto">
            <a:xfrm>
              <a:off x="6931025" y="1722438"/>
              <a:ext cx="3870325"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 name="矩形 24"/>
            <p:cNvSpPr>
              <a:spLocks noChangeArrowheads="1"/>
            </p:cNvSpPr>
            <p:nvPr/>
          </p:nvSpPr>
          <p:spPr bwMode="auto">
            <a:xfrm>
              <a:off x="7477246" y="2947987"/>
              <a:ext cx="272294"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7" name="矩形 108"/>
            <p:cNvSpPr>
              <a:spLocks noChangeArrowheads="1"/>
            </p:cNvSpPr>
            <p:nvPr/>
          </p:nvSpPr>
          <p:spPr bwMode="auto">
            <a:xfrm>
              <a:off x="8942386" y="2962919"/>
              <a:ext cx="354013"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8" name="矩形 109"/>
            <p:cNvSpPr>
              <a:spLocks noChangeArrowheads="1"/>
            </p:cNvSpPr>
            <p:nvPr/>
          </p:nvSpPr>
          <p:spPr bwMode="auto">
            <a:xfrm>
              <a:off x="10016806" y="2894561"/>
              <a:ext cx="354013"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9" name="Rectangle 40"/>
          <p:cNvSpPr>
            <a:spLocks noChangeArrowheads="1"/>
          </p:cNvSpPr>
          <p:nvPr/>
        </p:nvSpPr>
        <p:spPr bwMode="auto">
          <a:xfrm>
            <a:off x="4386263" y="3745068"/>
            <a:ext cx="180975" cy="8286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0" name="Rectangle 40"/>
          <p:cNvSpPr>
            <a:spLocks noChangeArrowheads="1"/>
          </p:cNvSpPr>
          <p:nvPr/>
        </p:nvSpPr>
        <p:spPr bwMode="auto">
          <a:xfrm>
            <a:off x="3514725" y="3419630"/>
            <a:ext cx="882650" cy="12001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1" name="Rectangle 13"/>
          <p:cNvSpPr>
            <a:spLocks noChangeArrowheads="1"/>
          </p:cNvSpPr>
          <p:nvPr/>
        </p:nvSpPr>
        <p:spPr bwMode="auto">
          <a:xfrm>
            <a:off x="4994275" y="2133755"/>
            <a:ext cx="755650" cy="1439863"/>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2" name="Rectangle 13"/>
          <p:cNvSpPr>
            <a:spLocks noChangeArrowheads="1"/>
          </p:cNvSpPr>
          <p:nvPr/>
        </p:nvSpPr>
        <p:spPr bwMode="auto">
          <a:xfrm>
            <a:off x="3024188" y="2041680"/>
            <a:ext cx="2114550" cy="925513"/>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13" name="组合 8"/>
          <p:cNvGrpSpPr/>
          <p:nvPr/>
        </p:nvGrpSpPr>
        <p:grpSpPr bwMode="auto">
          <a:xfrm>
            <a:off x="3517900" y="3267230"/>
            <a:ext cx="1517650" cy="533400"/>
            <a:chOff x="2774950" y="3237026"/>
            <a:chExt cx="1517651" cy="533104"/>
          </a:xfrm>
        </p:grpSpPr>
        <p:sp>
          <p:nvSpPr>
            <p:cNvPr id="14" name="Rectangle 40"/>
            <p:cNvSpPr>
              <a:spLocks noChangeArrowheads="1"/>
            </p:cNvSpPr>
            <p:nvPr/>
          </p:nvSpPr>
          <p:spPr bwMode="auto">
            <a:xfrm>
              <a:off x="2774950" y="3338130"/>
              <a:ext cx="1517651" cy="4320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5" name="Rectangle 35"/>
            <p:cNvSpPr>
              <a:spLocks noChangeArrowheads="1"/>
            </p:cNvSpPr>
            <p:nvPr/>
          </p:nvSpPr>
          <p:spPr bwMode="auto">
            <a:xfrm>
              <a:off x="3470475" y="3237026"/>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2</a:t>
              </a:r>
              <a:endParaRPr lang="zh-CN" altLang="en-US" sz="2800" baseline="-25000">
                <a:latin typeface="Calibri" panose="020F0502020204030204" pitchFamily="34" charset="0"/>
              </a:endParaRPr>
            </a:p>
          </p:txBody>
        </p:sp>
      </p:grpSp>
      <p:grpSp>
        <p:nvGrpSpPr>
          <p:cNvPr id="16" name="组合 10"/>
          <p:cNvGrpSpPr/>
          <p:nvPr/>
        </p:nvGrpSpPr>
        <p:grpSpPr bwMode="auto">
          <a:xfrm>
            <a:off x="3427413" y="2151218"/>
            <a:ext cx="946150" cy="785812"/>
            <a:chOff x="2683850" y="1982350"/>
            <a:chExt cx="946763" cy="786947"/>
          </a:xfrm>
        </p:grpSpPr>
        <p:grpSp>
          <p:nvGrpSpPr>
            <p:cNvPr id="17" name="Group 85"/>
            <p:cNvGrpSpPr/>
            <p:nvPr/>
          </p:nvGrpSpPr>
          <p:grpSpPr bwMode="auto">
            <a:xfrm>
              <a:off x="2697163" y="1982350"/>
              <a:ext cx="933450" cy="465138"/>
              <a:chOff x="695" y="199"/>
              <a:chExt cx="22" cy="40"/>
            </a:xfrm>
          </p:grpSpPr>
          <p:sp>
            <p:nvSpPr>
              <p:cNvPr id="22" name="Line 88"/>
              <p:cNvSpPr>
                <a:spLocks noChangeShapeType="1"/>
              </p:cNvSpPr>
              <p:nvPr/>
            </p:nvSpPr>
            <p:spPr bwMode="auto">
              <a:xfrm>
                <a:off x="697" y="199"/>
                <a:ext cx="19" cy="5"/>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 name="Line 89"/>
              <p:cNvSpPr>
                <a:spLocks noChangeShapeType="1"/>
              </p:cNvSpPr>
              <p:nvPr/>
            </p:nvSpPr>
            <p:spPr bwMode="auto">
              <a:xfrm flipH="1">
                <a:off x="696" y="204"/>
                <a:ext cx="20"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 name="Line 90"/>
              <p:cNvSpPr>
                <a:spLocks noChangeShapeType="1"/>
              </p:cNvSpPr>
              <p:nvPr/>
            </p:nvSpPr>
            <p:spPr bwMode="auto">
              <a:xfrm>
                <a:off x="696" y="211"/>
                <a:ext cx="21"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5" name="Line 91"/>
              <p:cNvSpPr>
                <a:spLocks noChangeShapeType="1"/>
              </p:cNvSpPr>
              <p:nvPr/>
            </p:nvSpPr>
            <p:spPr bwMode="auto">
              <a:xfrm flipH="1">
                <a:off x="696" y="218"/>
                <a:ext cx="21"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 name="Line 92"/>
              <p:cNvSpPr>
                <a:spLocks noChangeShapeType="1"/>
              </p:cNvSpPr>
              <p:nvPr/>
            </p:nvSpPr>
            <p:spPr bwMode="auto">
              <a:xfrm>
                <a:off x="695" y="225"/>
                <a:ext cx="22"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7" name="Line 93"/>
              <p:cNvSpPr>
                <a:spLocks noChangeShapeType="1"/>
              </p:cNvSpPr>
              <p:nvPr/>
            </p:nvSpPr>
            <p:spPr bwMode="auto">
              <a:xfrm flipH="1">
                <a:off x="695" y="232"/>
                <a:ext cx="22"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8" name="Line 90"/>
            <p:cNvSpPr>
              <a:spLocks noChangeShapeType="1"/>
            </p:cNvSpPr>
            <p:nvPr/>
          </p:nvSpPr>
          <p:spPr bwMode="auto">
            <a:xfrm>
              <a:off x="2726280" y="2443700"/>
              <a:ext cx="89102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9" name="Line 91"/>
            <p:cNvSpPr>
              <a:spLocks noChangeShapeType="1"/>
            </p:cNvSpPr>
            <p:nvPr/>
          </p:nvSpPr>
          <p:spPr bwMode="auto">
            <a:xfrm flipH="1">
              <a:off x="2726280" y="2525100"/>
              <a:ext cx="89102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 name="Line 92"/>
            <p:cNvSpPr>
              <a:spLocks noChangeShapeType="1"/>
            </p:cNvSpPr>
            <p:nvPr/>
          </p:nvSpPr>
          <p:spPr bwMode="auto">
            <a:xfrm>
              <a:off x="2683850" y="2606499"/>
              <a:ext cx="93345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 name="Line 93"/>
            <p:cNvSpPr>
              <a:spLocks noChangeShapeType="1"/>
            </p:cNvSpPr>
            <p:nvPr/>
          </p:nvSpPr>
          <p:spPr bwMode="auto">
            <a:xfrm flipH="1">
              <a:off x="2683850" y="2687898"/>
              <a:ext cx="93345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8" name="Rectangle 40"/>
          <p:cNvSpPr>
            <a:spLocks noChangeArrowheads="1"/>
          </p:cNvSpPr>
          <p:nvPr/>
        </p:nvSpPr>
        <p:spPr bwMode="auto">
          <a:xfrm>
            <a:off x="3033713" y="2948143"/>
            <a:ext cx="1697037" cy="4349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9" name="任意多边形 5"/>
          <p:cNvSpPr/>
          <p:nvPr/>
        </p:nvSpPr>
        <p:spPr bwMode="auto">
          <a:xfrm>
            <a:off x="4537075" y="2513168"/>
            <a:ext cx="498475" cy="869950"/>
          </a:xfrm>
          <a:custGeom>
            <a:avLst/>
            <a:gdLst>
              <a:gd name="connsiteX0" fmla="*/ 110490 w 438150"/>
              <a:gd name="connsiteY0" fmla="*/ 0 h 762000"/>
              <a:gd name="connsiteX1" fmla="*/ 438150 w 438150"/>
              <a:gd name="connsiteY1" fmla="*/ 0 h 762000"/>
              <a:gd name="connsiteX2" fmla="*/ 438150 w 438150"/>
              <a:gd name="connsiteY2" fmla="*/ 762000 h 762000"/>
              <a:gd name="connsiteX3" fmla="*/ 0 w 438150"/>
              <a:gd name="connsiteY3" fmla="*/ 762000 h 762000"/>
              <a:gd name="connsiteX4" fmla="*/ 0 w 438150"/>
              <a:gd name="connsiteY4" fmla="*/ 582930 h 762000"/>
              <a:gd name="connsiteX5" fmla="*/ 137160 w 438150"/>
              <a:gd name="connsiteY5" fmla="*/ 582930 h 762000"/>
              <a:gd name="connsiteX6" fmla="*/ 110490 w 438150"/>
              <a:gd name="connsiteY6" fmla="*/ 0 h 762000"/>
              <a:gd name="connsiteX0-1" fmla="*/ 123825 w 438150"/>
              <a:gd name="connsiteY0-2" fmla="*/ 0 h 763905"/>
              <a:gd name="connsiteX1-3" fmla="*/ 438150 w 438150"/>
              <a:gd name="connsiteY1-4" fmla="*/ 1905 h 763905"/>
              <a:gd name="connsiteX2-5" fmla="*/ 438150 w 438150"/>
              <a:gd name="connsiteY2-6" fmla="*/ 763905 h 763905"/>
              <a:gd name="connsiteX3-7" fmla="*/ 0 w 438150"/>
              <a:gd name="connsiteY3-8" fmla="*/ 763905 h 763905"/>
              <a:gd name="connsiteX4-9" fmla="*/ 0 w 438150"/>
              <a:gd name="connsiteY4-10" fmla="*/ 584835 h 763905"/>
              <a:gd name="connsiteX5-11" fmla="*/ 137160 w 438150"/>
              <a:gd name="connsiteY5-12" fmla="*/ 584835 h 763905"/>
              <a:gd name="connsiteX6-13" fmla="*/ 123825 w 438150"/>
              <a:gd name="connsiteY6-14" fmla="*/ 0 h 763905"/>
              <a:gd name="connsiteX0-15" fmla="*/ 123825 w 438150"/>
              <a:gd name="connsiteY0-16" fmla="*/ 0 h 763905"/>
              <a:gd name="connsiteX1-17" fmla="*/ 438150 w 438150"/>
              <a:gd name="connsiteY1-18" fmla="*/ 1905 h 763905"/>
              <a:gd name="connsiteX2-19" fmla="*/ 438150 w 438150"/>
              <a:gd name="connsiteY2-20" fmla="*/ 763905 h 763905"/>
              <a:gd name="connsiteX3-21" fmla="*/ 0 w 438150"/>
              <a:gd name="connsiteY3-22" fmla="*/ 763905 h 763905"/>
              <a:gd name="connsiteX4-23" fmla="*/ 0 w 438150"/>
              <a:gd name="connsiteY4-24" fmla="*/ 584835 h 763905"/>
              <a:gd name="connsiteX5-25" fmla="*/ 129540 w 438150"/>
              <a:gd name="connsiteY5-26" fmla="*/ 588645 h 763905"/>
              <a:gd name="connsiteX6-27" fmla="*/ 123825 w 438150"/>
              <a:gd name="connsiteY6-28" fmla="*/ 0 h 763905"/>
              <a:gd name="connsiteX0-29" fmla="*/ 123825 w 438150"/>
              <a:gd name="connsiteY0-30" fmla="*/ 0 h 763905"/>
              <a:gd name="connsiteX1-31" fmla="*/ 438150 w 438150"/>
              <a:gd name="connsiteY1-32" fmla="*/ 1905 h 763905"/>
              <a:gd name="connsiteX2-33" fmla="*/ 438150 w 438150"/>
              <a:gd name="connsiteY2-34" fmla="*/ 763905 h 763905"/>
              <a:gd name="connsiteX3-35" fmla="*/ 0 w 438150"/>
              <a:gd name="connsiteY3-36" fmla="*/ 763905 h 763905"/>
              <a:gd name="connsiteX4-37" fmla="*/ 0 w 438150"/>
              <a:gd name="connsiteY4-38" fmla="*/ 584835 h 763905"/>
              <a:gd name="connsiteX5-39" fmla="*/ 121920 w 438150"/>
              <a:gd name="connsiteY5-40" fmla="*/ 579120 h 763905"/>
              <a:gd name="connsiteX6-41" fmla="*/ 123825 w 438150"/>
              <a:gd name="connsiteY6-42" fmla="*/ 0 h 763905"/>
              <a:gd name="connsiteX0-43" fmla="*/ 123825 w 438150"/>
              <a:gd name="connsiteY0-44" fmla="*/ 0 h 763905"/>
              <a:gd name="connsiteX1-45" fmla="*/ 438150 w 438150"/>
              <a:gd name="connsiteY1-46" fmla="*/ 1905 h 763905"/>
              <a:gd name="connsiteX2-47" fmla="*/ 438150 w 438150"/>
              <a:gd name="connsiteY2-48" fmla="*/ 763905 h 763905"/>
              <a:gd name="connsiteX3-49" fmla="*/ 0 w 438150"/>
              <a:gd name="connsiteY3-50" fmla="*/ 763905 h 763905"/>
              <a:gd name="connsiteX4-51" fmla="*/ 0 w 438150"/>
              <a:gd name="connsiteY4-52" fmla="*/ 584835 h 763905"/>
              <a:gd name="connsiteX5-53" fmla="*/ 121920 w 438150"/>
              <a:gd name="connsiteY5-54" fmla="*/ 588645 h 763905"/>
              <a:gd name="connsiteX6-55" fmla="*/ 123825 w 438150"/>
              <a:gd name="connsiteY6-56" fmla="*/ 0 h 763905"/>
              <a:gd name="connsiteX0-57" fmla="*/ 123825 w 438150"/>
              <a:gd name="connsiteY0-58" fmla="*/ 0 h 763905"/>
              <a:gd name="connsiteX1-59" fmla="*/ 438150 w 438150"/>
              <a:gd name="connsiteY1-60" fmla="*/ 1905 h 763905"/>
              <a:gd name="connsiteX2-61" fmla="*/ 438150 w 438150"/>
              <a:gd name="connsiteY2-62" fmla="*/ 763905 h 763905"/>
              <a:gd name="connsiteX3-63" fmla="*/ 0 w 438150"/>
              <a:gd name="connsiteY3-64" fmla="*/ 763905 h 763905"/>
              <a:gd name="connsiteX4-65" fmla="*/ 0 w 438150"/>
              <a:gd name="connsiteY4-66" fmla="*/ 584835 h 763905"/>
              <a:gd name="connsiteX5-67" fmla="*/ 120015 w 438150"/>
              <a:gd name="connsiteY5-68" fmla="*/ 584835 h 763905"/>
              <a:gd name="connsiteX6-69" fmla="*/ 123825 w 438150"/>
              <a:gd name="connsiteY6-70" fmla="*/ 0 h 7639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8150" h="763905">
                <a:moveTo>
                  <a:pt x="123825" y="0"/>
                </a:moveTo>
                <a:lnTo>
                  <a:pt x="438150" y="1905"/>
                </a:lnTo>
                <a:lnTo>
                  <a:pt x="438150" y="763905"/>
                </a:lnTo>
                <a:lnTo>
                  <a:pt x="0" y="763905"/>
                </a:lnTo>
                <a:lnTo>
                  <a:pt x="0" y="584835"/>
                </a:lnTo>
                <a:lnTo>
                  <a:pt x="120015" y="584835"/>
                </a:lnTo>
                <a:lnTo>
                  <a:pt x="123825" y="0"/>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grpSp>
        <p:nvGrpSpPr>
          <p:cNvPr id="30" name="组合 8"/>
          <p:cNvGrpSpPr/>
          <p:nvPr/>
        </p:nvGrpSpPr>
        <p:grpSpPr bwMode="auto">
          <a:xfrm>
            <a:off x="3033713" y="2627468"/>
            <a:ext cx="1639887" cy="1571625"/>
            <a:chOff x="-49342" y="3622841"/>
            <a:chExt cx="1442214" cy="1381125"/>
          </a:xfrm>
        </p:grpSpPr>
        <p:sp>
          <p:nvSpPr>
            <p:cNvPr id="31" name="Rectangle 39"/>
            <p:cNvSpPr>
              <a:spLocks noChangeArrowheads="1"/>
            </p:cNvSpPr>
            <p:nvPr/>
          </p:nvSpPr>
          <p:spPr bwMode="auto">
            <a:xfrm>
              <a:off x="-49342" y="3622841"/>
              <a:ext cx="1442214" cy="289724"/>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2" name="Rectangle 40"/>
            <p:cNvSpPr>
              <a:spLocks noChangeArrowheads="1"/>
            </p:cNvSpPr>
            <p:nvPr/>
          </p:nvSpPr>
          <p:spPr bwMode="auto">
            <a:xfrm>
              <a:off x="374160" y="3913191"/>
              <a:ext cx="644550" cy="395999"/>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3" name="Rectangle 48"/>
            <p:cNvSpPr>
              <a:spLocks noChangeArrowheads="1"/>
            </p:cNvSpPr>
            <p:nvPr/>
          </p:nvSpPr>
          <p:spPr bwMode="auto">
            <a:xfrm>
              <a:off x="374160" y="4631752"/>
              <a:ext cx="644550" cy="372214"/>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4" name="Rectangle 48"/>
            <p:cNvSpPr>
              <a:spLocks noChangeArrowheads="1"/>
            </p:cNvSpPr>
            <p:nvPr/>
          </p:nvSpPr>
          <p:spPr bwMode="auto">
            <a:xfrm>
              <a:off x="480435" y="4308706"/>
              <a:ext cx="432000" cy="324000"/>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35" name="任意多边形 1"/>
          <p:cNvSpPr/>
          <p:nvPr/>
        </p:nvSpPr>
        <p:spPr bwMode="auto">
          <a:xfrm>
            <a:off x="2549525" y="2978305"/>
            <a:ext cx="3689350" cy="2039938"/>
          </a:xfrm>
          <a:custGeom>
            <a:avLst/>
            <a:gdLst>
              <a:gd name="connsiteX0" fmla="*/ 0 w 3243072"/>
              <a:gd name="connsiteY0" fmla="*/ 1792224 h 1792224"/>
              <a:gd name="connsiteX1" fmla="*/ 3243072 w 3243072"/>
              <a:gd name="connsiteY1" fmla="*/ 1792224 h 1792224"/>
              <a:gd name="connsiteX2" fmla="*/ 3243072 w 3243072"/>
              <a:gd name="connsiteY2" fmla="*/ 0 h 1792224"/>
              <a:gd name="connsiteX3" fmla="*/ 2798064 w 3243072"/>
              <a:gd name="connsiteY3" fmla="*/ 0 h 1792224"/>
              <a:gd name="connsiteX4" fmla="*/ 2798064 w 3243072"/>
              <a:gd name="connsiteY4" fmla="*/ 1426464 h 1792224"/>
              <a:gd name="connsiteX5" fmla="*/ 2151888 w 3243072"/>
              <a:gd name="connsiteY5" fmla="*/ 1426464 h 1792224"/>
              <a:gd name="connsiteX6" fmla="*/ 2151888 w 3243072"/>
              <a:gd name="connsiteY6" fmla="*/ 688848 h 1792224"/>
              <a:gd name="connsiteX7" fmla="*/ 1749552 w 3243072"/>
              <a:gd name="connsiteY7" fmla="*/ 688848 h 1792224"/>
              <a:gd name="connsiteX8" fmla="*/ 1749552 w 3243072"/>
              <a:gd name="connsiteY8" fmla="*/ 1371600 h 1792224"/>
              <a:gd name="connsiteX9" fmla="*/ 871728 w 3243072"/>
              <a:gd name="connsiteY9" fmla="*/ 1371600 h 1792224"/>
              <a:gd name="connsiteX10" fmla="*/ 871728 w 3243072"/>
              <a:gd name="connsiteY10" fmla="*/ 950976 h 1792224"/>
              <a:gd name="connsiteX11" fmla="*/ 24384 w 3243072"/>
              <a:gd name="connsiteY11" fmla="*/ 950976 h 1792224"/>
              <a:gd name="connsiteX12" fmla="*/ 0 w 3243072"/>
              <a:gd name="connsiteY12" fmla="*/ 1792224 h 1792224"/>
              <a:gd name="connsiteX0-1" fmla="*/ 13716 w 3256788"/>
              <a:gd name="connsiteY0-2" fmla="*/ 1792224 h 1792224"/>
              <a:gd name="connsiteX1-3" fmla="*/ 3256788 w 3256788"/>
              <a:gd name="connsiteY1-4" fmla="*/ 1792224 h 1792224"/>
              <a:gd name="connsiteX2-5" fmla="*/ 3256788 w 3256788"/>
              <a:gd name="connsiteY2-6" fmla="*/ 0 h 1792224"/>
              <a:gd name="connsiteX3-7" fmla="*/ 2811780 w 3256788"/>
              <a:gd name="connsiteY3-8" fmla="*/ 0 h 1792224"/>
              <a:gd name="connsiteX4-9" fmla="*/ 2811780 w 3256788"/>
              <a:gd name="connsiteY4-10" fmla="*/ 1426464 h 1792224"/>
              <a:gd name="connsiteX5-11" fmla="*/ 2165604 w 3256788"/>
              <a:gd name="connsiteY5-12" fmla="*/ 1426464 h 1792224"/>
              <a:gd name="connsiteX6-13" fmla="*/ 2165604 w 3256788"/>
              <a:gd name="connsiteY6-14" fmla="*/ 688848 h 1792224"/>
              <a:gd name="connsiteX7-15" fmla="*/ 1763268 w 3256788"/>
              <a:gd name="connsiteY7-16" fmla="*/ 688848 h 1792224"/>
              <a:gd name="connsiteX8-17" fmla="*/ 1763268 w 3256788"/>
              <a:gd name="connsiteY8-18" fmla="*/ 1371600 h 1792224"/>
              <a:gd name="connsiteX9-19" fmla="*/ 885444 w 3256788"/>
              <a:gd name="connsiteY9-20" fmla="*/ 1371600 h 1792224"/>
              <a:gd name="connsiteX10-21" fmla="*/ 885444 w 3256788"/>
              <a:gd name="connsiteY10-22" fmla="*/ 950976 h 1792224"/>
              <a:gd name="connsiteX11-23" fmla="*/ 0 w 3256788"/>
              <a:gd name="connsiteY11-24" fmla="*/ 950976 h 1792224"/>
              <a:gd name="connsiteX12-25" fmla="*/ 13716 w 3256788"/>
              <a:gd name="connsiteY12-26" fmla="*/ 1792224 h 1792224"/>
              <a:gd name="connsiteX0-27" fmla="*/ 2286 w 3245358"/>
              <a:gd name="connsiteY0-28" fmla="*/ 1792224 h 1792224"/>
              <a:gd name="connsiteX1-29" fmla="*/ 3245358 w 3245358"/>
              <a:gd name="connsiteY1-30" fmla="*/ 1792224 h 1792224"/>
              <a:gd name="connsiteX2-31" fmla="*/ 3245358 w 3245358"/>
              <a:gd name="connsiteY2-32" fmla="*/ 0 h 1792224"/>
              <a:gd name="connsiteX3-33" fmla="*/ 2800350 w 3245358"/>
              <a:gd name="connsiteY3-34" fmla="*/ 0 h 1792224"/>
              <a:gd name="connsiteX4-35" fmla="*/ 2800350 w 3245358"/>
              <a:gd name="connsiteY4-36" fmla="*/ 1426464 h 1792224"/>
              <a:gd name="connsiteX5-37" fmla="*/ 2154174 w 3245358"/>
              <a:gd name="connsiteY5-38" fmla="*/ 1426464 h 1792224"/>
              <a:gd name="connsiteX6-39" fmla="*/ 2154174 w 3245358"/>
              <a:gd name="connsiteY6-40" fmla="*/ 688848 h 1792224"/>
              <a:gd name="connsiteX7-41" fmla="*/ 1751838 w 3245358"/>
              <a:gd name="connsiteY7-42" fmla="*/ 688848 h 1792224"/>
              <a:gd name="connsiteX8-43" fmla="*/ 1751838 w 3245358"/>
              <a:gd name="connsiteY8-44" fmla="*/ 1371600 h 1792224"/>
              <a:gd name="connsiteX9-45" fmla="*/ 874014 w 3245358"/>
              <a:gd name="connsiteY9-46" fmla="*/ 1371600 h 1792224"/>
              <a:gd name="connsiteX10-47" fmla="*/ 874014 w 3245358"/>
              <a:gd name="connsiteY10-48" fmla="*/ 950976 h 1792224"/>
              <a:gd name="connsiteX11-49" fmla="*/ 0 w 3245358"/>
              <a:gd name="connsiteY11-50" fmla="*/ 950976 h 1792224"/>
              <a:gd name="connsiteX12-51" fmla="*/ 2286 w 3245358"/>
              <a:gd name="connsiteY12-52" fmla="*/ 1792224 h 1792224"/>
              <a:gd name="connsiteX0-53" fmla="*/ 0 w 3243072"/>
              <a:gd name="connsiteY0-54" fmla="*/ 1792224 h 1792224"/>
              <a:gd name="connsiteX1-55" fmla="*/ 3243072 w 3243072"/>
              <a:gd name="connsiteY1-56" fmla="*/ 1792224 h 1792224"/>
              <a:gd name="connsiteX2-57" fmla="*/ 3243072 w 3243072"/>
              <a:gd name="connsiteY2-58" fmla="*/ 0 h 1792224"/>
              <a:gd name="connsiteX3-59" fmla="*/ 2798064 w 3243072"/>
              <a:gd name="connsiteY3-60" fmla="*/ 0 h 1792224"/>
              <a:gd name="connsiteX4-61" fmla="*/ 2798064 w 3243072"/>
              <a:gd name="connsiteY4-62" fmla="*/ 1426464 h 1792224"/>
              <a:gd name="connsiteX5-63" fmla="*/ 2151888 w 3243072"/>
              <a:gd name="connsiteY5-64" fmla="*/ 1426464 h 1792224"/>
              <a:gd name="connsiteX6-65" fmla="*/ 2151888 w 3243072"/>
              <a:gd name="connsiteY6-66" fmla="*/ 688848 h 1792224"/>
              <a:gd name="connsiteX7-67" fmla="*/ 1749552 w 3243072"/>
              <a:gd name="connsiteY7-68" fmla="*/ 688848 h 1792224"/>
              <a:gd name="connsiteX8-69" fmla="*/ 1749552 w 3243072"/>
              <a:gd name="connsiteY8-70" fmla="*/ 1371600 h 1792224"/>
              <a:gd name="connsiteX9-71" fmla="*/ 871728 w 3243072"/>
              <a:gd name="connsiteY9-72" fmla="*/ 1371600 h 1792224"/>
              <a:gd name="connsiteX10-73" fmla="*/ 871728 w 3243072"/>
              <a:gd name="connsiteY10-74" fmla="*/ 950976 h 1792224"/>
              <a:gd name="connsiteX11-75" fmla="*/ 7239 w 3243072"/>
              <a:gd name="connsiteY11-76" fmla="*/ 945261 h 1792224"/>
              <a:gd name="connsiteX12-77" fmla="*/ 0 w 3243072"/>
              <a:gd name="connsiteY12-78" fmla="*/ 1792224 h 1792224"/>
              <a:gd name="connsiteX0-79" fmla="*/ 381 w 3243453"/>
              <a:gd name="connsiteY0-80" fmla="*/ 1792224 h 1792224"/>
              <a:gd name="connsiteX1-81" fmla="*/ 3243453 w 3243453"/>
              <a:gd name="connsiteY1-82" fmla="*/ 1792224 h 1792224"/>
              <a:gd name="connsiteX2-83" fmla="*/ 3243453 w 3243453"/>
              <a:gd name="connsiteY2-84" fmla="*/ 0 h 1792224"/>
              <a:gd name="connsiteX3-85" fmla="*/ 2798445 w 3243453"/>
              <a:gd name="connsiteY3-86" fmla="*/ 0 h 1792224"/>
              <a:gd name="connsiteX4-87" fmla="*/ 2798445 w 3243453"/>
              <a:gd name="connsiteY4-88" fmla="*/ 1426464 h 1792224"/>
              <a:gd name="connsiteX5-89" fmla="*/ 2152269 w 3243453"/>
              <a:gd name="connsiteY5-90" fmla="*/ 1426464 h 1792224"/>
              <a:gd name="connsiteX6-91" fmla="*/ 2152269 w 3243453"/>
              <a:gd name="connsiteY6-92" fmla="*/ 688848 h 1792224"/>
              <a:gd name="connsiteX7-93" fmla="*/ 1749933 w 3243453"/>
              <a:gd name="connsiteY7-94" fmla="*/ 688848 h 1792224"/>
              <a:gd name="connsiteX8-95" fmla="*/ 1749933 w 3243453"/>
              <a:gd name="connsiteY8-96" fmla="*/ 1371600 h 1792224"/>
              <a:gd name="connsiteX9-97" fmla="*/ 872109 w 3243453"/>
              <a:gd name="connsiteY9-98" fmla="*/ 1371600 h 1792224"/>
              <a:gd name="connsiteX10-99" fmla="*/ 872109 w 3243453"/>
              <a:gd name="connsiteY10-100" fmla="*/ 950976 h 1792224"/>
              <a:gd name="connsiteX11-101" fmla="*/ 0 w 3243453"/>
              <a:gd name="connsiteY11-102" fmla="*/ 950976 h 1792224"/>
              <a:gd name="connsiteX12-103" fmla="*/ 381 w 3243453"/>
              <a:gd name="connsiteY12-104" fmla="*/ 1792224 h 1792224"/>
              <a:gd name="connsiteX0-105" fmla="*/ 2286 w 3245358"/>
              <a:gd name="connsiteY0-106" fmla="*/ 1792224 h 1792224"/>
              <a:gd name="connsiteX1-107" fmla="*/ 3245358 w 3245358"/>
              <a:gd name="connsiteY1-108" fmla="*/ 1792224 h 1792224"/>
              <a:gd name="connsiteX2-109" fmla="*/ 3245358 w 3245358"/>
              <a:gd name="connsiteY2-110" fmla="*/ 0 h 1792224"/>
              <a:gd name="connsiteX3-111" fmla="*/ 2800350 w 3245358"/>
              <a:gd name="connsiteY3-112" fmla="*/ 0 h 1792224"/>
              <a:gd name="connsiteX4-113" fmla="*/ 2800350 w 3245358"/>
              <a:gd name="connsiteY4-114" fmla="*/ 1426464 h 1792224"/>
              <a:gd name="connsiteX5-115" fmla="*/ 2154174 w 3245358"/>
              <a:gd name="connsiteY5-116" fmla="*/ 1426464 h 1792224"/>
              <a:gd name="connsiteX6-117" fmla="*/ 2154174 w 3245358"/>
              <a:gd name="connsiteY6-118" fmla="*/ 688848 h 1792224"/>
              <a:gd name="connsiteX7-119" fmla="*/ 1751838 w 3245358"/>
              <a:gd name="connsiteY7-120" fmla="*/ 688848 h 1792224"/>
              <a:gd name="connsiteX8-121" fmla="*/ 1751838 w 3245358"/>
              <a:gd name="connsiteY8-122" fmla="*/ 1371600 h 1792224"/>
              <a:gd name="connsiteX9-123" fmla="*/ 874014 w 3245358"/>
              <a:gd name="connsiteY9-124" fmla="*/ 1371600 h 1792224"/>
              <a:gd name="connsiteX10-125" fmla="*/ 874014 w 3245358"/>
              <a:gd name="connsiteY10-126" fmla="*/ 950976 h 1792224"/>
              <a:gd name="connsiteX11-127" fmla="*/ 0 w 3245358"/>
              <a:gd name="connsiteY11-128" fmla="*/ 943356 h 1792224"/>
              <a:gd name="connsiteX12-129" fmla="*/ 2286 w 3245358"/>
              <a:gd name="connsiteY12-130" fmla="*/ 1792224 h 1792224"/>
              <a:gd name="connsiteX0-131" fmla="*/ 0 w 3243072"/>
              <a:gd name="connsiteY0-132" fmla="*/ 1792224 h 1792224"/>
              <a:gd name="connsiteX1-133" fmla="*/ 3243072 w 3243072"/>
              <a:gd name="connsiteY1-134" fmla="*/ 1792224 h 1792224"/>
              <a:gd name="connsiteX2-135" fmla="*/ 3243072 w 3243072"/>
              <a:gd name="connsiteY2-136" fmla="*/ 0 h 1792224"/>
              <a:gd name="connsiteX3-137" fmla="*/ 2798064 w 3243072"/>
              <a:gd name="connsiteY3-138" fmla="*/ 0 h 1792224"/>
              <a:gd name="connsiteX4-139" fmla="*/ 2798064 w 3243072"/>
              <a:gd name="connsiteY4-140" fmla="*/ 1426464 h 1792224"/>
              <a:gd name="connsiteX5-141" fmla="*/ 2151888 w 3243072"/>
              <a:gd name="connsiteY5-142" fmla="*/ 1426464 h 1792224"/>
              <a:gd name="connsiteX6-143" fmla="*/ 2151888 w 3243072"/>
              <a:gd name="connsiteY6-144" fmla="*/ 688848 h 1792224"/>
              <a:gd name="connsiteX7-145" fmla="*/ 1749552 w 3243072"/>
              <a:gd name="connsiteY7-146" fmla="*/ 688848 h 1792224"/>
              <a:gd name="connsiteX8-147" fmla="*/ 1749552 w 3243072"/>
              <a:gd name="connsiteY8-148" fmla="*/ 1371600 h 1792224"/>
              <a:gd name="connsiteX9-149" fmla="*/ 871728 w 3243072"/>
              <a:gd name="connsiteY9-150" fmla="*/ 1371600 h 1792224"/>
              <a:gd name="connsiteX10-151" fmla="*/ 871728 w 3243072"/>
              <a:gd name="connsiteY10-152" fmla="*/ 950976 h 1792224"/>
              <a:gd name="connsiteX11-153" fmla="*/ 1524 w 3243072"/>
              <a:gd name="connsiteY11-154" fmla="*/ 950976 h 1792224"/>
              <a:gd name="connsiteX12-155" fmla="*/ 0 w 3243072"/>
              <a:gd name="connsiteY12-156" fmla="*/ 1792224 h 1792224"/>
              <a:gd name="connsiteX0-157" fmla="*/ 0 w 3243072"/>
              <a:gd name="connsiteY0-158" fmla="*/ 1792224 h 1792224"/>
              <a:gd name="connsiteX1-159" fmla="*/ 3243072 w 3243072"/>
              <a:gd name="connsiteY1-160" fmla="*/ 1792224 h 1792224"/>
              <a:gd name="connsiteX2-161" fmla="*/ 3243072 w 3243072"/>
              <a:gd name="connsiteY2-162" fmla="*/ 0 h 1792224"/>
              <a:gd name="connsiteX3-163" fmla="*/ 2798064 w 3243072"/>
              <a:gd name="connsiteY3-164" fmla="*/ 0 h 1792224"/>
              <a:gd name="connsiteX4-165" fmla="*/ 2798064 w 3243072"/>
              <a:gd name="connsiteY4-166" fmla="*/ 1426464 h 1792224"/>
              <a:gd name="connsiteX5-167" fmla="*/ 2151888 w 3243072"/>
              <a:gd name="connsiteY5-168" fmla="*/ 1426464 h 1792224"/>
              <a:gd name="connsiteX6-169" fmla="*/ 2151888 w 3243072"/>
              <a:gd name="connsiteY6-170" fmla="*/ 688848 h 1792224"/>
              <a:gd name="connsiteX7-171" fmla="*/ 1749552 w 3243072"/>
              <a:gd name="connsiteY7-172" fmla="*/ 688848 h 1792224"/>
              <a:gd name="connsiteX8-173" fmla="*/ 1749552 w 3243072"/>
              <a:gd name="connsiteY8-174" fmla="*/ 1371600 h 1792224"/>
              <a:gd name="connsiteX9-175" fmla="*/ 871728 w 3243072"/>
              <a:gd name="connsiteY9-176" fmla="*/ 1371600 h 1792224"/>
              <a:gd name="connsiteX10-177" fmla="*/ 852678 w 3243072"/>
              <a:gd name="connsiteY10-178" fmla="*/ 947166 h 1792224"/>
              <a:gd name="connsiteX11-179" fmla="*/ 1524 w 3243072"/>
              <a:gd name="connsiteY11-180" fmla="*/ 950976 h 1792224"/>
              <a:gd name="connsiteX12-181" fmla="*/ 0 w 3243072"/>
              <a:gd name="connsiteY12-182" fmla="*/ 1792224 h 1792224"/>
              <a:gd name="connsiteX0-183" fmla="*/ 0 w 3243072"/>
              <a:gd name="connsiteY0-184" fmla="*/ 1792224 h 1792224"/>
              <a:gd name="connsiteX1-185" fmla="*/ 3243072 w 3243072"/>
              <a:gd name="connsiteY1-186" fmla="*/ 1792224 h 1792224"/>
              <a:gd name="connsiteX2-187" fmla="*/ 3243072 w 3243072"/>
              <a:gd name="connsiteY2-188" fmla="*/ 0 h 1792224"/>
              <a:gd name="connsiteX3-189" fmla="*/ 2798064 w 3243072"/>
              <a:gd name="connsiteY3-190" fmla="*/ 0 h 1792224"/>
              <a:gd name="connsiteX4-191" fmla="*/ 2798064 w 3243072"/>
              <a:gd name="connsiteY4-192" fmla="*/ 1426464 h 1792224"/>
              <a:gd name="connsiteX5-193" fmla="*/ 2151888 w 3243072"/>
              <a:gd name="connsiteY5-194" fmla="*/ 1426464 h 1792224"/>
              <a:gd name="connsiteX6-195" fmla="*/ 2151888 w 3243072"/>
              <a:gd name="connsiteY6-196" fmla="*/ 688848 h 1792224"/>
              <a:gd name="connsiteX7-197" fmla="*/ 1749552 w 3243072"/>
              <a:gd name="connsiteY7-198" fmla="*/ 688848 h 1792224"/>
              <a:gd name="connsiteX8-199" fmla="*/ 1749552 w 3243072"/>
              <a:gd name="connsiteY8-200" fmla="*/ 1371600 h 1792224"/>
              <a:gd name="connsiteX9-201" fmla="*/ 848868 w 3243072"/>
              <a:gd name="connsiteY9-202" fmla="*/ 1373505 h 1792224"/>
              <a:gd name="connsiteX10-203" fmla="*/ 852678 w 3243072"/>
              <a:gd name="connsiteY10-204" fmla="*/ 947166 h 1792224"/>
              <a:gd name="connsiteX11-205" fmla="*/ 1524 w 3243072"/>
              <a:gd name="connsiteY11-206" fmla="*/ 950976 h 1792224"/>
              <a:gd name="connsiteX12-207" fmla="*/ 0 w 3243072"/>
              <a:gd name="connsiteY12-208" fmla="*/ 1792224 h 17922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243072" h="1792224">
                <a:moveTo>
                  <a:pt x="0" y="1792224"/>
                </a:moveTo>
                <a:lnTo>
                  <a:pt x="3243072" y="1792224"/>
                </a:lnTo>
                <a:lnTo>
                  <a:pt x="3243072" y="0"/>
                </a:lnTo>
                <a:lnTo>
                  <a:pt x="2798064" y="0"/>
                </a:lnTo>
                <a:lnTo>
                  <a:pt x="2798064" y="1426464"/>
                </a:lnTo>
                <a:lnTo>
                  <a:pt x="2151888" y="1426464"/>
                </a:lnTo>
                <a:lnTo>
                  <a:pt x="2151888" y="688848"/>
                </a:lnTo>
                <a:lnTo>
                  <a:pt x="1749552" y="688848"/>
                </a:lnTo>
                <a:lnTo>
                  <a:pt x="1749552" y="1371600"/>
                </a:lnTo>
                <a:lnTo>
                  <a:pt x="848868" y="1373505"/>
                </a:lnTo>
                <a:lnTo>
                  <a:pt x="852678" y="947166"/>
                </a:lnTo>
                <a:lnTo>
                  <a:pt x="1524" y="950976"/>
                </a:lnTo>
                <a:lnTo>
                  <a:pt x="0" y="1792224"/>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6" name="矩形 35"/>
          <p:cNvSpPr/>
          <p:nvPr/>
        </p:nvSpPr>
        <p:spPr bwMode="auto">
          <a:xfrm>
            <a:off x="4248150" y="3178330"/>
            <a:ext cx="122238" cy="203200"/>
          </a:xfrm>
          <a:prstGeom prst="rect">
            <a:avLst/>
          </a:pr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7" name="矩形 36"/>
          <p:cNvSpPr/>
          <p:nvPr/>
        </p:nvSpPr>
        <p:spPr bwMode="auto">
          <a:xfrm>
            <a:off x="4262438" y="3762530"/>
            <a:ext cx="122237" cy="614363"/>
          </a:xfrm>
          <a:prstGeom prst="rect">
            <a:avLst/>
          </a:pr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8" name="任意多边形 4"/>
          <p:cNvSpPr/>
          <p:nvPr/>
        </p:nvSpPr>
        <p:spPr bwMode="auto">
          <a:xfrm>
            <a:off x="2557463" y="1881343"/>
            <a:ext cx="3681412" cy="1762125"/>
          </a:xfrm>
          <a:custGeom>
            <a:avLst/>
            <a:gdLst>
              <a:gd name="connsiteX0" fmla="*/ 3235960 w 3235960"/>
              <a:gd name="connsiteY0" fmla="*/ 563880 h 1549400"/>
              <a:gd name="connsiteX1" fmla="*/ 3235960 w 3235960"/>
              <a:gd name="connsiteY1" fmla="*/ 0 h 1549400"/>
              <a:gd name="connsiteX2" fmla="*/ 0 w 3235960"/>
              <a:gd name="connsiteY2" fmla="*/ 0 h 1549400"/>
              <a:gd name="connsiteX3" fmla="*/ 0 w 3235960"/>
              <a:gd name="connsiteY3" fmla="*/ 1549400 h 1549400"/>
              <a:gd name="connsiteX4" fmla="*/ 848360 w 3235960"/>
              <a:gd name="connsiteY4" fmla="*/ 1549400 h 1549400"/>
              <a:gd name="connsiteX5" fmla="*/ 848360 w 3235960"/>
              <a:gd name="connsiteY5" fmla="*/ 1122680 h 1549400"/>
              <a:gd name="connsiteX6" fmla="*/ 447040 w 3235960"/>
              <a:gd name="connsiteY6" fmla="*/ 1122680 h 1549400"/>
              <a:gd name="connsiteX7" fmla="*/ 447040 w 3235960"/>
              <a:gd name="connsiteY7" fmla="*/ 218440 h 1549400"/>
              <a:gd name="connsiteX8" fmla="*/ 1864360 w 3235960"/>
              <a:gd name="connsiteY8" fmla="*/ 218440 h 1549400"/>
              <a:gd name="connsiteX9" fmla="*/ 1864360 w 3235960"/>
              <a:gd name="connsiteY9" fmla="*/ 441960 h 1549400"/>
              <a:gd name="connsiteX10" fmla="*/ 2159000 w 3235960"/>
              <a:gd name="connsiteY10" fmla="*/ 441960 h 1549400"/>
              <a:gd name="connsiteX11" fmla="*/ 2159000 w 3235960"/>
              <a:gd name="connsiteY11" fmla="*/ 254000 h 1549400"/>
              <a:gd name="connsiteX12" fmla="*/ 2814320 w 3235960"/>
              <a:gd name="connsiteY12" fmla="*/ 254000 h 1549400"/>
              <a:gd name="connsiteX13" fmla="*/ 2814320 w 3235960"/>
              <a:gd name="connsiteY13" fmla="*/ 568960 h 1549400"/>
              <a:gd name="connsiteX14" fmla="*/ 3235960 w 3235960"/>
              <a:gd name="connsiteY14" fmla="*/ 563880 h 1549400"/>
              <a:gd name="connsiteX0-1" fmla="*/ 3239770 w 3239770"/>
              <a:gd name="connsiteY0-2" fmla="*/ 571500 h 1549400"/>
              <a:gd name="connsiteX1-3" fmla="*/ 3235960 w 3239770"/>
              <a:gd name="connsiteY1-4" fmla="*/ 0 h 1549400"/>
              <a:gd name="connsiteX2-5" fmla="*/ 0 w 3239770"/>
              <a:gd name="connsiteY2-6" fmla="*/ 0 h 1549400"/>
              <a:gd name="connsiteX3-7" fmla="*/ 0 w 3239770"/>
              <a:gd name="connsiteY3-8" fmla="*/ 1549400 h 1549400"/>
              <a:gd name="connsiteX4-9" fmla="*/ 848360 w 3239770"/>
              <a:gd name="connsiteY4-10" fmla="*/ 1549400 h 1549400"/>
              <a:gd name="connsiteX5-11" fmla="*/ 848360 w 3239770"/>
              <a:gd name="connsiteY5-12" fmla="*/ 1122680 h 1549400"/>
              <a:gd name="connsiteX6-13" fmla="*/ 447040 w 3239770"/>
              <a:gd name="connsiteY6-14" fmla="*/ 1122680 h 1549400"/>
              <a:gd name="connsiteX7-15" fmla="*/ 447040 w 3239770"/>
              <a:gd name="connsiteY7-16" fmla="*/ 218440 h 1549400"/>
              <a:gd name="connsiteX8-17" fmla="*/ 1864360 w 3239770"/>
              <a:gd name="connsiteY8-18" fmla="*/ 218440 h 1549400"/>
              <a:gd name="connsiteX9-19" fmla="*/ 1864360 w 3239770"/>
              <a:gd name="connsiteY9-20" fmla="*/ 441960 h 1549400"/>
              <a:gd name="connsiteX10-21" fmla="*/ 2159000 w 3239770"/>
              <a:gd name="connsiteY10-22" fmla="*/ 441960 h 1549400"/>
              <a:gd name="connsiteX11-23" fmla="*/ 2159000 w 3239770"/>
              <a:gd name="connsiteY11-24" fmla="*/ 254000 h 1549400"/>
              <a:gd name="connsiteX12-25" fmla="*/ 2814320 w 3239770"/>
              <a:gd name="connsiteY12-26" fmla="*/ 254000 h 1549400"/>
              <a:gd name="connsiteX13-27" fmla="*/ 2814320 w 3239770"/>
              <a:gd name="connsiteY13-28" fmla="*/ 568960 h 1549400"/>
              <a:gd name="connsiteX14-29" fmla="*/ 3239770 w 3239770"/>
              <a:gd name="connsiteY14-30" fmla="*/ 571500 h 1549400"/>
              <a:gd name="connsiteX0-31" fmla="*/ 3234055 w 3235960"/>
              <a:gd name="connsiteY0-32" fmla="*/ 567690 h 1549400"/>
              <a:gd name="connsiteX1-33" fmla="*/ 3235960 w 3235960"/>
              <a:gd name="connsiteY1-34" fmla="*/ 0 h 1549400"/>
              <a:gd name="connsiteX2-35" fmla="*/ 0 w 3235960"/>
              <a:gd name="connsiteY2-36" fmla="*/ 0 h 1549400"/>
              <a:gd name="connsiteX3-37" fmla="*/ 0 w 3235960"/>
              <a:gd name="connsiteY3-38" fmla="*/ 1549400 h 1549400"/>
              <a:gd name="connsiteX4-39" fmla="*/ 848360 w 3235960"/>
              <a:gd name="connsiteY4-40" fmla="*/ 1549400 h 1549400"/>
              <a:gd name="connsiteX5-41" fmla="*/ 848360 w 3235960"/>
              <a:gd name="connsiteY5-42" fmla="*/ 1122680 h 1549400"/>
              <a:gd name="connsiteX6-43" fmla="*/ 447040 w 3235960"/>
              <a:gd name="connsiteY6-44" fmla="*/ 1122680 h 1549400"/>
              <a:gd name="connsiteX7-45" fmla="*/ 447040 w 3235960"/>
              <a:gd name="connsiteY7-46" fmla="*/ 218440 h 1549400"/>
              <a:gd name="connsiteX8-47" fmla="*/ 1864360 w 3235960"/>
              <a:gd name="connsiteY8-48" fmla="*/ 218440 h 1549400"/>
              <a:gd name="connsiteX9-49" fmla="*/ 1864360 w 3235960"/>
              <a:gd name="connsiteY9-50" fmla="*/ 441960 h 1549400"/>
              <a:gd name="connsiteX10-51" fmla="*/ 2159000 w 3235960"/>
              <a:gd name="connsiteY10-52" fmla="*/ 441960 h 1549400"/>
              <a:gd name="connsiteX11-53" fmla="*/ 2159000 w 3235960"/>
              <a:gd name="connsiteY11-54" fmla="*/ 254000 h 1549400"/>
              <a:gd name="connsiteX12-55" fmla="*/ 2814320 w 3235960"/>
              <a:gd name="connsiteY12-56" fmla="*/ 254000 h 1549400"/>
              <a:gd name="connsiteX13-57" fmla="*/ 2814320 w 3235960"/>
              <a:gd name="connsiteY13-58" fmla="*/ 568960 h 1549400"/>
              <a:gd name="connsiteX14-59" fmla="*/ 3234055 w 3235960"/>
              <a:gd name="connsiteY14-60" fmla="*/ 567690 h 1549400"/>
              <a:gd name="connsiteX0-61" fmla="*/ 3234055 w 3235960"/>
              <a:gd name="connsiteY0-62" fmla="*/ 567690 h 1549400"/>
              <a:gd name="connsiteX1-63" fmla="*/ 3235960 w 3235960"/>
              <a:gd name="connsiteY1-64" fmla="*/ 0 h 1549400"/>
              <a:gd name="connsiteX2-65" fmla="*/ 0 w 3235960"/>
              <a:gd name="connsiteY2-66" fmla="*/ 0 h 1549400"/>
              <a:gd name="connsiteX3-67" fmla="*/ 0 w 3235960"/>
              <a:gd name="connsiteY3-68" fmla="*/ 1549400 h 1549400"/>
              <a:gd name="connsiteX4-69" fmla="*/ 848360 w 3235960"/>
              <a:gd name="connsiteY4-70" fmla="*/ 1549400 h 1549400"/>
              <a:gd name="connsiteX5-71" fmla="*/ 848360 w 3235960"/>
              <a:gd name="connsiteY5-72" fmla="*/ 1122680 h 1549400"/>
              <a:gd name="connsiteX6-73" fmla="*/ 447040 w 3235960"/>
              <a:gd name="connsiteY6-74" fmla="*/ 1122680 h 1549400"/>
              <a:gd name="connsiteX7-75" fmla="*/ 447040 w 3235960"/>
              <a:gd name="connsiteY7-76" fmla="*/ 218440 h 1549400"/>
              <a:gd name="connsiteX8-77" fmla="*/ 1864360 w 3235960"/>
              <a:gd name="connsiteY8-78" fmla="*/ 218440 h 1549400"/>
              <a:gd name="connsiteX9-79" fmla="*/ 1864360 w 3235960"/>
              <a:gd name="connsiteY9-80" fmla="*/ 441960 h 1549400"/>
              <a:gd name="connsiteX10-81" fmla="*/ 2159000 w 3235960"/>
              <a:gd name="connsiteY10-82" fmla="*/ 441960 h 1549400"/>
              <a:gd name="connsiteX11-83" fmla="*/ 2159000 w 3235960"/>
              <a:gd name="connsiteY11-84" fmla="*/ 254000 h 1549400"/>
              <a:gd name="connsiteX12-85" fmla="*/ 2814320 w 3235960"/>
              <a:gd name="connsiteY12-86" fmla="*/ 254000 h 1549400"/>
              <a:gd name="connsiteX13-87" fmla="*/ 2787650 w 3235960"/>
              <a:gd name="connsiteY13-88" fmla="*/ 568960 h 1549400"/>
              <a:gd name="connsiteX14-89" fmla="*/ 3234055 w 3235960"/>
              <a:gd name="connsiteY14-90" fmla="*/ 567690 h 1549400"/>
              <a:gd name="connsiteX0-91" fmla="*/ 3234055 w 3235960"/>
              <a:gd name="connsiteY0-92" fmla="*/ 567690 h 1549400"/>
              <a:gd name="connsiteX1-93" fmla="*/ 3235960 w 3235960"/>
              <a:gd name="connsiteY1-94" fmla="*/ 0 h 1549400"/>
              <a:gd name="connsiteX2-95" fmla="*/ 0 w 3235960"/>
              <a:gd name="connsiteY2-96" fmla="*/ 0 h 1549400"/>
              <a:gd name="connsiteX3-97" fmla="*/ 0 w 3235960"/>
              <a:gd name="connsiteY3-98" fmla="*/ 1549400 h 1549400"/>
              <a:gd name="connsiteX4-99" fmla="*/ 848360 w 3235960"/>
              <a:gd name="connsiteY4-100" fmla="*/ 1549400 h 1549400"/>
              <a:gd name="connsiteX5-101" fmla="*/ 848360 w 3235960"/>
              <a:gd name="connsiteY5-102" fmla="*/ 1122680 h 1549400"/>
              <a:gd name="connsiteX6-103" fmla="*/ 447040 w 3235960"/>
              <a:gd name="connsiteY6-104" fmla="*/ 1122680 h 1549400"/>
              <a:gd name="connsiteX7-105" fmla="*/ 447040 w 3235960"/>
              <a:gd name="connsiteY7-106" fmla="*/ 218440 h 1549400"/>
              <a:gd name="connsiteX8-107" fmla="*/ 1864360 w 3235960"/>
              <a:gd name="connsiteY8-108" fmla="*/ 218440 h 1549400"/>
              <a:gd name="connsiteX9-109" fmla="*/ 1864360 w 3235960"/>
              <a:gd name="connsiteY9-110" fmla="*/ 441960 h 1549400"/>
              <a:gd name="connsiteX10-111" fmla="*/ 2159000 w 3235960"/>
              <a:gd name="connsiteY10-112" fmla="*/ 441960 h 1549400"/>
              <a:gd name="connsiteX11-113" fmla="*/ 2159000 w 3235960"/>
              <a:gd name="connsiteY11-114" fmla="*/ 254000 h 1549400"/>
              <a:gd name="connsiteX12-115" fmla="*/ 2791460 w 3235960"/>
              <a:gd name="connsiteY12-116" fmla="*/ 261620 h 1549400"/>
              <a:gd name="connsiteX13-117" fmla="*/ 2787650 w 3235960"/>
              <a:gd name="connsiteY13-118" fmla="*/ 568960 h 1549400"/>
              <a:gd name="connsiteX14-119" fmla="*/ 3234055 w 3235960"/>
              <a:gd name="connsiteY14-120" fmla="*/ 567690 h 1549400"/>
              <a:gd name="connsiteX0-121" fmla="*/ 3234055 w 3235960"/>
              <a:gd name="connsiteY0-122" fmla="*/ 567690 h 1549400"/>
              <a:gd name="connsiteX1-123" fmla="*/ 3235960 w 3235960"/>
              <a:gd name="connsiteY1-124" fmla="*/ 0 h 1549400"/>
              <a:gd name="connsiteX2-125" fmla="*/ 0 w 3235960"/>
              <a:gd name="connsiteY2-126" fmla="*/ 0 h 1549400"/>
              <a:gd name="connsiteX3-127" fmla="*/ 0 w 3235960"/>
              <a:gd name="connsiteY3-128" fmla="*/ 1549400 h 1549400"/>
              <a:gd name="connsiteX4-129" fmla="*/ 848360 w 3235960"/>
              <a:gd name="connsiteY4-130" fmla="*/ 1549400 h 1549400"/>
              <a:gd name="connsiteX5-131" fmla="*/ 848360 w 3235960"/>
              <a:gd name="connsiteY5-132" fmla="*/ 1122680 h 1549400"/>
              <a:gd name="connsiteX6-133" fmla="*/ 447040 w 3235960"/>
              <a:gd name="connsiteY6-134" fmla="*/ 1122680 h 1549400"/>
              <a:gd name="connsiteX7-135" fmla="*/ 447040 w 3235960"/>
              <a:gd name="connsiteY7-136" fmla="*/ 218440 h 1549400"/>
              <a:gd name="connsiteX8-137" fmla="*/ 1864360 w 3235960"/>
              <a:gd name="connsiteY8-138" fmla="*/ 218440 h 1549400"/>
              <a:gd name="connsiteX9-139" fmla="*/ 1864360 w 3235960"/>
              <a:gd name="connsiteY9-140" fmla="*/ 441960 h 1549400"/>
              <a:gd name="connsiteX10-141" fmla="*/ 2159000 w 3235960"/>
              <a:gd name="connsiteY10-142" fmla="*/ 441960 h 1549400"/>
              <a:gd name="connsiteX11-143" fmla="*/ 2159000 w 3235960"/>
              <a:gd name="connsiteY11-144" fmla="*/ 254000 h 1549400"/>
              <a:gd name="connsiteX12-145" fmla="*/ 2787650 w 3235960"/>
              <a:gd name="connsiteY12-146" fmla="*/ 250190 h 1549400"/>
              <a:gd name="connsiteX13-147" fmla="*/ 2787650 w 3235960"/>
              <a:gd name="connsiteY13-148" fmla="*/ 568960 h 1549400"/>
              <a:gd name="connsiteX14-149" fmla="*/ 3234055 w 3235960"/>
              <a:gd name="connsiteY14-150" fmla="*/ 567690 h 1549400"/>
              <a:gd name="connsiteX0-151" fmla="*/ 3234055 w 3235960"/>
              <a:gd name="connsiteY0-152" fmla="*/ 567690 h 1549400"/>
              <a:gd name="connsiteX1-153" fmla="*/ 3235960 w 3235960"/>
              <a:gd name="connsiteY1-154" fmla="*/ 0 h 1549400"/>
              <a:gd name="connsiteX2-155" fmla="*/ 0 w 3235960"/>
              <a:gd name="connsiteY2-156" fmla="*/ 0 h 1549400"/>
              <a:gd name="connsiteX3-157" fmla="*/ 0 w 3235960"/>
              <a:gd name="connsiteY3-158" fmla="*/ 1549400 h 1549400"/>
              <a:gd name="connsiteX4-159" fmla="*/ 848360 w 3235960"/>
              <a:gd name="connsiteY4-160" fmla="*/ 1549400 h 1549400"/>
              <a:gd name="connsiteX5-161" fmla="*/ 848360 w 3235960"/>
              <a:gd name="connsiteY5-162" fmla="*/ 1122680 h 1549400"/>
              <a:gd name="connsiteX6-163" fmla="*/ 447040 w 3235960"/>
              <a:gd name="connsiteY6-164" fmla="*/ 1122680 h 1549400"/>
              <a:gd name="connsiteX7-165" fmla="*/ 447040 w 3235960"/>
              <a:gd name="connsiteY7-166" fmla="*/ 218440 h 1549400"/>
              <a:gd name="connsiteX8-167" fmla="*/ 1864360 w 3235960"/>
              <a:gd name="connsiteY8-168" fmla="*/ 218440 h 1549400"/>
              <a:gd name="connsiteX9-169" fmla="*/ 1864360 w 3235960"/>
              <a:gd name="connsiteY9-170" fmla="*/ 441960 h 1549400"/>
              <a:gd name="connsiteX10-171" fmla="*/ 2159000 w 3235960"/>
              <a:gd name="connsiteY10-172" fmla="*/ 441960 h 1549400"/>
              <a:gd name="connsiteX11-173" fmla="*/ 2159000 w 3235960"/>
              <a:gd name="connsiteY11-174" fmla="*/ 254000 h 1549400"/>
              <a:gd name="connsiteX12-175" fmla="*/ 2793365 w 3235960"/>
              <a:gd name="connsiteY12-176" fmla="*/ 252095 h 1549400"/>
              <a:gd name="connsiteX13-177" fmla="*/ 2787650 w 3235960"/>
              <a:gd name="connsiteY13-178" fmla="*/ 568960 h 1549400"/>
              <a:gd name="connsiteX14-179" fmla="*/ 3234055 w 3235960"/>
              <a:gd name="connsiteY14-180" fmla="*/ 567690 h 1549400"/>
              <a:gd name="connsiteX0-181" fmla="*/ 3234055 w 3235960"/>
              <a:gd name="connsiteY0-182" fmla="*/ 567690 h 1549400"/>
              <a:gd name="connsiteX1-183" fmla="*/ 3235960 w 3235960"/>
              <a:gd name="connsiteY1-184" fmla="*/ 0 h 1549400"/>
              <a:gd name="connsiteX2-185" fmla="*/ 0 w 3235960"/>
              <a:gd name="connsiteY2-186" fmla="*/ 0 h 1549400"/>
              <a:gd name="connsiteX3-187" fmla="*/ 0 w 3235960"/>
              <a:gd name="connsiteY3-188" fmla="*/ 1549400 h 1549400"/>
              <a:gd name="connsiteX4-189" fmla="*/ 848360 w 3235960"/>
              <a:gd name="connsiteY4-190" fmla="*/ 1549400 h 1549400"/>
              <a:gd name="connsiteX5-191" fmla="*/ 848360 w 3235960"/>
              <a:gd name="connsiteY5-192" fmla="*/ 1122680 h 1549400"/>
              <a:gd name="connsiteX6-193" fmla="*/ 447040 w 3235960"/>
              <a:gd name="connsiteY6-194" fmla="*/ 1122680 h 1549400"/>
              <a:gd name="connsiteX7-195" fmla="*/ 447040 w 3235960"/>
              <a:gd name="connsiteY7-196" fmla="*/ 218440 h 1549400"/>
              <a:gd name="connsiteX8-197" fmla="*/ 1864360 w 3235960"/>
              <a:gd name="connsiteY8-198" fmla="*/ 218440 h 1549400"/>
              <a:gd name="connsiteX9-199" fmla="*/ 1864360 w 3235960"/>
              <a:gd name="connsiteY9-200" fmla="*/ 441960 h 1549400"/>
              <a:gd name="connsiteX10-201" fmla="*/ 2159000 w 3235960"/>
              <a:gd name="connsiteY10-202" fmla="*/ 441960 h 1549400"/>
              <a:gd name="connsiteX11-203" fmla="*/ 2159000 w 3235960"/>
              <a:gd name="connsiteY11-204" fmla="*/ 254000 h 1549400"/>
              <a:gd name="connsiteX12-205" fmla="*/ 2793365 w 3235960"/>
              <a:gd name="connsiteY12-206" fmla="*/ 252095 h 1549400"/>
              <a:gd name="connsiteX13-207" fmla="*/ 2793365 w 3235960"/>
              <a:gd name="connsiteY13-208" fmla="*/ 572770 h 1549400"/>
              <a:gd name="connsiteX14-209" fmla="*/ 3234055 w 3235960"/>
              <a:gd name="connsiteY14-210" fmla="*/ 567690 h 1549400"/>
              <a:gd name="connsiteX0-211" fmla="*/ 3234055 w 3235960"/>
              <a:gd name="connsiteY0-212" fmla="*/ 567690 h 1549400"/>
              <a:gd name="connsiteX1-213" fmla="*/ 3235960 w 3235960"/>
              <a:gd name="connsiteY1-214" fmla="*/ 0 h 1549400"/>
              <a:gd name="connsiteX2-215" fmla="*/ 0 w 3235960"/>
              <a:gd name="connsiteY2-216" fmla="*/ 0 h 1549400"/>
              <a:gd name="connsiteX3-217" fmla="*/ 0 w 3235960"/>
              <a:gd name="connsiteY3-218" fmla="*/ 1549400 h 1549400"/>
              <a:gd name="connsiteX4-219" fmla="*/ 848360 w 3235960"/>
              <a:gd name="connsiteY4-220" fmla="*/ 1549400 h 1549400"/>
              <a:gd name="connsiteX5-221" fmla="*/ 848360 w 3235960"/>
              <a:gd name="connsiteY5-222" fmla="*/ 1122680 h 1549400"/>
              <a:gd name="connsiteX6-223" fmla="*/ 447040 w 3235960"/>
              <a:gd name="connsiteY6-224" fmla="*/ 1122680 h 1549400"/>
              <a:gd name="connsiteX7-225" fmla="*/ 447040 w 3235960"/>
              <a:gd name="connsiteY7-226" fmla="*/ 218440 h 1549400"/>
              <a:gd name="connsiteX8-227" fmla="*/ 1864360 w 3235960"/>
              <a:gd name="connsiteY8-228" fmla="*/ 218440 h 1549400"/>
              <a:gd name="connsiteX9-229" fmla="*/ 1864360 w 3235960"/>
              <a:gd name="connsiteY9-230" fmla="*/ 441960 h 1549400"/>
              <a:gd name="connsiteX10-231" fmla="*/ 2159000 w 3235960"/>
              <a:gd name="connsiteY10-232" fmla="*/ 441960 h 1549400"/>
              <a:gd name="connsiteX11-233" fmla="*/ 2159000 w 3235960"/>
              <a:gd name="connsiteY11-234" fmla="*/ 254000 h 1549400"/>
              <a:gd name="connsiteX12-235" fmla="*/ 2793365 w 3235960"/>
              <a:gd name="connsiteY12-236" fmla="*/ 252095 h 1549400"/>
              <a:gd name="connsiteX13-237" fmla="*/ 2787650 w 3235960"/>
              <a:gd name="connsiteY13-238" fmla="*/ 574675 h 1549400"/>
              <a:gd name="connsiteX14-239" fmla="*/ 3234055 w 3235960"/>
              <a:gd name="connsiteY14-240" fmla="*/ 567690 h 1549400"/>
              <a:gd name="connsiteX0-241" fmla="*/ 3234055 w 3235960"/>
              <a:gd name="connsiteY0-242" fmla="*/ 567690 h 1549400"/>
              <a:gd name="connsiteX1-243" fmla="*/ 3235960 w 3235960"/>
              <a:gd name="connsiteY1-244" fmla="*/ 0 h 1549400"/>
              <a:gd name="connsiteX2-245" fmla="*/ 0 w 3235960"/>
              <a:gd name="connsiteY2-246" fmla="*/ 0 h 1549400"/>
              <a:gd name="connsiteX3-247" fmla="*/ 0 w 3235960"/>
              <a:gd name="connsiteY3-248" fmla="*/ 1549400 h 1549400"/>
              <a:gd name="connsiteX4-249" fmla="*/ 848360 w 3235960"/>
              <a:gd name="connsiteY4-250" fmla="*/ 1549400 h 1549400"/>
              <a:gd name="connsiteX5-251" fmla="*/ 848360 w 3235960"/>
              <a:gd name="connsiteY5-252" fmla="*/ 1122680 h 1549400"/>
              <a:gd name="connsiteX6-253" fmla="*/ 447040 w 3235960"/>
              <a:gd name="connsiteY6-254" fmla="*/ 1122680 h 1549400"/>
              <a:gd name="connsiteX7-255" fmla="*/ 447040 w 3235960"/>
              <a:gd name="connsiteY7-256" fmla="*/ 218440 h 1549400"/>
              <a:gd name="connsiteX8-257" fmla="*/ 1864360 w 3235960"/>
              <a:gd name="connsiteY8-258" fmla="*/ 218440 h 1549400"/>
              <a:gd name="connsiteX9-259" fmla="*/ 1864360 w 3235960"/>
              <a:gd name="connsiteY9-260" fmla="*/ 441960 h 1549400"/>
              <a:gd name="connsiteX10-261" fmla="*/ 2159000 w 3235960"/>
              <a:gd name="connsiteY10-262" fmla="*/ 441960 h 1549400"/>
              <a:gd name="connsiteX11-263" fmla="*/ 2159000 w 3235960"/>
              <a:gd name="connsiteY11-264" fmla="*/ 254000 h 1549400"/>
              <a:gd name="connsiteX12-265" fmla="*/ 2793365 w 3235960"/>
              <a:gd name="connsiteY12-266" fmla="*/ 252095 h 1549400"/>
              <a:gd name="connsiteX13-267" fmla="*/ 2795270 w 3235960"/>
              <a:gd name="connsiteY13-268" fmla="*/ 567055 h 1549400"/>
              <a:gd name="connsiteX14-269" fmla="*/ 3234055 w 3235960"/>
              <a:gd name="connsiteY14-270" fmla="*/ 567690 h 1549400"/>
              <a:gd name="connsiteX0-271" fmla="*/ 3234055 w 3235960"/>
              <a:gd name="connsiteY0-272" fmla="*/ 567690 h 1549400"/>
              <a:gd name="connsiteX1-273" fmla="*/ 3235960 w 3235960"/>
              <a:gd name="connsiteY1-274" fmla="*/ 0 h 1549400"/>
              <a:gd name="connsiteX2-275" fmla="*/ 0 w 3235960"/>
              <a:gd name="connsiteY2-276" fmla="*/ 0 h 1549400"/>
              <a:gd name="connsiteX3-277" fmla="*/ 0 w 3235960"/>
              <a:gd name="connsiteY3-278" fmla="*/ 1549400 h 1549400"/>
              <a:gd name="connsiteX4-279" fmla="*/ 848360 w 3235960"/>
              <a:gd name="connsiteY4-280" fmla="*/ 1549400 h 1549400"/>
              <a:gd name="connsiteX5-281" fmla="*/ 848360 w 3235960"/>
              <a:gd name="connsiteY5-282" fmla="*/ 1122680 h 1549400"/>
              <a:gd name="connsiteX6-283" fmla="*/ 447040 w 3235960"/>
              <a:gd name="connsiteY6-284" fmla="*/ 1122680 h 1549400"/>
              <a:gd name="connsiteX7-285" fmla="*/ 447040 w 3235960"/>
              <a:gd name="connsiteY7-286" fmla="*/ 218440 h 1549400"/>
              <a:gd name="connsiteX8-287" fmla="*/ 1864360 w 3235960"/>
              <a:gd name="connsiteY8-288" fmla="*/ 218440 h 1549400"/>
              <a:gd name="connsiteX9-289" fmla="*/ 1864360 w 3235960"/>
              <a:gd name="connsiteY9-290" fmla="*/ 441960 h 1549400"/>
              <a:gd name="connsiteX10-291" fmla="*/ 2159000 w 3235960"/>
              <a:gd name="connsiteY10-292" fmla="*/ 441960 h 1549400"/>
              <a:gd name="connsiteX11-293" fmla="*/ 2159000 w 3235960"/>
              <a:gd name="connsiteY11-294" fmla="*/ 254000 h 1549400"/>
              <a:gd name="connsiteX12-295" fmla="*/ 2793365 w 3235960"/>
              <a:gd name="connsiteY12-296" fmla="*/ 252095 h 1549400"/>
              <a:gd name="connsiteX13-297" fmla="*/ 2785745 w 3235960"/>
              <a:gd name="connsiteY13-298" fmla="*/ 567055 h 1549400"/>
              <a:gd name="connsiteX14-299" fmla="*/ 3234055 w 3235960"/>
              <a:gd name="connsiteY14-300" fmla="*/ 567690 h 1549400"/>
              <a:gd name="connsiteX0-301" fmla="*/ 3234055 w 3235960"/>
              <a:gd name="connsiteY0-302" fmla="*/ 567690 h 1549400"/>
              <a:gd name="connsiteX1-303" fmla="*/ 3235960 w 3235960"/>
              <a:gd name="connsiteY1-304" fmla="*/ 0 h 1549400"/>
              <a:gd name="connsiteX2-305" fmla="*/ 0 w 3235960"/>
              <a:gd name="connsiteY2-306" fmla="*/ 0 h 1549400"/>
              <a:gd name="connsiteX3-307" fmla="*/ 0 w 3235960"/>
              <a:gd name="connsiteY3-308" fmla="*/ 1549400 h 1549400"/>
              <a:gd name="connsiteX4-309" fmla="*/ 848360 w 3235960"/>
              <a:gd name="connsiteY4-310" fmla="*/ 1549400 h 1549400"/>
              <a:gd name="connsiteX5-311" fmla="*/ 848360 w 3235960"/>
              <a:gd name="connsiteY5-312" fmla="*/ 1122680 h 1549400"/>
              <a:gd name="connsiteX6-313" fmla="*/ 447040 w 3235960"/>
              <a:gd name="connsiteY6-314" fmla="*/ 1122680 h 1549400"/>
              <a:gd name="connsiteX7-315" fmla="*/ 447040 w 3235960"/>
              <a:gd name="connsiteY7-316" fmla="*/ 218440 h 1549400"/>
              <a:gd name="connsiteX8-317" fmla="*/ 1864360 w 3235960"/>
              <a:gd name="connsiteY8-318" fmla="*/ 218440 h 1549400"/>
              <a:gd name="connsiteX9-319" fmla="*/ 1864360 w 3235960"/>
              <a:gd name="connsiteY9-320" fmla="*/ 441960 h 1549400"/>
              <a:gd name="connsiteX10-321" fmla="*/ 2159000 w 3235960"/>
              <a:gd name="connsiteY10-322" fmla="*/ 441960 h 1549400"/>
              <a:gd name="connsiteX11-323" fmla="*/ 2159000 w 3235960"/>
              <a:gd name="connsiteY11-324" fmla="*/ 254000 h 1549400"/>
              <a:gd name="connsiteX12-325" fmla="*/ 2787650 w 3235960"/>
              <a:gd name="connsiteY12-326" fmla="*/ 255905 h 1549400"/>
              <a:gd name="connsiteX13-327" fmla="*/ 2785745 w 3235960"/>
              <a:gd name="connsiteY13-328" fmla="*/ 567055 h 1549400"/>
              <a:gd name="connsiteX14-329" fmla="*/ 3234055 w 3235960"/>
              <a:gd name="connsiteY14-330" fmla="*/ 567690 h 1549400"/>
              <a:gd name="connsiteX0-331" fmla="*/ 3234055 w 3235960"/>
              <a:gd name="connsiteY0-332" fmla="*/ 567690 h 1549400"/>
              <a:gd name="connsiteX1-333" fmla="*/ 3235960 w 3235960"/>
              <a:gd name="connsiteY1-334" fmla="*/ 0 h 1549400"/>
              <a:gd name="connsiteX2-335" fmla="*/ 0 w 3235960"/>
              <a:gd name="connsiteY2-336" fmla="*/ 0 h 1549400"/>
              <a:gd name="connsiteX3-337" fmla="*/ 0 w 3235960"/>
              <a:gd name="connsiteY3-338" fmla="*/ 1549400 h 1549400"/>
              <a:gd name="connsiteX4-339" fmla="*/ 848360 w 3235960"/>
              <a:gd name="connsiteY4-340" fmla="*/ 1549400 h 1549400"/>
              <a:gd name="connsiteX5-341" fmla="*/ 848360 w 3235960"/>
              <a:gd name="connsiteY5-342" fmla="*/ 1122680 h 1549400"/>
              <a:gd name="connsiteX6-343" fmla="*/ 447040 w 3235960"/>
              <a:gd name="connsiteY6-344" fmla="*/ 1122680 h 1549400"/>
              <a:gd name="connsiteX7-345" fmla="*/ 447040 w 3235960"/>
              <a:gd name="connsiteY7-346" fmla="*/ 218440 h 1549400"/>
              <a:gd name="connsiteX8-347" fmla="*/ 1864360 w 3235960"/>
              <a:gd name="connsiteY8-348" fmla="*/ 218440 h 1549400"/>
              <a:gd name="connsiteX9-349" fmla="*/ 1864360 w 3235960"/>
              <a:gd name="connsiteY9-350" fmla="*/ 441960 h 1549400"/>
              <a:gd name="connsiteX10-351" fmla="*/ 2159000 w 3235960"/>
              <a:gd name="connsiteY10-352" fmla="*/ 441960 h 1549400"/>
              <a:gd name="connsiteX11-353" fmla="*/ 2159000 w 3235960"/>
              <a:gd name="connsiteY11-354" fmla="*/ 254000 h 1549400"/>
              <a:gd name="connsiteX12-355" fmla="*/ 2797175 w 3235960"/>
              <a:gd name="connsiteY12-356" fmla="*/ 254000 h 1549400"/>
              <a:gd name="connsiteX13-357" fmla="*/ 2785745 w 3235960"/>
              <a:gd name="connsiteY13-358" fmla="*/ 567055 h 1549400"/>
              <a:gd name="connsiteX14-359" fmla="*/ 3234055 w 3235960"/>
              <a:gd name="connsiteY14-360" fmla="*/ 567690 h 1549400"/>
              <a:gd name="connsiteX0-361" fmla="*/ 3234055 w 3235960"/>
              <a:gd name="connsiteY0-362" fmla="*/ 567690 h 1549400"/>
              <a:gd name="connsiteX1-363" fmla="*/ 3235960 w 3235960"/>
              <a:gd name="connsiteY1-364" fmla="*/ 0 h 1549400"/>
              <a:gd name="connsiteX2-365" fmla="*/ 0 w 3235960"/>
              <a:gd name="connsiteY2-366" fmla="*/ 0 h 1549400"/>
              <a:gd name="connsiteX3-367" fmla="*/ 0 w 3235960"/>
              <a:gd name="connsiteY3-368" fmla="*/ 1549400 h 1549400"/>
              <a:gd name="connsiteX4-369" fmla="*/ 848360 w 3235960"/>
              <a:gd name="connsiteY4-370" fmla="*/ 1549400 h 1549400"/>
              <a:gd name="connsiteX5-371" fmla="*/ 848360 w 3235960"/>
              <a:gd name="connsiteY5-372" fmla="*/ 1122680 h 1549400"/>
              <a:gd name="connsiteX6-373" fmla="*/ 447040 w 3235960"/>
              <a:gd name="connsiteY6-374" fmla="*/ 1122680 h 1549400"/>
              <a:gd name="connsiteX7-375" fmla="*/ 447040 w 3235960"/>
              <a:gd name="connsiteY7-376" fmla="*/ 218440 h 1549400"/>
              <a:gd name="connsiteX8-377" fmla="*/ 1864360 w 3235960"/>
              <a:gd name="connsiteY8-378" fmla="*/ 218440 h 1549400"/>
              <a:gd name="connsiteX9-379" fmla="*/ 1864360 w 3235960"/>
              <a:gd name="connsiteY9-380" fmla="*/ 441960 h 1549400"/>
              <a:gd name="connsiteX10-381" fmla="*/ 2159000 w 3235960"/>
              <a:gd name="connsiteY10-382" fmla="*/ 441960 h 1549400"/>
              <a:gd name="connsiteX11-383" fmla="*/ 2159000 w 3235960"/>
              <a:gd name="connsiteY11-384" fmla="*/ 254000 h 1549400"/>
              <a:gd name="connsiteX12-385" fmla="*/ 2785745 w 3235960"/>
              <a:gd name="connsiteY12-386" fmla="*/ 257810 h 1549400"/>
              <a:gd name="connsiteX13-387" fmla="*/ 2785745 w 3235960"/>
              <a:gd name="connsiteY13-388" fmla="*/ 567055 h 1549400"/>
              <a:gd name="connsiteX14-389" fmla="*/ 3234055 w 3235960"/>
              <a:gd name="connsiteY14-390" fmla="*/ 567690 h 1549400"/>
              <a:gd name="connsiteX0-391" fmla="*/ 3234055 w 3235960"/>
              <a:gd name="connsiteY0-392" fmla="*/ 567690 h 1549400"/>
              <a:gd name="connsiteX1-393" fmla="*/ 3235960 w 3235960"/>
              <a:gd name="connsiteY1-394" fmla="*/ 0 h 1549400"/>
              <a:gd name="connsiteX2-395" fmla="*/ 0 w 3235960"/>
              <a:gd name="connsiteY2-396" fmla="*/ 0 h 1549400"/>
              <a:gd name="connsiteX3-397" fmla="*/ 0 w 3235960"/>
              <a:gd name="connsiteY3-398" fmla="*/ 1549400 h 1549400"/>
              <a:gd name="connsiteX4-399" fmla="*/ 848360 w 3235960"/>
              <a:gd name="connsiteY4-400" fmla="*/ 1549400 h 1549400"/>
              <a:gd name="connsiteX5-401" fmla="*/ 848360 w 3235960"/>
              <a:gd name="connsiteY5-402" fmla="*/ 1122680 h 1549400"/>
              <a:gd name="connsiteX6-403" fmla="*/ 447040 w 3235960"/>
              <a:gd name="connsiteY6-404" fmla="*/ 1122680 h 1549400"/>
              <a:gd name="connsiteX7-405" fmla="*/ 447040 w 3235960"/>
              <a:gd name="connsiteY7-406" fmla="*/ 218440 h 1549400"/>
              <a:gd name="connsiteX8-407" fmla="*/ 1864360 w 3235960"/>
              <a:gd name="connsiteY8-408" fmla="*/ 218440 h 1549400"/>
              <a:gd name="connsiteX9-409" fmla="*/ 1864360 w 3235960"/>
              <a:gd name="connsiteY9-410" fmla="*/ 441960 h 1549400"/>
              <a:gd name="connsiteX10-411" fmla="*/ 2159000 w 3235960"/>
              <a:gd name="connsiteY10-412" fmla="*/ 441960 h 1549400"/>
              <a:gd name="connsiteX11-413" fmla="*/ 2159000 w 3235960"/>
              <a:gd name="connsiteY11-414" fmla="*/ 254000 h 1549400"/>
              <a:gd name="connsiteX12-415" fmla="*/ 2787650 w 3235960"/>
              <a:gd name="connsiteY12-416" fmla="*/ 248285 h 1549400"/>
              <a:gd name="connsiteX13-417" fmla="*/ 2785745 w 3235960"/>
              <a:gd name="connsiteY13-418" fmla="*/ 567055 h 1549400"/>
              <a:gd name="connsiteX14-419" fmla="*/ 3234055 w 3235960"/>
              <a:gd name="connsiteY14-420" fmla="*/ 567690 h 154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3235960" h="1549400">
                <a:moveTo>
                  <a:pt x="3234055" y="567690"/>
                </a:moveTo>
                <a:lnTo>
                  <a:pt x="3235960" y="0"/>
                </a:lnTo>
                <a:lnTo>
                  <a:pt x="0" y="0"/>
                </a:lnTo>
                <a:lnTo>
                  <a:pt x="0" y="1549400"/>
                </a:lnTo>
                <a:lnTo>
                  <a:pt x="848360" y="1549400"/>
                </a:lnTo>
                <a:lnTo>
                  <a:pt x="848360" y="1122680"/>
                </a:lnTo>
                <a:lnTo>
                  <a:pt x="447040" y="1122680"/>
                </a:lnTo>
                <a:lnTo>
                  <a:pt x="447040" y="218440"/>
                </a:lnTo>
                <a:lnTo>
                  <a:pt x="1864360" y="218440"/>
                </a:lnTo>
                <a:lnTo>
                  <a:pt x="1864360" y="441960"/>
                </a:lnTo>
                <a:lnTo>
                  <a:pt x="2159000" y="441960"/>
                </a:lnTo>
                <a:lnTo>
                  <a:pt x="2159000" y="254000"/>
                </a:lnTo>
                <a:lnTo>
                  <a:pt x="2787650" y="248285"/>
                </a:lnTo>
                <a:lnTo>
                  <a:pt x="2785745" y="567055"/>
                </a:lnTo>
                <a:lnTo>
                  <a:pt x="3234055" y="567690"/>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9" name="Rectangle 39"/>
          <p:cNvSpPr>
            <a:spLocks noChangeArrowheads="1"/>
          </p:cNvSpPr>
          <p:nvPr/>
        </p:nvSpPr>
        <p:spPr bwMode="auto">
          <a:xfrm>
            <a:off x="5005388" y="3564093"/>
            <a:ext cx="720725" cy="328612"/>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cxnSp>
        <p:nvCxnSpPr>
          <p:cNvPr id="40" name="直接连接符 39"/>
          <p:cNvCxnSpPr/>
          <p:nvPr/>
        </p:nvCxnSpPr>
        <p:spPr bwMode="auto">
          <a:xfrm>
            <a:off x="2557463" y="3629180"/>
            <a:ext cx="0" cy="450850"/>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1" name="直接连接符 40"/>
          <p:cNvCxnSpPr/>
          <p:nvPr/>
        </p:nvCxnSpPr>
        <p:spPr bwMode="auto">
          <a:xfrm>
            <a:off x="3517900" y="3643468"/>
            <a:ext cx="0" cy="430212"/>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42" name="组合 45055"/>
          <p:cNvGrpSpPr/>
          <p:nvPr/>
        </p:nvGrpSpPr>
        <p:grpSpPr bwMode="auto">
          <a:xfrm>
            <a:off x="1362075" y="3511705"/>
            <a:ext cx="2171700" cy="563563"/>
            <a:chOff x="619275" y="3481313"/>
            <a:chExt cx="2171045" cy="563306"/>
          </a:xfrm>
        </p:grpSpPr>
        <p:grpSp>
          <p:nvGrpSpPr>
            <p:cNvPr id="43" name="组合 2"/>
            <p:cNvGrpSpPr/>
            <p:nvPr/>
          </p:nvGrpSpPr>
          <p:grpSpPr bwMode="auto">
            <a:xfrm>
              <a:off x="1134320" y="3612619"/>
              <a:ext cx="1656000" cy="432000"/>
              <a:chOff x="1134320" y="3612619"/>
              <a:chExt cx="1656000" cy="432000"/>
            </a:xfrm>
          </p:grpSpPr>
          <p:sp>
            <p:nvSpPr>
              <p:cNvPr id="45" name="Rectangle 40"/>
              <p:cNvSpPr>
                <a:spLocks noChangeArrowheads="1"/>
              </p:cNvSpPr>
              <p:nvPr/>
            </p:nvSpPr>
            <p:spPr bwMode="auto">
              <a:xfrm>
                <a:off x="1134320" y="3612619"/>
                <a:ext cx="1656000" cy="432000"/>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46" name="AutoShape 61"/>
              <p:cNvSpPr>
                <a:spLocks noChangeArrowheads="1"/>
              </p:cNvSpPr>
              <p:nvPr/>
            </p:nvSpPr>
            <p:spPr bwMode="auto">
              <a:xfrm>
                <a:off x="1229749" y="3664743"/>
                <a:ext cx="506413" cy="303213"/>
              </a:xfrm>
              <a:prstGeom prst="rightArrow">
                <a:avLst>
                  <a:gd name="adj1" fmla="val 50000"/>
                  <a:gd name="adj2" fmla="val 48782"/>
                </a:avLst>
              </a:prstGeom>
              <a:solidFill>
                <a:srgbClr val="FF7C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44" name="Rectangle 35"/>
            <p:cNvSpPr>
              <a:spLocks noChangeArrowheads="1"/>
            </p:cNvSpPr>
            <p:nvPr/>
          </p:nvSpPr>
          <p:spPr bwMode="auto">
            <a:xfrm>
              <a:off x="619275" y="3481313"/>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1</a:t>
              </a:r>
              <a:endParaRPr lang="zh-CN" altLang="en-US" sz="2800" baseline="-25000">
                <a:latin typeface="Calibri" panose="020F0502020204030204" pitchFamily="34" charset="0"/>
              </a:endParaRPr>
            </a:p>
          </p:txBody>
        </p:sp>
      </p:grpSp>
      <p:cxnSp>
        <p:nvCxnSpPr>
          <p:cNvPr id="47" name="直接连接符 46"/>
          <p:cNvCxnSpPr/>
          <p:nvPr/>
        </p:nvCxnSpPr>
        <p:spPr bwMode="auto">
          <a:xfrm>
            <a:off x="6238875" y="2443318"/>
            <a:ext cx="0" cy="73660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8" name="直接连接符 47"/>
          <p:cNvCxnSpPr/>
          <p:nvPr/>
        </p:nvCxnSpPr>
        <p:spPr bwMode="auto">
          <a:xfrm>
            <a:off x="5722938" y="2517930"/>
            <a:ext cx="0" cy="471488"/>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9" name="直接连接符 48"/>
          <p:cNvCxnSpPr/>
          <p:nvPr/>
        </p:nvCxnSpPr>
        <p:spPr bwMode="auto">
          <a:xfrm>
            <a:off x="4360863" y="3178330"/>
            <a:ext cx="184150" cy="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0" name="直接连接符 49"/>
          <p:cNvCxnSpPr/>
          <p:nvPr/>
        </p:nvCxnSpPr>
        <p:spPr bwMode="auto">
          <a:xfrm>
            <a:off x="4357688" y="3383118"/>
            <a:ext cx="184150" cy="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51" name="组合 169"/>
          <p:cNvGrpSpPr/>
          <p:nvPr/>
        </p:nvGrpSpPr>
        <p:grpSpPr bwMode="auto">
          <a:xfrm>
            <a:off x="5218113" y="2176618"/>
            <a:ext cx="254000" cy="1387475"/>
            <a:chOff x="4475641" y="2288947"/>
            <a:chExt cx="253852" cy="1387781"/>
          </a:xfrm>
        </p:grpSpPr>
        <p:sp>
          <p:nvSpPr>
            <p:cNvPr id="52" name="Line 73"/>
            <p:cNvSpPr>
              <a:spLocks noChangeShapeType="1"/>
            </p:cNvSpPr>
            <p:nvPr/>
          </p:nvSpPr>
          <p:spPr bwMode="auto">
            <a:xfrm rot="-5400000" flipH="1" flipV="1">
              <a:off x="4561686" y="2542689"/>
              <a:ext cx="74613"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53" name="组合 171"/>
            <p:cNvGrpSpPr/>
            <p:nvPr/>
          </p:nvGrpSpPr>
          <p:grpSpPr bwMode="auto">
            <a:xfrm>
              <a:off x="4475641" y="2288947"/>
              <a:ext cx="253852" cy="1387781"/>
              <a:chOff x="4475641" y="2288947"/>
              <a:chExt cx="253852" cy="1387781"/>
            </a:xfrm>
          </p:grpSpPr>
          <p:grpSp>
            <p:nvGrpSpPr>
              <p:cNvPr id="54" name="组合 172"/>
              <p:cNvGrpSpPr/>
              <p:nvPr/>
            </p:nvGrpSpPr>
            <p:grpSpPr bwMode="auto">
              <a:xfrm rot="-5400000">
                <a:off x="4013845" y="2750743"/>
                <a:ext cx="1176012" cy="252420"/>
                <a:chOff x="11611301" y="1979613"/>
                <a:chExt cx="1176012" cy="252420"/>
              </a:xfrm>
            </p:grpSpPr>
            <p:sp>
              <p:nvSpPr>
                <p:cNvPr id="58" name="Line 63"/>
                <p:cNvSpPr>
                  <a:spLocks noChangeShapeType="1"/>
                </p:cNvSpPr>
                <p:nvPr/>
              </p:nvSpPr>
              <p:spPr bwMode="auto">
                <a:xfrm flipH="1">
                  <a:off x="12617450" y="2005013"/>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9" name="Line 64"/>
                <p:cNvSpPr>
                  <a:spLocks noChangeShapeType="1"/>
                </p:cNvSpPr>
                <p:nvPr/>
              </p:nvSpPr>
              <p:spPr bwMode="auto">
                <a:xfrm flipH="1">
                  <a:off x="11611301" y="2014546"/>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0" name="Line 69"/>
                <p:cNvSpPr>
                  <a:spLocks noChangeShapeType="1"/>
                </p:cNvSpPr>
                <p:nvPr/>
              </p:nvSpPr>
              <p:spPr bwMode="auto">
                <a:xfrm>
                  <a:off x="12787313" y="1989138"/>
                  <a:ext cx="0" cy="23495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1" name="Line 70"/>
                <p:cNvSpPr>
                  <a:spLocks noChangeShapeType="1"/>
                </p:cNvSpPr>
                <p:nvPr/>
              </p:nvSpPr>
              <p:spPr bwMode="auto">
                <a:xfrm flipH="1" flipV="1">
                  <a:off x="12712700" y="1989138"/>
                  <a:ext cx="74613" cy="2428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2" name="Line 71"/>
                <p:cNvSpPr>
                  <a:spLocks noChangeShapeType="1"/>
                </p:cNvSpPr>
                <p:nvPr/>
              </p:nvSpPr>
              <p:spPr bwMode="auto">
                <a:xfrm flipH="1" flipV="1">
                  <a:off x="12542838" y="1989138"/>
                  <a:ext cx="74612" cy="227012"/>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3" name="Line 78"/>
                <p:cNvSpPr>
                  <a:spLocks noChangeShapeType="1"/>
                </p:cNvSpPr>
                <p:nvPr/>
              </p:nvSpPr>
              <p:spPr bwMode="auto">
                <a:xfrm flipV="1">
                  <a:off x="12451084" y="1994539"/>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4" name="Line 79"/>
                <p:cNvSpPr>
                  <a:spLocks noChangeShapeType="1"/>
                </p:cNvSpPr>
                <p:nvPr/>
              </p:nvSpPr>
              <p:spPr bwMode="auto">
                <a:xfrm flipV="1">
                  <a:off x="12291381" y="1994221"/>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5" name="Line 80"/>
                <p:cNvSpPr>
                  <a:spLocks noChangeShapeType="1"/>
                </p:cNvSpPr>
                <p:nvPr/>
              </p:nvSpPr>
              <p:spPr bwMode="auto">
                <a:xfrm flipV="1">
                  <a:off x="12118976" y="1991679"/>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6" name="Line 81"/>
                <p:cNvSpPr>
                  <a:spLocks noChangeShapeType="1"/>
                </p:cNvSpPr>
                <p:nvPr/>
              </p:nvSpPr>
              <p:spPr bwMode="auto">
                <a:xfrm flipV="1">
                  <a:off x="11949113" y="1989138"/>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7" name="Line 82"/>
                <p:cNvSpPr>
                  <a:spLocks noChangeShapeType="1"/>
                </p:cNvSpPr>
                <p:nvPr/>
              </p:nvSpPr>
              <p:spPr bwMode="auto">
                <a:xfrm flipV="1">
                  <a:off x="11780207" y="1997079"/>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8" name="Line 76"/>
                <p:cNvSpPr>
                  <a:spLocks noChangeShapeType="1"/>
                </p:cNvSpPr>
                <p:nvPr/>
              </p:nvSpPr>
              <p:spPr bwMode="auto">
                <a:xfrm flipH="1" flipV="1">
                  <a:off x="11706551" y="1997083"/>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 name="Line 73"/>
                <p:cNvSpPr>
                  <a:spLocks noChangeShapeType="1"/>
                </p:cNvSpPr>
                <p:nvPr/>
              </p:nvSpPr>
              <p:spPr bwMode="auto">
                <a:xfrm flipH="1" flipV="1">
                  <a:off x="12214225" y="1997075"/>
                  <a:ext cx="74613"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0" name="Line 74"/>
                <p:cNvSpPr>
                  <a:spLocks noChangeShapeType="1"/>
                </p:cNvSpPr>
                <p:nvPr/>
              </p:nvSpPr>
              <p:spPr bwMode="auto">
                <a:xfrm flipH="1" flipV="1">
                  <a:off x="12044363" y="1979613"/>
                  <a:ext cx="74612" cy="227012"/>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 name="Line 75"/>
                <p:cNvSpPr>
                  <a:spLocks noChangeShapeType="1"/>
                </p:cNvSpPr>
                <p:nvPr/>
              </p:nvSpPr>
              <p:spPr bwMode="auto">
                <a:xfrm flipH="1" flipV="1">
                  <a:off x="11875463" y="1992005"/>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55" name="Line 64"/>
              <p:cNvSpPr>
                <a:spLocks noChangeShapeType="1"/>
              </p:cNvSpPr>
              <p:nvPr/>
            </p:nvSpPr>
            <p:spPr bwMode="auto">
              <a:xfrm rot="16200000" flipH="1">
                <a:off x="4573125" y="3471739"/>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6" name="Line 76"/>
              <p:cNvSpPr>
                <a:spLocks noChangeShapeType="1"/>
              </p:cNvSpPr>
              <p:nvPr/>
            </p:nvSpPr>
            <p:spPr bwMode="auto">
              <a:xfrm rot="-5400000" flipH="1" flipV="1">
                <a:off x="4570744" y="3382045"/>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7" name="Line 76"/>
              <p:cNvSpPr>
                <a:spLocks noChangeShapeType="1"/>
              </p:cNvSpPr>
              <p:nvPr/>
            </p:nvSpPr>
            <p:spPr bwMode="auto">
              <a:xfrm rot="-5400000" flipH="1" flipV="1">
                <a:off x="4585203" y="3533877"/>
                <a:ext cx="50760" cy="234941"/>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72" name="组合 45063"/>
          <p:cNvGrpSpPr/>
          <p:nvPr/>
        </p:nvGrpSpPr>
        <p:grpSpPr bwMode="auto">
          <a:xfrm>
            <a:off x="8016875" y="2952905"/>
            <a:ext cx="1630363" cy="550863"/>
            <a:chOff x="7274657" y="2922381"/>
            <a:chExt cx="1629971" cy="551210"/>
          </a:xfrm>
        </p:grpSpPr>
        <p:cxnSp>
          <p:nvCxnSpPr>
            <p:cNvPr id="73" name="直接箭头连接符 72"/>
            <p:cNvCxnSpPr/>
            <p:nvPr/>
          </p:nvCxnSpPr>
          <p:spPr bwMode="auto">
            <a:xfrm>
              <a:off x="7304813" y="3473591"/>
              <a:ext cx="1599815" cy="0"/>
            </a:xfrm>
            <a:prstGeom prst="straightConnector1">
              <a:avLst/>
            </a:prstGeom>
            <a:ln w="57150">
              <a:solidFill>
                <a:srgbClr val="FF0000"/>
              </a:solidFill>
              <a:headEnd type="none" w="med" len="med"/>
              <a:tailEnd type="triangle" w="med" len="lg"/>
            </a:ln>
          </p:spPr>
          <p:style>
            <a:lnRef idx="2">
              <a:schemeClr val="dk1"/>
            </a:lnRef>
            <a:fillRef idx="0">
              <a:schemeClr val="dk1"/>
            </a:fillRef>
            <a:effectRef idx="1">
              <a:schemeClr val="dk1"/>
            </a:effectRef>
            <a:fontRef idx="minor">
              <a:schemeClr val="tx1"/>
            </a:fontRef>
          </p:style>
        </p:cxnSp>
        <p:sp>
          <p:nvSpPr>
            <p:cNvPr id="74" name="Rectangle 35"/>
            <p:cNvSpPr>
              <a:spLocks noChangeArrowheads="1"/>
            </p:cNvSpPr>
            <p:nvPr/>
          </p:nvSpPr>
          <p:spPr bwMode="auto">
            <a:xfrm>
              <a:off x="727465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FF0000"/>
                  </a:solidFill>
                  <a:latin typeface="Calibri" panose="020F0502020204030204" pitchFamily="34" charset="0"/>
                </a:rPr>
                <a:t>p</a:t>
              </a:r>
              <a:r>
                <a:rPr lang="en-US" altLang="zh-CN" sz="2800" b="1" baseline="-25000">
                  <a:solidFill>
                    <a:srgbClr val="FF0000"/>
                  </a:solidFill>
                  <a:latin typeface="Calibri" panose="020F0502020204030204" pitchFamily="34" charset="0"/>
                </a:rPr>
                <a:t>1</a:t>
              </a:r>
              <a:endParaRPr lang="zh-CN" altLang="en-US" sz="2800" b="1" baseline="-25000">
                <a:solidFill>
                  <a:srgbClr val="FF0000"/>
                </a:solidFill>
                <a:latin typeface="Calibri" panose="020F0502020204030204" pitchFamily="34" charset="0"/>
              </a:endParaRPr>
            </a:p>
          </p:txBody>
        </p:sp>
      </p:grpSp>
      <p:grpSp>
        <p:nvGrpSpPr>
          <p:cNvPr id="75" name="组合 31"/>
          <p:cNvGrpSpPr/>
          <p:nvPr/>
        </p:nvGrpSpPr>
        <p:grpSpPr bwMode="auto">
          <a:xfrm>
            <a:off x="9636125" y="2952905"/>
            <a:ext cx="1087438" cy="554038"/>
            <a:chOff x="8893053" y="2922381"/>
            <a:chExt cx="1088019" cy="554325"/>
          </a:xfrm>
        </p:grpSpPr>
        <p:cxnSp>
          <p:nvCxnSpPr>
            <p:cNvPr id="76" name="直接箭头连接符 75"/>
            <p:cNvCxnSpPr/>
            <p:nvPr/>
          </p:nvCxnSpPr>
          <p:spPr bwMode="auto">
            <a:xfrm>
              <a:off x="8893053" y="3476706"/>
              <a:ext cx="1088019" cy="0"/>
            </a:xfrm>
            <a:prstGeom prst="straightConnector1">
              <a:avLst/>
            </a:prstGeom>
            <a:ln w="57150">
              <a:solidFill>
                <a:srgbClr val="FFC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7" name="Rectangle 35"/>
            <p:cNvSpPr>
              <a:spLocks noChangeArrowheads="1"/>
            </p:cNvSpPr>
            <p:nvPr/>
          </p:nvSpPr>
          <p:spPr bwMode="auto">
            <a:xfrm>
              <a:off x="922869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FFC000"/>
                  </a:solidFill>
                  <a:latin typeface="Calibri" panose="020F0502020204030204" pitchFamily="34" charset="0"/>
                </a:rPr>
                <a:t>p</a:t>
              </a:r>
              <a:r>
                <a:rPr lang="en-US" altLang="zh-CN" sz="2800" b="1" baseline="-25000">
                  <a:solidFill>
                    <a:srgbClr val="FFC000"/>
                  </a:solidFill>
                  <a:latin typeface="Calibri" panose="020F0502020204030204" pitchFamily="34" charset="0"/>
                </a:rPr>
                <a:t>2</a:t>
              </a:r>
              <a:endParaRPr lang="zh-CN" altLang="en-US" sz="2800" b="1" baseline="-25000">
                <a:solidFill>
                  <a:srgbClr val="FFC000"/>
                </a:solidFill>
                <a:latin typeface="Calibri" panose="020F0502020204030204" pitchFamily="34" charset="0"/>
              </a:endParaRPr>
            </a:p>
          </p:txBody>
        </p:sp>
      </p:grpSp>
      <p:grpSp>
        <p:nvGrpSpPr>
          <p:cNvPr id="78" name="组合 32"/>
          <p:cNvGrpSpPr/>
          <p:nvPr/>
        </p:nvGrpSpPr>
        <p:grpSpPr bwMode="auto">
          <a:xfrm>
            <a:off x="10723563" y="2952905"/>
            <a:ext cx="1563687" cy="544513"/>
            <a:chOff x="9981072" y="2922381"/>
            <a:chExt cx="1562583" cy="545950"/>
          </a:xfrm>
        </p:grpSpPr>
        <p:cxnSp>
          <p:nvCxnSpPr>
            <p:cNvPr id="79" name="直接箭头连接符 78"/>
            <p:cNvCxnSpPr/>
            <p:nvPr/>
          </p:nvCxnSpPr>
          <p:spPr bwMode="auto">
            <a:xfrm>
              <a:off x="9981072" y="3468331"/>
              <a:ext cx="1562583" cy="0"/>
            </a:xfrm>
            <a:prstGeom prst="straightConnector1">
              <a:avLst/>
            </a:prstGeom>
            <a:ln w="57150">
              <a:solidFill>
                <a:srgbClr val="0070C0"/>
              </a:solidFill>
              <a:headEnd type="none" w="med" len="med"/>
              <a:tailEnd type="triangle" w="med" len="lg"/>
            </a:ln>
          </p:spPr>
          <p:style>
            <a:lnRef idx="2">
              <a:schemeClr val="dk1"/>
            </a:lnRef>
            <a:fillRef idx="0">
              <a:schemeClr val="dk1"/>
            </a:fillRef>
            <a:effectRef idx="1">
              <a:schemeClr val="dk1"/>
            </a:effectRef>
            <a:fontRef idx="minor">
              <a:schemeClr val="tx1"/>
            </a:fontRef>
          </p:style>
        </p:cxnSp>
        <p:sp>
          <p:nvSpPr>
            <p:cNvPr id="80" name="Rectangle 35"/>
            <p:cNvSpPr>
              <a:spLocks noChangeArrowheads="1"/>
            </p:cNvSpPr>
            <p:nvPr/>
          </p:nvSpPr>
          <p:spPr bwMode="auto">
            <a:xfrm>
              <a:off x="1088584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0070C0"/>
                  </a:solidFill>
                  <a:latin typeface="Calibri" panose="020F0502020204030204" pitchFamily="34" charset="0"/>
                </a:rPr>
                <a:t>p</a:t>
              </a:r>
              <a:r>
                <a:rPr lang="en-US" altLang="zh-CN" sz="2800" b="1" baseline="-25000">
                  <a:solidFill>
                    <a:srgbClr val="0070C0"/>
                  </a:solidFill>
                  <a:latin typeface="Calibri" panose="020F0502020204030204" pitchFamily="34" charset="0"/>
                </a:rPr>
                <a:t>3</a:t>
              </a:r>
              <a:endParaRPr lang="zh-CN" altLang="en-US" sz="2800" b="1" baseline="-25000">
                <a:solidFill>
                  <a:srgbClr val="0070C0"/>
                </a:solidFill>
                <a:latin typeface="Calibri" panose="020F0502020204030204" pitchFamily="34" charset="0"/>
              </a:endParaRPr>
            </a:p>
          </p:txBody>
        </p:sp>
      </p:grpSp>
      <p:grpSp>
        <p:nvGrpSpPr>
          <p:cNvPr id="81" name="组合 45056"/>
          <p:cNvGrpSpPr/>
          <p:nvPr/>
        </p:nvGrpSpPr>
        <p:grpSpPr bwMode="auto">
          <a:xfrm>
            <a:off x="5592763" y="2470305"/>
            <a:ext cx="1817687" cy="522288"/>
            <a:chOff x="4879503" y="2439699"/>
            <a:chExt cx="1818508" cy="523220"/>
          </a:xfrm>
        </p:grpSpPr>
        <p:grpSp>
          <p:nvGrpSpPr>
            <p:cNvPr id="82" name="组合 3"/>
            <p:cNvGrpSpPr/>
            <p:nvPr/>
          </p:nvGrpSpPr>
          <p:grpSpPr bwMode="auto">
            <a:xfrm>
              <a:off x="4879503" y="2500800"/>
              <a:ext cx="1316093" cy="450000"/>
              <a:chOff x="4879503" y="2500800"/>
              <a:chExt cx="1316093" cy="450000"/>
            </a:xfrm>
          </p:grpSpPr>
          <p:sp>
            <p:nvSpPr>
              <p:cNvPr id="84" name="Rectangle 13"/>
              <p:cNvSpPr>
                <a:spLocks noChangeArrowheads="1"/>
              </p:cNvSpPr>
              <p:nvPr/>
            </p:nvSpPr>
            <p:spPr bwMode="auto">
              <a:xfrm>
                <a:off x="4879503" y="2500800"/>
                <a:ext cx="1316093" cy="450000"/>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85" name="AutoShape 61"/>
              <p:cNvSpPr>
                <a:spLocks noChangeArrowheads="1"/>
              </p:cNvSpPr>
              <p:nvPr/>
            </p:nvSpPr>
            <p:spPr bwMode="auto">
              <a:xfrm>
                <a:off x="5588525" y="2568488"/>
                <a:ext cx="506413" cy="303213"/>
              </a:xfrm>
              <a:prstGeom prst="rightArrow">
                <a:avLst>
                  <a:gd name="adj1" fmla="val 50000"/>
                  <a:gd name="adj2" fmla="val 48782"/>
                </a:avLst>
              </a:prstGeom>
              <a:solidFill>
                <a:srgbClr val="FF7C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83" name="Rectangle 35"/>
            <p:cNvSpPr>
              <a:spLocks noChangeArrowheads="1"/>
            </p:cNvSpPr>
            <p:nvPr/>
          </p:nvSpPr>
          <p:spPr bwMode="auto">
            <a:xfrm>
              <a:off x="6207171" y="2439699"/>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dirty="0">
                  <a:latin typeface="Calibri" panose="020F0502020204030204" pitchFamily="34" charset="0"/>
                </a:rPr>
                <a:t>p</a:t>
              </a:r>
              <a:r>
                <a:rPr lang="en-US" altLang="zh-CN" sz="2800" baseline="-25000" dirty="0">
                  <a:latin typeface="Calibri" panose="020F0502020204030204" pitchFamily="34" charset="0"/>
                </a:rPr>
                <a:t>3</a:t>
              </a:r>
              <a:endParaRPr lang="zh-CN" altLang="en-US" sz="2800" baseline="-25000" dirty="0">
                <a:latin typeface="Calibri" panose="020F0502020204030204" pitchFamily="34" charset="0"/>
              </a:endParaRPr>
            </a:p>
          </p:txBody>
        </p:sp>
      </p:grpSp>
      <p:cxnSp>
        <p:nvCxnSpPr>
          <p:cNvPr id="86" name="直接箭头连接符 85"/>
          <p:cNvCxnSpPr/>
          <p:nvPr/>
        </p:nvCxnSpPr>
        <p:spPr bwMode="auto">
          <a:xfrm>
            <a:off x="9571038" y="4207030"/>
            <a:ext cx="1739900" cy="0"/>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7" name="直接箭头连接符 86"/>
          <p:cNvCxnSpPr/>
          <p:nvPr/>
        </p:nvCxnSpPr>
        <p:spPr bwMode="auto">
          <a:xfrm>
            <a:off x="9586913" y="3841905"/>
            <a:ext cx="0" cy="395288"/>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8" name="直接箭头连接符 87"/>
          <p:cNvCxnSpPr/>
          <p:nvPr/>
        </p:nvCxnSpPr>
        <p:spPr bwMode="auto">
          <a:xfrm>
            <a:off x="11315700" y="3513293"/>
            <a:ext cx="0" cy="719137"/>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89" name="组合 88"/>
          <p:cNvGrpSpPr/>
          <p:nvPr/>
        </p:nvGrpSpPr>
        <p:grpSpPr bwMode="auto">
          <a:xfrm>
            <a:off x="3948113" y="5580218"/>
            <a:ext cx="506412" cy="584200"/>
            <a:chOff x="4014863" y="5411701"/>
            <a:chExt cx="507143" cy="585065"/>
          </a:xfrm>
        </p:grpSpPr>
        <p:cxnSp>
          <p:nvCxnSpPr>
            <p:cNvPr id="90" name="Straight Arrow Connector 58"/>
            <p:cNvCxnSpPr>
              <a:cxnSpLocks noChangeShapeType="1"/>
            </p:cNvCxnSpPr>
            <p:nvPr/>
          </p:nvCxnSpPr>
          <p:spPr bwMode="auto">
            <a:xfrm flipV="1">
              <a:off x="4522006" y="5411701"/>
              <a:ext cx="0" cy="503237"/>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sp>
          <p:nvSpPr>
            <p:cNvPr id="91" name="矩形 269"/>
            <p:cNvSpPr>
              <a:spLocks noChangeArrowheads="1"/>
            </p:cNvSpPr>
            <p:nvPr/>
          </p:nvSpPr>
          <p:spPr bwMode="auto">
            <a:xfrm>
              <a:off x="4014863" y="5472891"/>
              <a:ext cx="50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sym typeface="Wingdings" panose="05000000000000000000" pitchFamily="2" charset="2"/>
                </a:rPr>
                <a:t>p</a:t>
              </a:r>
              <a:r>
                <a:rPr lang="en-US" altLang="zh-CN" sz="2800" baseline="-25000">
                  <a:latin typeface="Calibri" panose="020F0502020204030204" pitchFamily="34" charset="0"/>
                </a:rPr>
                <a:t>3</a:t>
              </a:r>
              <a:endParaRPr lang="zh-CN" altLang="en-US" sz="2800" baseline="-25000">
                <a:latin typeface="Calibri" panose="020F0502020204030204" pitchFamily="34" charset="0"/>
              </a:endParaRPr>
            </a:p>
          </p:txBody>
        </p:sp>
      </p:grpSp>
      <p:grpSp>
        <p:nvGrpSpPr>
          <p:cNvPr id="92" name="组合 113"/>
          <p:cNvGrpSpPr/>
          <p:nvPr/>
        </p:nvGrpSpPr>
        <p:grpSpPr bwMode="auto">
          <a:xfrm>
            <a:off x="3886200" y="4184805"/>
            <a:ext cx="673100" cy="747713"/>
            <a:chOff x="8505904" y="4220311"/>
            <a:chExt cx="672478" cy="746928"/>
          </a:xfrm>
        </p:grpSpPr>
        <p:cxnSp>
          <p:nvCxnSpPr>
            <p:cNvPr id="93" name="Straight Arrow Connector 70"/>
            <p:cNvCxnSpPr/>
            <p:nvPr/>
          </p:nvCxnSpPr>
          <p:spPr bwMode="auto">
            <a:xfrm flipV="1">
              <a:off x="8505904" y="4220311"/>
              <a:ext cx="0" cy="746928"/>
            </a:xfrm>
            <a:prstGeom prst="straightConnector1">
              <a:avLst/>
            </a:prstGeom>
            <a:ln w="38100">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94" name="Rectangle 36"/>
            <p:cNvSpPr>
              <a:spLocks noChangeArrowheads="1"/>
            </p:cNvSpPr>
            <p:nvPr/>
          </p:nvSpPr>
          <p:spPr bwMode="auto">
            <a:xfrm>
              <a:off x="8544875" y="4476241"/>
              <a:ext cx="633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i="1">
                  <a:latin typeface="Calibri" panose="020F0502020204030204" pitchFamily="34" charset="0"/>
                </a:rPr>
                <a:t>F</a:t>
              </a:r>
              <a:r>
                <a:rPr lang="zh-CN" altLang="en-US" sz="1800" baseline="-25000">
                  <a:latin typeface="Calibri" panose="020F0502020204030204" pitchFamily="34" charset="0"/>
                </a:rPr>
                <a:t>油液</a:t>
              </a:r>
              <a:endParaRPr lang="zh-CN" altLang="en-US" sz="3600" baseline="-25000">
                <a:latin typeface="Calibri" panose="020F0502020204030204" pitchFamily="34" charset="0"/>
              </a:endParaRPr>
            </a:p>
          </p:txBody>
        </p:sp>
      </p:grpSp>
      <p:grpSp>
        <p:nvGrpSpPr>
          <p:cNvPr id="95" name="组合 117"/>
          <p:cNvGrpSpPr/>
          <p:nvPr/>
        </p:nvGrpSpPr>
        <p:grpSpPr bwMode="auto">
          <a:xfrm>
            <a:off x="3886200" y="1697193"/>
            <a:ext cx="825500" cy="941387"/>
            <a:chOff x="8505904" y="1333681"/>
            <a:chExt cx="824765" cy="943388"/>
          </a:xfrm>
        </p:grpSpPr>
        <p:cxnSp>
          <p:nvCxnSpPr>
            <p:cNvPr id="96" name="Straight Arrow Connector 70"/>
            <p:cNvCxnSpPr/>
            <p:nvPr/>
          </p:nvCxnSpPr>
          <p:spPr bwMode="auto">
            <a:xfrm>
              <a:off x="8505904" y="1556403"/>
              <a:ext cx="0" cy="720666"/>
            </a:xfrm>
            <a:prstGeom prst="straightConnector1">
              <a:avLst/>
            </a:prstGeom>
            <a:ln w="38100">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97" name="Rectangle 36"/>
            <p:cNvSpPr>
              <a:spLocks noChangeArrowheads="1"/>
            </p:cNvSpPr>
            <p:nvPr/>
          </p:nvSpPr>
          <p:spPr bwMode="auto">
            <a:xfrm>
              <a:off x="8543274" y="1333681"/>
              <a:ext cx="7873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i="1">
                  <a:latin typeface="Calibri" panose="020F0502020204030204" pitchFamily="34" charset="0"/>
                </a:rPr>
                <a:t>F</a:t>
              </a:r>
              <a:r>
                <a:rPr lang="zh-CN" altLang="en-US" sz="1800" baseline="-25000">
                  <a:latin typeface="Calibri" panose="020F0502020204030204" pitchFamily="34" charset="0"/>
                </a:rPr>
                <a:t>弹簧力</a:t>
              </a:r>
              <a:endParaRPr lang="zh-CN" altLang="en-US" sz="2400" baseline="-25000">
                <a:latin typeface="Calibri" panose="020F0502020204030204" pitchFamily="34" charset="0"/>
              </a:endParaRPr>
            </a:p>
          </p:txBody>
        </p:sp>
      </p:grpSp>
      <p:grpSp>
        <p:nvGrpSpPr>
          <p:cNvPr id="98" name="组合 122"/>
          <p:cNvGrpSpPr/>
          <p:nvPr/>
        </p:nvGrpSpPr>
        <p:grpSpPr bwMode="auto">
          <a:xfrm>
            <a:off x="2543175" y="2248055"/>
            <a:ext cx="1989138" cy="400050"/>
            <a:chOff x="1800610" y="2217684"/>
            <a:chExt cx="1988035" cy="400110"/>
          </a:xfrm>
        </p:grpSpPr>
        <p:cxnSp>
          <p:nvCxnSpPr>
            <p:cNvPr id="99" name="Straight Arrow Connector 70"/>
            <p:cNvCxnSpPr/>
            <p:nvPr/>
          </p:nvCxnSpPr>
          <p:spPr bwMode="auto">
            <a:xfrm>
              <a:off x="2549495" y="2335177"/>
              <a:ext cx="0" cy="252451"/>
            </a:xfrm>
            <a:prstGeom prst="straightConnector1">
              <a:avLst/>
            </a:prstGeom>
            <a:ln w="38100">
              <a:solidFill>
                <a:srgbClr val="FF0000"/>
              </a:solidFill>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100" name="Straight Arrow Connector 70"/>
            <p:cNvCxnSpPr/>
            <p:nvPr/>
          </p:nvCxnSpPr>
          <p:spPr bwMode="auto">
            <a:xfrm>
              <a:off x="3771192" y="2339940"/>
              <a:ext cx="0" cy="252450"/>
            </a:xfrm>
            <a:prstGeom prst="straightConnector1">
              <a:avLst/>
            </a:prstGeom>
            <a:ln w="38100">
              <a:solidFill>
                <a:srgbClr val="FF0000"/>
              </a:solidFill>
              <a:headEnd type="none" w="sm" len="sm"/>
              <a:tailEnd type="arrow" w="sm" len="sm"/>
            </a:ln>
          </p:spPr>
          <p:style>
            <a:lnRef idx="2">
              <a:schemeClr val="accent2"/>
            </a:lnRef>
            <a:fillRef idx="0">
              <a:schemeClr val="accent2"/>
            </a:fillRef>
            <a:effectRef idx="1">
              <a:schemeClr val="accent2"/>
            </a:effectRef>
            <a:fontRef idx="minor">
              <a:schemeClr val="tx1"/>
            </a:fontRef>
          </p:style>
        </p:cxnSp>
        <p:sp>
          <p:nvSpPr>
            <p:cNvPr id="101" name="Rectangle 36"/>
            <p:cNvSpPr>
              <a:spLocks noChangeArrowheads="1"/>
            </p:cNvSpPr>
            <p:nvPr/>
          </p:nvSpPr>
          <p:spPr bwMode="auto">
            <a:xfrm>
              <a:off x="1800610" y="2217684"/>
              <a:ext cx="5757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000" i="1">
                  <a:latin typeface="Calibri" panose="020F0502020204030204" pitchFamily="34" charset="0"/>
                </a:rPr>
                <a:t>F</a:t>
              </a:r>
              <a:r>
                <a:rPr lang="zh-CN" altLang="en-US" sz="1600" baseline="-25000">
                  <a:latin typeface="Calibri" panose="020F0502020204030204" pitchFamily="34" charset="0"/>
                </a:rPr>
                <a:t>油液</a:t>
              </a:r>
              <a:endParaRPr lang="zh-CN" altLang="en-US" baseline="-25000">
                <a:latin typeface="Calibri" panose="020F0502020204030204" pitchFamily="34" charset="0"/>
              </a:endParaRPr>
            </a:p>
          </p:txBody>
        </p:sp>
        <p:cxnSp>
          <p:nvCxnSpPr>
            <p:cNvPr id="102" name="Straight Arrow Connector 70"/>
            <p:cNvCxnSpPr/>
            <p:nvPr/>
          </p:nvCxnSpPr>
          <p:spPr bwMode="auto">
            <a:xfrm flipH="1">
              <a:off x="2528869" y="2333589"/>
              <a:ext cx="1259776" cy="0"/>
            </a:xfrm>
            <a:prstGeom prst="straightConnector1">
              <a:avLst/>
            </a:prstGeom>
            <a:ln w="12700">
              <a:solidFill>
                <a:srgbClr val="FF00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cxnSp>
        <p:nvCxnSpPr>
          <p:cNvPr id="103" name="Straight Arrow Connector 58"/>
          <p:cNvCxnSpPr>
            <a:cxnSpLocks noChangeShapeType="1"/>
          </p:cNvCxnSpPr>
          <p:nvPr/>
        </p:nvCxnSpPr>
        <p:spPr bwMode="auto">
          <a:xfrm flipV="1">
            <a:off x="7410450" y="2363943"/>
            <a:ext cx="0" cy="503237"/>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grpSp>
        <p:nvGrpSpPr>
          <p:cNvPr id="104" name="组合 20"/>
          <p:cNvGrpSpPr/>
          <p:nvPr/>
        </p:nvGrpSpPr>
        <p:grpSpPr bwMode="auto">
          <a:xfrm>
            <a:off x="5037138" y="3894293"/>
            <a:ext cx="614362" cy="1436687"/>
            <a:chOff x="4505590" y="4143360"/>
            <a:chExt cx="540000" cy="1263149"/>
          </a:xfrm>
        </p:grpSpPr>
        <p:sp>
          <p:nvSpPr>
            <p:cNvPr id="105" name="Rectangle 35"/>
            <p:cNvSpPr>
              <a:spLocks noChangeArrowheads="1"/>
            </p:cNvSpPr>
            <p:nvPr/>
          </p:nvSpPr>
          <p:spPr bwMode="auto">
            <a:xfrm rot="10800000">
              <a:off x="4595588" y="4412424"/>
              <a:ext cx="360000" cy="823388"/>
            </a:xfrm>
            <a:prstGeom prst="rect">
              <a:avLst/>
            </a:prstGeom>
            <a:gradFill rotWithShape="1">
              <a:gsLst>
                <a:gs pos="0">
                  <a:srgbClr val="3E3E3E"/>
                </a:gs>
                <a:gs pos="50000">
                  <a:srgbClr val="FFFFFF"/>
                </a:gs>
                <a:gs pos="100000">
                  <a:srgbClr val="3E3E3E"/>
                </a:gs>
              </a:gsLst>
              <a:lin ang="0" scaled="1"/>
            </a:gradFill>
            <a:ln w="635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06" name="梯形 105"/>
            <p:cNvSpPr/>
            <p:nvPr/>
          </p:nvSpPr>
          <p:spPr bwMode="auto">
            <a:xfrm>
              <a:off x="4594892" y="4143360"/>
              <a:ext cx="360000" cy="269378"/>
            </a:xfrm>
            <a:prstGeom prst="trapezoid">
              <a:avLst/>
            </a:prstGeom>
            <a:gradFill flip="none" rotWithShape="1">
              <a:gsLst>
                <a:gs pos="0">
                  <a:srgbClr val="3E3E3E"/>
                </a:gs>
                <a:gs pos="50000">
                  <a:srgbClr val="FFFFFF"/>
                </a:gs>
                <a:gs pos="100000">
                  <a:srgbClr val="3E3E3E"/>
                </a:gs>
              </a:gsLst>
              <a:lin ang="0" scaled="1"/>
              <a:tileRect/>
            </a:gradFill>
            <a:ln w="6350">
              <a:solidFill>
                <a:srgbClr val="000000"/>
              </a:solidFill>
              <a:miter lim="800000"/>
            </a:ln>
          </p:spPr>
          <p:txBody>
            <a:bodyPr/>
            <a:lstStyle/>
            <a:p>
              <a:pPr algn="ctr" eaLnBrk="1" hangingPunct="1">
                <a:defRPr/>
              </a:pPr>
              <a:endParaRPr lang="zh-CN" altLang="en-US" sz="160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atin typeface="Times New Roman" panose="02020603050405020304" pitchFamily="18" charset="0"/>
              </a:endParaRPr>
            </a:p>
          </p:txBody>
        </p:sp>
        <p:sp>
          <p:nvSpPr>
            <p:cNvPr id="107" name="Rectangle 35"/>
            <p:cNvSpPr>
              <a:spLocks noChangeArrowheads="1"/>
            </p:cNvSpPr>
            <p:nvPr/>
          </p:nvSpPr>
          <p:spPr bwMode="auto">
            <a:xfrm rot="10800000">
              <a:off x="4505590" y="5233109"/>
              <a:ext cx="540000" cy="173400"/>
            </a:xfrm>
            <a:prstGeom prst="rect">
              <a:avLst/>
            </a:prstGeom>
            <a:gradFill rotWithShape="1">
              <a:gsLst>
                <a:gs pos="0">
                  <a:srgbClr val="3E3E3E"/>
                </a:gs>
                <a:gs pos="50000">
                  <a:srgbClr val="FFFFFF"/>
                </a:gs>
                <a:gs pos="100000">
                  <a:srgbClr val="3E3E3E"/>
                </a:gs>
              </a:gsLst>
              <a:lin ang="0" scaled="1"/>
            </a:gradFill>
            <a:ln w="635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grpSp>
        <p:nvGrpSpPr>
          <p:cNvPr id="108" name="组合 107"/>
          <p:cNvGrpSpPr/>
          <p:nvPr/>
        </p:nvGrpSpPr>
        <p:grpSpPr bwMode="auto">
          <a:xfrm>
            <a:off x="2517775" y="5531005"/>
            <a:ext cx="7085013" cy="1298575"/>
            <a:chOff x="2585170" y="5362138"/>
            <a:chExt cx="7085314" cy="1299263"/>
          </a:xfrm>
        </p:grpSpPr>
        <p:sp>
          <p:nvSpPr>
            <p:cNvPr id="109" name="矩形 24"/>
            <p:cNvSpPr>
              <a:spLocks noChangeArrowheads="1"/>
            </p:cNvSpPr>
            <p:nvPr/>
          </p:nvSpPr>
          <p:spPr bwMode="auto">
            <a:xfrm>
              <a:off x="3878623" y="5362138"/>
              <a:ext cx="5791861" cy="129758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nchor="ctr"/>
            <a:lstStyle>
              <a:lvl1pPr marL="342900" indent="-342900">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nSpc>
                  <a:spcPct val="120000"/>
                </a:lnSpc>
                <a:spcBef>
                  <a:spcPct val="0"/>
                </a:spcBef>
                <a:buFont typeface="Wingdings" panose="05000000000000000000" pitchFamily="2" charset="2"/>
                <a:buChar char="n"/>
              </a:pPr>
              <a:endParaRPr lang="zh-CN" altLang="en-US" sz="2000">
                <a:solidFill>
                  <a:srgbClr val="000000"/>
                </a:solidFill>
                <a:latin typeface="微软雅黑" panose="020B0503020204020204" charset="-122"/>
                <a:ea typeface="微软雅黑" panose="020B0503020204020204" charset="-122"/>
              </a:endParaRPr>
            </a:p>
          </p:txBody>
        </p:sp>
        <p:sp>
          <p:nvSpPr>
            <p:cNvPr id="110" name="矩形 1"/>
            <p:cNvSpPr>
              <a:spLocks noChangeArrowheads="1"/>
            </p:cNvSpPr>
            <p:nvPr/>
          </p:nvSpPr>
          <p:spPr bwMode="auto">
            <a:xfrm>
              <a:off x="2585170" y="5365401"/>
              <a:ext cx="1296000" cy="1296000"/>
            </a:xfrm>
            <a:prstGeom prst="rect">
              <a:avLst/>
            </a:prstGeom>
            <a:solidFill>
              <a:srgbClr val="0053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2400">
                <a:solidFill>
                  <a:srgbClr val="FFFFFF"/>
                </a:solidFill>
                <a:latin typeface="Calibri" panose="020F0502020204030204" pitchFamily="34" charset="0"/>
                <a:ea typeface="微软雅黑" panose="020B0503020204020204" charset="-122"/>
              </a:endParaRPr>
            </a:p>
          </p:txBody>
        </p:sp>
        <p:sp>
          <p:nvSpPr>
            <p:cNvPr id="111" name="TextBox 7"/>
            <p:cNvSpPr txBox="1">
              <a:spLocks noChangeArrowheads="1"/>
            </p:cNvSpPr>
            <p:nvPr/>
          </p:nvSpPr>
          <p:spPr bwMode="auto">
            <a:xfrm>
              <a:off x="2756117" y="5505570"/>
              <a:ext cx="95410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3000" b="1">
                  <a:solidFill>
                    <a:schemeClr val="bg1"/>
                  </a:solidFill>
                  <a:latin typeface="微软雅黑" panose="020B0503020204020204" charset="-122"/>
                  <a:ea typeface="微软雅黑" panose="020B0503020204020204" charset="-122"/>
                </a:rPr>
                <a:t>动态</a:t>
              </a:r>
              <a:endParaRPr lang="en-US" altLang="zh-CN" sz="3000" b="1">
                <a:solidFill>
                  <a:schemeClr val="bg1"/>
                </a:solidFill>
                <a:latin typeface="微软雅黑" panose="020B0503020204020204" charset="-122"/>
                <a:ea typeface="微软雅黑" panose="020B0503020204020204" charset="-122"/>
              </a:endParaRPr>
            </a:p>
            <a:p>
              <a:pPr>
                <a:spcBef>
                  <a:spcPct val="0"/>
                </a:spcBef>
                <a:buFontTx/>
                <a:buNone/>
              </a:pPr>
              <a:r>
                <a:rPr lang="zh-CN" altLang="en-US" sz="3000" b="1">
                  <a:solidFill>
                    <a:schemeClr val="bg1"/>
                  </a:solidFill>
                  <a:latin typeface="微软雅黑" panose="020B0503020204020204" charset="-122"/>
                  <a:ea typeface="微软雅黑" panose="020B0503020204020204" charset="-122"/>
                </a:rPr>
                <a:t>关系</a:t>
              </a:r>
              <a:endParaRPr lang="zh-CN" altLang="en-US" sz="3000" b="1">
                <a:solidFill>
                  <a:schemeClr val="bg1"/>
                </a:solidFill>
                <a:latin typeface="微软雅黑" panose="020B0503020204020204" charset="-122"/>
                <a:ea typeface="微软雅黑" panose="020B0503020204020204" charset="-122"/>
              </a:endParaRPr>
            </a:p>
          </p:txBody>
        </p:sp>
      </p:grpSp>
      <p:grpSp>
        <p:nvGrpSpPr>
          <p:cNvPr id="112" name="组合 111"/>
          <p:cNvGrpSpPr/>
          <p:nvPr/>
        </p:nvGrpSpPr>
        <p:grpSpPr bwMode="auto">
          <a:xfrm>
            <a:off x="4581525" y="5570693"/>
            <a:ext cx="4586288" cy="593725"/>
            <a:chOff x="4648998" y="5402051"/>
            <a:chExt cx="4585958" cy="594715"/>
          </a:xfrm>
        </p:grpSpPr>
        <p:grpSp>
          <p:nvGrpSpPr>
            <p:cNvPr id="113" name="组合 12"/>
            <p:cNvGrpSpPr/>
            <p:nvPr/>
          </p:nvGrpSpPr>
          <p:grpSpPr bwMode="auto">
            <a:xfrm>
              <a:off x="4648998" y="5472891"/>
              <a:ext cx="4574025" cy="523875"/>
              <a:chOff x="4648998" y="5472891"/>
              <a:chExt cx="4574025" cy="523875"/>
            </a:xfrm>
          </p:grpSpPr>
          <p:cxnSp>
            <p:nvCxnSpPr>
              <p:cNvPr id="115" name="Straight Arrow Connector 40"/>
              <p:cNvCxnSpPr>
                <a:cxnSpLocks noChangeShapeType="1"/>
              </p:cNvCxnSpPr>
              <p:nvPr/>
            </p:nvCxnSpPr>
            <p:spPr bwMode="auto">
              <a:xfrm>
                <a:off x="4648998" y="5734828"/>
                <a:ext cx="400050"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16" name="Rectangle 36"/>
              <p:cNvSpPr>
                <a:spLocks noChangeArrowheads="1"/>
              </p:cNvSpPr>
              <p:nvPr/>
            </p:nvSpPr>
            <p:spPr bwMode="auto">
              <a:xfrm>
                <a:off x="5056986" y="5534803"/>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a:latin typeface="Calibri" panose="020F0502020204030204" pitchFamily="34" charset="0"/>
                  </a:rPr>
                  <a:t>减压阀芯下移</a:t>
                </a:r>
                <a:endParaRPr lang="zh-CN" altLang="en-US" baseline="-25000">
                  <a:latin typeface="Calibri" panose="020F0502020204030204" pitchFamily="34" charset="0"/>
                </a:endParaRPr>
              </a:p>
            </p:txBody>
          </p:sp>
          <p:cxnSp>
            <p:nvCxnSpPr>
              <p:cNvPr id="117" name="Straight Arrow Connector 40"/>
              <p:cNvCxnSpPr>
                <a:cxnSpLocks noChangeShapeType="1"/>
              </p:cNvCxnSpPr>
              <p:nvPr/>
            </p:nvCxnSpPr>
            <p:spPr bwMode="auto">
              <a:xfrm>
                <a:off x="6804336" y="5734828"/>
                <a:ext cx="398462"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18" name="矩形 151"/>
              <p:cNvSpPr>
                <a:spLocks noChangeArrowheads="1"/>
              </p:cNvSpPr>
              <p:nvPr/>
            </p:nvSpPr>
            <p:spPr bwMode="auto">
              <a:xfrm>
                <a:off x="7173761" y="5549091"/>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a:latin typeface="Calibri" panose="020F0502020204030204" pitchFamily="34" charset="0"/>
                  </a:rPr>
                  <a:t>阀口增大</a:t>
                </a:r>
                <a:endParaRPr lang="zh-CN" altLang="en-US" sz="2000">
                  <a:latin typeface="Calibri" panose="020F0502020204030204" pitchFamily="34" charset="0"/>
                </a:endParaRPr>
              </a:p>
            </p:txBody>
          </p:sp>
          <p:sp>
            <p:nvSpPr>
              <p:cNvPr id="119" name="矩形 269"/>
              <p:cNvSpPr>
                <a:spLocks noChangeArrowheads="1"/>
              </p:cNvSpPr>
              <p:nvPr/>
            </p:nvSpPr>
            <p:spPr bwMode="auto">
              <a:xfrm>
                <a:off x="8718198" y="5472891"/>
                <a:ext cx="50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dirty="0">
                    <a:latin typeface="Calibri" panose="020F0502020204030204" pitchFamily="34" charset="0"/>
                    <a:sym typeface="Wingdings" panose="05000000000000000000" pitchFamily="2" charset="2"/>
                  </a:rPr>
                  <a:t>p</a:t>
                </a:r>
                <a:r>
                  <a:rPr lang="en-US" altLang="zh-CN" sz="2800" baseline="-25000" dirty="0">
                    <a:latin typeface="Calibri" panose="020F0502020204030204" pitchFamily="34" charset="0"/>
                  </a:rPr>
                  <a:t>2</a:t>
                </a:r>
                <a:endParaRPr lang="zh-CN" altLang="en-US" sz="2800" baseline="-25000" dirty="0">
                  <a:latin typeface="Calibri" panose="020F0502020204030204" pitchFamily="34" charset="0"/>
                </a:endParaRPr>
              </a:p>
            </p:txBody>
          </p:sp>
          <p:cxnSp>
            <p:nvCxnSpPr>
              <p:cNvPr id="120" name="Straight Arrow Connector 40"/>
              <p:cNvCxnSpPr>
                <a:cxnSpLocks noChangeShapeType="1"/>
              </p:cNvCxnSpPr>
              <p:nvPr/>
            </p:nvCxnSpPr>
            <p:spPr bwMode="auto">
              <a:xfrm>
                <a:off x="8334023" y="5736416"/>
                <a:ext cx="400050"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grpSp>
        <p:cxnSp>
          <p:nvCxnSpPr>
            <p:cNvPr id="114" name="Straight Arrow Connector 58"/>
            <p:cNvCxnSpPr>
              <a:cxnSpLocks noChangeShapeType="1"/>
            </p:cNvCxnSpPr>
            <p:nvPr/>
          </p:nvCxnSpPr>
          <p:spPr bwMode="auto">
            <a:xfrm flipV="1">
              <a:off x="9234956" y="5402051"/>
              <a:ext cx="0" cy="503237"/>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grpSp>
      <p:cxnSp>
        <p:nvCxnSpPr>
          <p:cNvPr id="121" name="Straight Arrow Connector 58"/>
          <p:cNvCxnSpPr>
            <a:cxnSpLocks noChangeShapeType="1"/>
          </p:cNvCxnSpPr>
          <p:nvPr/>
        </p:nvCxnSpPr>
        <p:spPr bwMode="auto">
          <a:xfrm flipV="1">
            <a:off x="4730750" y="3303743"/>
            <a:ext cx="0" cy="503237"/>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sp>
        <p:nvSpPr>
          <p:cNvPr id="123" name="文本框 122"/>
          <p:cNvSpPr txBox="1"/>
          <p:nvPr/>
        </p:nvSpPr>
        <p:spPr>
          <a:xfrm>
            <a:off x="5622092" y="6144524"/>
            <a:ext cx="2394783"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600" dirty="0"/>
              <a:t>P</a:t>
            </a:r>
            <a:r>
              <a:rPr lang="en-US" altLang="zh-CN" sz="3600" baseline="-25000" dirty="0"/>
              <a:t>2</a:t>
            </a:r>
            <a:r>
              <a:rPr lang="en-US" altLang="zh-CN" sz="3600" dirty="0"/>
              <a:t>-P</a:t>
            </a:r>
            <a:r>
              <a:rPr lang="en-US" altLang="zh-CN" sz="3600" baseline="-25000" dirty="0"/>
              <a:t>3</a:t>
            </a:r>
            <a:r>
              <a:rPr lang="zh-CN" altLang="en-US" sz="3600" dirty="0"/>
              <a:t>不变</a:t>
            </a:r>
            <a:endParaRPr lang="zh-CN" altLang="en-US" sz="3600" dirty="0"/>
          </a:p>
        </p:txBody>
      </p:sp>
      <p:sp>
        <p:nvSpPr>
          <p:cNvPr id="2" name="文本框 1"/>
          <p:cNvSpPr txBox="1"/>
          <p:nvPr/>
        </p:nvSpPr>
        <p:spPr>
          <a:xfrm>
            <a:off x="1781175" y="1384300"/>
            <a:ext cx="2731770" cy="368300"/>
          </a:xfrm>
          <a:prstGeom prst="rect">
            <a:avLst/>
          </a:prstGeom>
          <a:noFill/>
        </p:spPr>
        <p:txBody>
          <a:bodyPr wrap="square" rtlCol="0">
            <a:spAutoFit/>
          </a:bodyPr>
          <a:p>
            <a:r>
              <a:rPr lang="en-US" altLang="zh-CN" sz="1800" dirty="0"/>
              <a:t>2、调速阀</a:t>
            </a:r>
            <a:r>
              <a:rPr altLang="en-US" sz="1800" dirty="0">
                <a:solidFill>
                  <a:srgbClr val="0000CC"/>
                </a:solidFill>
              </a:rPr>
              <a:t>-结构原理</a:t>
            </a:r>
            <a:endParaRPr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500"/>
                                        <p:tgtEl>
                                          <p:spTgt spid="108"/>
                                        </p:tgtEl>
                                      </p:cBhvr>
                                    </p:animEffect>
                                  </p:childTnLst>
                                </p:cTn>
                              </p:par>
                              <p:par>
                                <p:cTn id="8" presetID="22" presetClass="entr" presetSubtype="4"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down)">
                                      <p:cBhvr>
                                        <p:cTn id="10" dur="500"/>
                                        <p:tgtEl>
                                          <p:spTgt spid="103"/>
                                        </p:tgtEl>
                                      </p:cBhvr>
                                    </p:animEffect>
                                  </p:childTnLst>
                                </p:cTn>
                              </p:par>
                              <p:par>
                                <p:cTn id="11" presetID="22" presetClass="entr" presetSubtype="4" fill="hold" nodeType="with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down)">
                                      <p:cBhvr>
                                        <p:cTn id="13" dur="500"/>
                                        <p:tgtEl>
                                          <p:spTgt spid="8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1.875E-6 4.81481E-6 L 1.875E-6 0.03032 " pathEditMode="relative" rAng="0" ptsTypes="AA">
                                      <p:cBhvr>
                                        <p:cTn id="17" dur="3500" fill="hold"/>
                                        <p:tgtEl>
                                          <p:spTgt spid="30"/>
                                        </p:tgtEl>
                                        <p:attrNameLst>
                                          <p:attrName>ppt_x</p:attrName>
                                          <p:attrName>ppt_y</p:attrName>
                                        </p:attrNameLst>
                                      </p:cBhvr>
                                      <p:rCtr x="0" y="1505"/>
                                    </p:animMotion>
                                  </p:childTnLst>
                                </p:cTn>
                              </p:par>
                            </p:childTnLst>
                          </p:cTn>
                        </p:par>
                        <p:par>
                          <p:cTn id="18" fill="hold">
                            <p:stCondLst>
                              <p:cond delay="3500"/>
                            </p:stCondLst>
                            <p:childTnLst>
                              <p:par>
                                <p:cTn id="19" presetID="22" presetClass="entr" presetSubtype="8" fill="hold" nodeType="afterEffect">
                                  <p:stCondLst>
                                    <p:cond delay="0"/>
                                  </p:stCondLst>
                                  <p:childTnLst>
                                    <p:set>
                                      <p:cBhvr>
                                        <p:cTn id="20" dur="1" fill="hold">
                                          <p:stCondLst>
                                            <p:cond delay="0"/>
                                          </p:stCondLst>
                                        </p:cTn>
                                        <p:tgtEl>
                                          <p:spTgt spid="112"/>
                                        </p:tgtEl>
                                        <p:attrNameLst>
                                          <p:attrName>style.visibility</p:attrName>
                                        </p:attrNameLst>
                                      </p:cBhvr>
                                      <p:to>
                                        <p:strVal val="visible"/>
                                      </p:to>
                                    </p:set>
                                    <p:animEffect transition="in" filter="wipe(left)">
                                      <p:cBhvr>
                                        <p:cTn id="21" dur="1000"/>
                                        <p:tgtEl>
                                          <p:spTgt spid="112"/>
                                        </p:tgtEl>
                                      </p:cBhvr>
                                    </p:animEffect>
                                  </p:childTnLst>
                                </p:cTn>
                              </p:par>
                            </p:childTnLst>
                          </p:cTn>
                        </p:par>
                        <p:par>
                          <p:cTn id="22" fill="hold">
                            <p:stCondLst>
                              <p:cond delay="4500"/>
                            </p:stCondLst>
                            <p:childTnLst>
                              <p:par>
                                <p:cTn id="23" presetID="22" presetClass="entr" presetSubtype="4" fill="hold" nodeType="after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down)">
                                      <p:cBhvr>
                                        <p:cTn id="25" dur="700"/>
                                        <p:tgtEl>
                                          <p:spTgt spid="121"/>
                                        </p:tgtEl>
                                      </p:cBhvr>
                                    </p:animEffect>
                                  </p:childTnLst>
                                </p:cTn>
                              </p:par>
                              <p:par>
                                <p:cTn id="26" presetID="9" presetClass="exit" presetSubtype="0" fill="hold" nodeType="withEffect">
                                  <p:stCondLst>
                                    <p:cond delay="0"/>
                                  </p:stCondLst>
                                  <p:childTnLst>
                                    <p:animEffect transition="out" filter="dissolve">
                                      <p:cBhvr>
                                        <p:cTn id="27" dur="500"/>
                                        <p:tgtEl>
                                          <p:spTgt spid="103"/>
                                        </p:tgtEl>
                                      </p:cBhvr>
                                    </p:animEffect>
                                    <p:set>
                                      <p:cBhvr>
                                        <p:cTn id="28" dur="1" fill="hold">
                                          <p:stCondLst>
                                            <p:cond delay="499"/>
                                          </p:stCondLst>
                                        </p:cTn>
                                        <p:tgtEl>
                                          <p:spTgt spid="103"/>
                                        </p:tgtEl>
                                        <p:attrNameLst>
                                          <p:attrName>style.visibility</p:attrName>
                                        </p:attrNameLst>
                                      </p:cBhvr>
                                      <p:to>
                                        <p:strVal val="hidden"/>
                                      </p:to>
                                    </p:set>
                                  </p:childTnLst>
                                </p:cTn>
                              </p:par>
                              <p:par>
                                <p:cTn id="29" presetID="9" presetClass="exit" presetSubtype="0" fill="hold" nodeType="withEffect">
                                  <p:stCondLst>
                                    <p:cond delay="0"/>
                                  </p:stCondLst>
                                  <p:childTnLst>
                                    <p:animEffect transition="out" filter="dissolve">
                                      <p:cBhvr>
                                        <p:cTn id="30" dur="500"/>
                                        <p:tgtEl>
                                          <p:spTgt spid="121"/>
                                        </p:tgtEl>
                                      </p:cBhvr>
                                    </p:animEffect>
                                    <p:set>
                                      <p:cBhvr>
                                        <p:cTn id="31" dur="1" fill="hold">
                                          <p:stCondLst>
                                            <p:cond delay="499"/>
                                          </p:stCondLst>
                                        </p:cTn>
                                        <p:tgtEl>
                                          <p:spTgt spid="12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3"/>
                                        </p:tgtEl>
                                        <p:attrNameLst>
                                          <p:attrName>style.visibility</p:attrName>
                                        </p:attrNameLst>
                                      </p:cBhvr>
                                      <p:to>
                                        <p:strVal val="visible"/>
                                      </p:to>
                                    </p:set>
                                    <p:animEffect transition="in" filter="barn(inVertical)">
                                      <p:cBhvr>
                                        <p:cTn id="36" dur="500"/>
                                        <p:tgtEl>
                                          <p:spTgt spid="123"/>
                                        </p:tgtEl>
                                      </p:cBhvr>
                                    </p:animEffect>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ldLvl="0" animBg="1"/>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5"/>
          <p:cNvGrpSpPr/>
          <p:nvPr/>
        </p:nvGrpSpPr>
        <p:grpSpPr bwMode="auto">
          <a:xfrm>
            <a:off x="7955280" y="1669676"/>
            <a:ext cx="3870325" cy="3302000"/>
            <a:chOff x="6931025" y="1722438"/>
            <a:chExt cx="3870325" cy="3302000"/>
          </a:xfrm>
        </p:grpSpPr>
        <p:pic>
          <p:nvPicPr>
            <p:cNvPr id="5" name="Picture 40" descr="5z18y"/>
            <p:cNvPicPr>
              <a:picLocks noChangeAspect="1" noChangeArrowheads="1"/>
            </p:cNvPicPr>
            <p:nvPr/>
          </p:nvPicPr>
          <p:blipFill>
            <a:blip r:embed="rId1">
              <a:extLst>
                <a:ext uri="{28A0092B-C50C-407E-A947-70E740481C1C}">
                  <a14:useLocalDpi xmlns:a14="http://schemas.microsoft.com/office/drawing/2010/main" val="0"/>
                </a:ext>
              </a:extLst>
            </a:blip>
            <a:srcRect l="70383" b="52327"/>
            <a:stretch>
              <a:fillRect/>
            </a:stretch>
          </p:blipFill>
          <p:spPr bwMode="auto">
            <a:xfrm>
              <a:off x="6931025" y="1722438"/>
              <a:ext cx="3870325"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 name="矩形 24"/>
            <p:cNvSpPr>
              <a:spLocks noChangeArrowheads="1"/>
            </p:cNvSpPr>
            <p:nvPr/>
          </p:nvSpPr>
          <p:spPr bwMode="auto">
            <a:xfrm>
              <a:off x="7477246" y="2947987"/>
              <a:ext cx="272294"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7" name="矩形 108"/>
            <p:cNvSpPr>
              <a:spLocks noChangeArrowheads="1"/>
            </p:cNvSpPr>
            <p:nvPr/>
          </p:nvSpPr>
          <p:spPr bwMode="auto">
            <a:xfrm>
              <a:off x="8942386" y="2962919"/>
              <a:ext cx="354013"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8" name="矩形 109"/>
            <p:cNvSpPr>
              <a:spLocks noChangeArrowheads="1"/>
            </p:cNvSpPr>
            <p:nvPr/>
          </p:nvSpPr>
          <p:spPr bwMode="auto">
            <a:xfrm>
              <a:off x="10016806" y="2894561"/>
              <a:ext cx="354013" cy="481957"/>
            </a:xfrm>
            <a:prstGeom prst="rect">
              <a:avLst/>
            </a:prstGeom>
            <a:solidFill>
              <a:schemeClr val="bg1"/>
            </a:solidFill>
            <a:ln w="9525" algn="ctr">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9" name="Rectangle 40"/>
          <p:cNvSpPr>
            <a:spLocks noChangeArrowheads="1"/>
          </p:cNvSpPr>
          <p:nvPr/>
        </p:nvSpPr>
        <p:spPr bwMode="auto">
          <a:xfrm>
            <a:off x="4292918" y="3661989"/>
            <a:ext cx="180975" cy="8286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0" name="Rectangle 40"/>
          <p:cNvSpPr>
            <a:spLocks noChangeArrowheads="1"/>
          </p:cNvSpPr>
          <p:nvPr/>
        </p:nvSpPr>
        <p:spPr bwMode="auto">
          <a:xfrm>
            <a:off x="3421380" y="3644526"/>
            <a:ext cx="882650" cy="89217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1" name="Rectangle 13"/>
          <p:cNvSpPr>
            <a:spLocks noChangeArrowheads="1"/>
          </p:cNvSpPr>
          <p:nvPr/>
        </p:nvSpPr>
        <p:spPr bwMode="auto">
          <a:xfrm>
            <a:off x="4900930" y="2050676"/>
            <a:ext cx="755650" cy="1439863"/>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2" name="Rectangle 13"/>
          <p:cNvSpPr>
            <a:spLocks noChangeArrowheads="1"/>
          </p:cNvSpPr>
          <p:nvPr/>
        </p:nvSpPr>
        <p:spPr bwMode="auto">
          <a:xfrm>
            <a:off x="2930843" y="1958601"/>
            <a:ext cx="2114550" cy="971550"/>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13" name="组合 164"/>
          <p:cNvGrpSpPr/>
          <p:nvPr/>
        </p:nvGrpSpPr>
        <p:grpSpPr bwMode="auto">
          <a:xfrm>
            <a:off x="3334068" y="2068139"/>
            <a:ext cx="946150" cy="785812"/>
            <a:chOff x="2683850" y="1982350"/>
            <a:chExt cx="946763" cy="786947"/>
          </a:xfrm>
        </p:grpSpPr>
        <p:grpSp>
          <p:nvGrpSpPr>
            <p:cNvPr id="14" name="Group 85"/>
            <p:cNvGrpSpPr/>
            <p:nvPr/>
          </p:nvGrpSpPr>
          <p:grpSpPr bwMode="auto">
            <a:xfrm>
              <a:off x="2697163" y="1982350"/>
              <a:ext cx="933450" cy="465138"/>
              <a:chOff x="695" y="199"/>
              <a:chExt cx="22" cy="40"/>
            </a:xfrm>
          </p:grpSpPr>
          <p:sp>
            <p:nvSpPr>
              <p:cNvPr id="19" name="Line 88"/>
              <p:cNvSpPr>
                <a:spLocks noChangeShapeType="1"/>
              </p:cNvSpPr>
              <p:nvPr/>
            </p:nvSpPr>
            <p:spPr bwMode="auto">
              <a:xfrm>
                <a:off x="697" y="199"/>
                <a:ext cx="19" cy="5"/>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0" name="Line 89"/>
              <p:cNvSpPr>
                <a:spLocks noChangeShapeType="1"/>
              </p:cNvSpPr>
              <p:nvPr/>
            </p:nvSpPr>
            <p:spPr bwMode="auto">
              <a:xfrm flipH="1">
                <a:off x="696" y="204"/>
                <a:ext cx="20"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1" name="Line 90"/>
              <p:cNvSpPr>
                <a:spLocks noChangeShapeType="1"/>
              </p:cNvSpPr>
              <p:nvPr/>
            </p:nvSpPr>
            <p:spPr bwMode="auto">
              <a:xfrm>
                <a:off x="696" y="211"/>
                <a:ext cx="21"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 name="Line 91"/>
              <p:cNvSpPr>
                <a:spLocks noChangeShapeType="1"/>
              </p:cNvSpPr>
              <p:nvPr/>
            </p:nvSpPr>
            <p:spPr bwMode="auto">
              <a:xfrm flipH="1">
                <a:off x="696" y="218"/>
                <a:ext cx="21"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3" name="Line 92"/>
              <p:cNvSpPr>
                <a:spLocks noChangeShapeType="1"/>
              </p:cNvSpPr>
              <p:nvPr/>
            </p:nvSpPr>
            <p:spPr bwMode="auto">
              <a:xfrm>
                <a:off x="695" y="225"/>
                <a:ext cx="22"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 name="Line 93"/>
              <p:cNvSpPr>
                <a:spLocks noChangeShapeType="1"/>
              </p:cNvSpPr>
              <p:nvPr/>
            </p:nvSpPr>
            <p:spPr bwMode="auto">
              <a:xfrm flipH="1">
                <a:off x="695" y="232"/>
                <a:ext cx="22" cy="7"/>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15" name="Line 90"/>
            <p:cNvSpPr>
              <a:spLocks noChangeShapeType="1"/>
            </p:cNvSpPr>
            <p:nvPr/>
          </p:nvSpPr>
          <p:spPr bwMode="auto">
            <a:xfrm>
              <a:off x="2726280" y="2443700"/>
              <a:ext cx="89102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6" name="Line 91"/>
            <p:cNvSpPr>
              <a:spLocks noChangeShapeType="1"/>
            </p:cNvSpPr>
            <p:nvPr/>
          </p:nvSpPr>
          <p:spPr bwMode="auto">
            <a:xfrm flipH="1">
              <a:off x="2726280" y="2525100"/>
              <a:ext cx="89102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7" name="Line 92"/>
            <p:cNvSpPr>
              <a:spLocks noChangeShapeType="1"/>
            </p:cNvSpPr>
            <p:nvPr/>
          </p:nvSpPr>
          <p:spPr bwMode="auto">
            <a:xfrm>
              <a:off x="2683850" y="2606499"/>
              <a:ext cx="93345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 name="Line 93"/>
            <p:cNvSpPr>
              <a:spLocks noChangeShapeType="1"/>
            </p:cNvSpPr>
            <p:nvPr/>
          </p:nvSpPr>
          <p:spPr bwMode="auto">
            <a:xfrm flipH="1">
              <a:off x="2683850" y="2687898"/>
              <a:ext cx="933450" cy="81399"/>
            </a:xfrm>
            <a:prstGeom prst="line">
              <a:avLst/>
            </a:prstGeom>
            <a:noFill/>
            <a:ln w="19050">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25" name="Rectangle 40"/>
          <p:cNvSpPr>
            <a:spLocks noChangeArrowheads="1"/>
          </p:cNvSpPr>
          <p:nvPr/>
        </p:nvSpPr>
        <p:spPr bwMode="auto">
          <a:xfrm>
            <a:off x="3424555" y="3284164"/>
            <a:ext cx="1517650" cy="43338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6" name="Rectangle 35"/>
          <p:cNvSpPr>
            <a:spLocks noChangeArrowheads="1"/>
          </p:cNvSpPr>
          <p:nvPr/>
        </p:nvSpPr>
        <p:spPr bwMode="auto">
          <a:xfrm>
            <a:off x="4119880" y="3184151"/>
            <a:ext cx="4905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2</a:t>
            </a:r>
            <a:endParaRPr lang="zh-CN" altLang="en-US" sz="2800" baseline="-25000">
              <a:latin typeface="Calibri" panose="020F0502020204030204" pitchFamily="34" charset="0"/>
            </a:endParaRPr>
          </a:p>
        </p:txBody>
      </p:sp>
      <p:sp>
        <p:nvSpPr>
          <p:cNvPr id="27" name="Rectangle 40"/>
          <p:cNvSpPr>
            <a:spLocks noChangeArrowheads="1"/>
          </p:cNvSpPr>
          <p:nvPr/>
        </p:nvSpPr>
        <p:spPr bwMode="auto">
          <a:xfrm>
            <a:off x="2940368" y="2836489"/>
            <a:ext cx="1697037" cy="4635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28" name="任意多边形 5"/>
          <p:cNvSpPr/>
          <p:nvPr/>
        </p:nvSpPr>
        <p:spPr bwMode="auto">
          <a:xfrm>
            <a:off x="4443730" y="2430089"/>
            <a:ext cx="498475" cy="869950"/>
          </a:xfrm>
          <a:custGeom>
            <a:avLst/>
            <a:gdLst>
              <a:gd name="connsiteX0" fmla="*/ 110490 w 438150"/>
              <a:gd name="connsiteY0" fmla="*/ 0 h 762000"/>
              <a:gd name="connsiteX1" fmla="*/ 438150 w 438150"/>
              <a:gd name="connsiteY1" fmla="*/ 0 h 762000"/>
              <a:gd name="connsiteX2" fmla="*/ 438150 w 438150"/>
              <a:gd name="connsiteY2" fmla="*/ 762000 h 762000"/>
              <a:gd name="connsiteX3" fmla="*/ 0 w 438150"/>
              <a:gd name="connsiteY3" fmla="*/ 762000 h 762000"/>
              <a:gd name="connsiteX4" fmla="*/ 0 w 438150"/>
              <a:gd name="connsiteY4" fmla="*/ 582930 h 762000"/>
              <a:gd name="connsiteX5" fmla="*/ 137160 w 438150"/>
              <a:gd name="connsiteY5" fmla="*/ 582930 h 762000"/>
              <a:gd name="connsiteX6" fmla="*/ 110490 w 438150"/>
              <a:gd name="connsiteY6" fmla="*/ 0 h 762000"/>
              <a:gd name="connsiteX0-1" fmla="*/ 123825 w 438150"/>
              <a:gd name="connsiteY0-2" fmla="*/ 0 h 763905"/>
              <a:gd name="connsiteX1-3" fmla="*/ 438150 w 438150"/>
              <a:gd name="connsiteY1-4" fmla="*/ 1905 h 763905"/>
              <a:gd name="connsiteX2-5" fmla="*/ 438150 w 438150"/>
              <a:gd name="connsiteY2-6" fmla="*/ 763905 h 763905"/>
              <a:gd name="connsiteX3-7" fmla="*/ 0 w 438150"/>
              <a:gd name="connsiteY3-8" fmla="*/ 763905 h 763905"/>
              <a:gd name="connsiteX4-9" fmla="*/ 0 w 438150"/>
              <a:gd name="connsiteY4-10" fmla="*/ 584835 h 763905"/>
              <a:gd name="connsiteX5-11" fmla="*/ 137160 w 438150"/>
              <a:gd name="connsiteY5-12" fmla="*/ 584835 h 763905"/>
              <a:gd name="connsiteX6-13" fmla="*/ 123825 w 438150"/>
              <a:gd name="connsiteY6-14" fmla="*/ 0 h 763905"/>
              <a:gd name="connsiteX0-15" fmla="*/ 123825 w 438150"/>
              <a:gd name="connsiteY0-16" fmla="*/ 0 h 763905"/>
              <a:gd name="connsiteX1-17" fmla="*/ 438150 w 438150"/>
              <a:gd name="connsiteY1-18" fmla="*/ 1905 h 763905"/>
              <a:gd name="connsiteX2-19" fmla="*/ 438150 w 438150"/>
              <a:gd name="connsiteY2-20" fmla="*/ 763905 h 763905"/>
              <a:gd name="connsiteX3-21" fmla="*/ 0 w 438150"/>
              <a:gd name="connsiteY3-22" fmla="*/ 763905 h 763905"/>
              <a:gd name="connsiteX4-23" fmla="*/ 0 w 438150"/>
              <a:gd name="connsiteY4-24" fmla="*/ 584835 h 763905"/>
              <a:gd name="connsiteX5-25" fmla="*/ 129540 w 438150"/>
              <a:gd name="connsiteY5-26" fmla="*/ 588645 h 763905"/>
              <a:gd name="connsiteX6-27" fmla="*/ 123825 w 438150"/>
              <a:gd name="connsiteY6-28" fmla="*/ 0 h 763905"/>
              <a:gd name="connsiteX0-29" fmla="*/ 123825 w 438150"/>
              <a:gd name="connsiteY0-30" fmla="*/ 0 h 763905"/>
              <a:gd name="connsiteX1-31" fmla="*/ 438150 w 438150"/>
              <a:gd name="connsiteY1-32" fmla="*/ 1905 h 763905"/>
              <a:gd name="connsiteX2-33" fmla="*/ 438150 w 438150"/>
              <a:gd name="connsiteY2-34" fmla="*/ 763905 h 763905"/>
              <a:gd name="connsiteX3-35" fmla="*/ 0 w 438150"/>
              <a:gd name="connsiteY3-36" fmla="*/ 763905 h 763905"/>
              <a:gd name="connsiteX4-37" fmla="*/ 0 w 438150"/>
              <a:gd name="connsiteY4-38" fmla="*/ 584835 h 763905"/>
              <a:gd name="connsiteX5-39" fmla="*/ 121920 w 438150"/>
              <a:gd name="connsiteY5-40" fmla="*/ 579120 h 763905"/>
              <a:gd name="connsiteX6-41" fmla="*/ 123825 w 438150"/>
              <a:gd name="connsiteY6-42" fmla="*/ 0 h 763905"/>
              <a:gd name="connsiteX0-43" fmla="*/ 123825 w 438150"/>
              <a:gd name="connsiteY0-44" fmla="*/ 0 h 763905"/>
              <a:gd name="connsiteX1-45" fmla="*/ 438150 w 438150"/>
              <a:gd name="connsiteY1-46" fmla="*/ 1905 h 763905"/>
              <a:gd name="connsiteX2-47" fmla="*/ 438150 w 438150"/>
              <a:gd name="connsiteY2-48" fmla="*/ 763905 h 763905"/>
              <a:gd name="connsiteX3-49" fmla="*/ 0 w 438150"/>
              <a:gd name="connsiteY3-50" fmla="*/ 763905 h 763905"/>
              <a:gd name="connsiteX4-51" fmla="*/ 0 w 438150"/>
              <a:gd name="connsiteY4-52" fmla="*/ 584835 h 763905"/>
              <a:gd name="connsiteX5-53" fmla="*/ 121920 w 438150"/>
              <a:gd name="connsiteY5-54" fmla="*/ 588645 h 763905"/>
              <a:gd name="connsiteX6-55" fmla="*/ 123825 w 438150"/>
              <a:gd name="connsiteY6-56" fmla="*/ 0 h 763905"/>
              <a:gd name="connsiteX0-57" fmla="*/ 123825 w 438150"/>
              <a:gd name="connsiteY0-58" fmla="*/ 0 h 763905"/>
              <a:gd name="connsiteX1-59" fmla="*/ 438150 w 438150"/>
              <a:gd name="connsiteY1-60" fmla="*/ 1905 h 763905"/>
              <a:gd name="connsiteX2-61" fmla="*/ 438150 w 438150"/>
              <a:gd name="connsiteY2-62" fmla="*/ 763905 h 763905"/>
              <a:gd name="connsiteX3-63" fmla="*/ 0 w 438150"/>
              <a:gd name="connsiteY3-64" fmla="*/ 763905 h 763905"/>
              <a:gd name="connsiteX4-65" fmla="*/ 0 w 438150"/>
              <a:gd name="connsiteY4-66" fmla="*/ 584835 h 763905"/>
              <a:gd name="connsiteX5-67" fmla="*/ 120015 w 438150"/>
              <a:gd name="connsiteY5-68" fmla="*/ 584835 h 763905"/>
              <a:gd name="connsiteX6-69" fmla="*/ 123825 w 438150"/>
              <a:gd name="connsiteY6-70" fmla="*/ 0 h 7639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8150" h="763905">
                <a:moveTo>
                  <a:pt x="123825" y="0"/>
                </a:moveTo>
                <a:lnTo>
                  <a:pt x="438150" y="1905"/>
                </a:lnTo>
                <a:lnTo>
                  <a:pt x="438150" y="763905"/>
                </a:lnTo>
                <a:lnTo>
                  <a:pt x="0" y="763905"/>
                </a:lnTo>
                <a:lnTo>
                  <a:pt x="0" y="584835"/>
                </a:lnTo>
                <a:lnTo>
                  <a:pt x="120015" y="584835"/>
                </a:lnTo>
                <a:lnTo>
                  <a:pt x="123825" y="0"/>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grpSp>
        <p:nvGrpSpPr>
          <p:cNvPr id="29" name="组合 8"/>
          <p:cNvGrpSpPr/>
          <p:nvPr/>
        </p:nvGrpSpPr>
        <p:grpSpPr bwMode="auto">
          <a:xfrm>
            <a:off x="2930843" y="2752351"/>
            <a:ext cx="1649412" cy="1571625"/>
            <a:chOff x="-58066" y="3622841"/>
            <a:chExt cx="1450938" cy="1381125"/>
          </a:xfrm>
        </p:grpSpPr>
        <p:sp>
          <p:nvSpPr>
            <p:cNvPr id="30" name="Rectangle 39"/>
            <p:cNvSpPr>
              <a:spLocks noChangeArrowheads="1"/>
            </p:cNvSpPr>
            <p:nvPr/>
          </p:nvSpPr>
          <p:spPr bwMode="auto">
            <a:xfrm>
              <a:off x="-58066" y="3622841"/>
              <a:ext cx="1450938" cy="289724"/>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1" name="Rectangle 40"/>
            <p:cNvSpPr>
              <a:spLocks noChangeArrowheads="1"/>
            </p:cNvSpPr>
            <p:nvPr/>
          </p:nvSpPr>
          <p:spPr bwMode="auto">
            <a:xfrm>
              <a:off x="374160" y="3913191"/>
              <a:ext cx="644550" cy="395999"/>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2" name="Rectangle 48"/>
            <p:cNvSpPr>
              <a:spLocks noChangeArrowheads="1"/>
            </p:cNvSpPr>
            <p:nvPr/>
          </p:nvSpPr>
          <p:spPr bwMode="auto">
            <a:xfrm>
              <a:off x="374160" y="4631752"/>
              <a:ext cx="644550" cy="372214"/>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33" name="Rectangle 48"/>
            <p:cNvSpPr>
              <a:spLocks noChangeArrowheads="1"/>
            </p:cNvSpPr>
            <p:nvPr/>
          </p:nvSpPr>
          <p:spPr bwMode="auto">
            <a:xfrm>
              <a:off x="480435" y="4308706"/>
              <a:ext cx="432000" cy="324000"/>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34" name="任意多边形 1"/>
          <p:cNvSpPr/>
          <p:nvPr/>
        </p:nvSpPr>
        <p:spPr bwMode="auto">
          <a:xfrm>
            <a:off x="2456180" y="2895226"/>
            <a:ext cx="3689350" cy="2039938"/>
          </a:xfrm>
          <a:custGeom>
            <a:avLst/>
            <a:gdLst>
              <a:gd name="connsiteX0" fmla="*/ 0 w 3243072"/>
              <a:gd name="connsiteY0" fmla="*/ 1792224 h 1792224"/>
              <a:gd name="connsiteX1" fmla="*/ 3243072 w 3243072"/>
              <a:gd name="connsiteY1" fmla="*/ 1792224 h 1792224"/>
              <a:gd name="connsiteX2" fmla="*/ 3243072 w 3243072"/>
              <a:gd name="connsiteY2" fmla="*/ 0 h 1792224"/>
              <a:gd name="connsiteX3" fmla="*/ 2798064 w 3243072"/>
              <a:gd name="connsiteY3" fmla="*/ 0 h 1792224"/>
              <a:gd name="connsiteX4" fmla="*/ 2798064 w 3243072"/>
              <a:gd name="connsiteY4" fmla="*/ 1426464 h 1792224"/>
              <a:gd name="connsiteX5" fmla="*/ 2151888 w 3243072"/>
              <a:gd name="connsiteY5" fmla="*/ 1426464 h 1792224"/>
              <a:gd name="connsiteX6" fmla="*/ 2151888 w 3243072"/>
              <a:gd name="connsiteY6" fmla="*/ 688848 h 1792224"/>
              <a:gd name="connsiteX7" fmla="*/ 1749552 w 3243072"/>
              <a:gd name="connsiteY7" fmla="*/ 688848 h 1792224"/>
              <a:gd name="connsiteX8" fmla="*/ 1749552 w 3243072"/>
              <a:gd name="connsiteY8" fmla="*/ 1371600 h 1792224"/>
              <a:gd name="connsiteX9" fmla="*/ 871728 w 3243072"/>
              <a:gd name="connsiteY9" fmla="*/ 1371600 h 1792224"/>
              <a:gd name="connsiteX10" fmla="*/ 871728 w 3243072"/>
              <a:gd name="connsiteY10" fmla="*/ 950976 h 1792224"/>
              <a:gd name="connsiteX11" fmla="*/ 24384 w 3243072"/>
              <a:gd name="connsiteY11" fmla="*/ 950976 h 1792224"/>
              <a:gd name="connsiteX12" fmla="*/ 0 w 3243072"/>
              <a:gd name="connsiteY12" fmla="*/ 1792224 h 1792224"/>
              <a:gd name="connsiteX0-1" fmla="*/ 13716 w 3256788"/>
              <a:gd name="connsiteY0-2" fmla="*/ 1792224 h 1792224"/>
              <a:gd name="connsiteX1-3" fmla="*/ 3256788 w 3256788"/>
              <a:gd name="connsiteY1-4" fmla="*/ 1792224 h 1792224"/>
              <a:gd name="connsiteX2-5" fmla="*/ 3256788 w 3256788"/>
              <a:gd name="connsiteY2-6" fmla="*/ 0 h 1792224"/>
              <a:gd name="connsiteX3-7" fmla="*/ 2811780 w 3256788"/>
              <a:gd name="connsiteY3-8" fmla="*/ 0 h 1792224"/>
              <a:gd name="connsiteX4-9" fmla="*/ 2811780 w 3256788"/>
              <a:gd name="connsiteY4-10" fmla="*/ 1426464 h 1792224"/>
              <a:gd name="connsiteX5-11" fmla="*/ 2165604 w 3256788"/>
              <a:gd name="connsiteY5-12" fmla="*/ 1426464 h 1792224"/>
              <a:gd name="connsiteX6-13" fmla="*/ 2165604 w 3256788"/>
              <a:gd name="connsiteY6-14" fmla="*/ 688848 h 1792224"/>
              <a:gd name="connsiteX7-15" fmla="*/ 1763268 w 3256788"/>
              <a:gd name="connsiteY7-16" fmla="*/ 688848 h 1792224"/>
              <a:gd name="connsiteX8-17" fmla="*/ 1763268 w 3256788"/>
              <a:gd name="connsiteY8-18" fmla="*/ 1371600 h 1792224"/>
              <a:gd name="connsiteX9-19" fmla="*/ 885444 w 3256788"/>
              <a:gd name="connsiteY9-20" fmla="*/ 1371600 h 1792224"/>
              <a:gd name="connsiteX10-21" fmla="*/ 885444 w 3256788"/>
              <a:gd name="connsiteY10-22" fmla="*/ 950976 h 1792224"/>
              <a:gd name="connsiteX11-23" fmla="*/ 0 w 3256788"/>
              <a:gd name="connsiteY11-24" fmla="*/ 950976 h 1792224"/>
              <a:gd name="connsiteX12-25" fmla="*/ 13716 w 3256788"/>
              <a:gd name="connsiteY12-26" fmla="*/ 1792224 h 1792224"/>
              <a:gd name="connsiteX0-27" fmla="*/ 2286 w 3245358"/>
              <a:gd name="connsiteY0-28" fmla="*/ 1792224 h 1792224"/>
              <a:gd name="connsiteX1-29" fmla="*/ 3245358 w 3245358"/>
              <a:gd name="connsiteY1-30" fmla="*/ 1792224 h 1792224"/>
              <a:gd name="connsiteX2-31" fmla="*/ 3245358 w 3245358"/>
              <a:gd name="connsiteY2-32" fmla="*/ 0 h 1792224"/>
              <a:gd name="connsiteX3-33" fmla="*/ 2800350 w 3245358"/>
              <a:gd name="connsiteY3-34" fmla="*/ 0 h 1792224"/>
              <a:gd name="connsiteX4-35" fmla="*/ 2800350 w 3245358"/>
              <a:gd name="connsiteY4-36" fmla="*/ 1426464 h 1792224"/>
              <a:gd name="connsiteX5-37" fmla="*/ 2154174 w 3245358"/>
              <a:gd name="connsiteY5-38" fmla="*/ 1426464 h 1792224"/>
              <a:gd name="connsiteX6-39" fmla="*/ 2154174 w 3245358"/>
              <a:gd name="connsiteY6-40" fmla="*/ 688848 h 1792224"/>
              <a:gd name="connsiteX7-41" fmla="*/ 1751838 w 3245358"/>
              <a:gd name="connsiteY7-42" fmla="*/ 688848 h 1792224"/>
              <a:gd name="connsiteX8-43" fmla="*/ 1751838 w 3245358"/>
              <a:gd name="connsiteY8-44" fmla="*/ 1371600 h 1792224"/>
              <a:gd name="connsiteX9-45" fmla="*/ 874014 w 3245358"/>
              <a:gd name="connsiteY9-46" fmla="*/ 1371600 h 1792224"/>
              <a:gd name="connsiteX10-47" fmla="*/ 874014 w 3245358"/>
              <a:gd name="connsiteY10-48" fmla="*/ 950976 h 1792224"/>
              <a:gd name="connsiteX11-49" fmla="*/ 0 w 3245358"/>
              <a:gd name="connsiteY11-50" fmla="*/ 950976 h 1792224"/>
              <a:gd name="connsiteX12-51" fmla="*/ 2286 w 3245358"/>
              <a:gd name="connsiteY12-52" fmla="*/ 1792224 h 1792224"/>
              <a:gd name="connsiteX0-53" fmla="*/ 0 w 3243072"/>
              <a:gd name="connsiteY0-54" fmla="*/ 1792224 h 1792224"/>
              <a:gd name="connsiteX1-55" fmla="*/ 3243072 w 3243072"/>
              <a:gd name="connsiteY1-56" fmla="*/ 1792224 h 1792224"/>
              <a:gd name="connsiteX2-57" fmla="*/ 3243072 w 3243072"/>
              <a:gd name="connsiteY2-58" fmla="*/ 0 h 1792224"/>
              <a:gd name="connsiteX3-59" fmla="*/ 2798064 w 3243072"/>
              <a:gd name="connsiteY3-60" fmla="*/ 0 h 1792224"/>
              <a:gd name="connsiteX4-61" fmla="*/ 2798064 w 3243072"/>
              <a:gd name="connsiteY4-62" fmla="*/ 1426464 h 1792224"/>
              <a:gd name="connsiteX5-63" fmla="*/ 2151888 w 3243072"/>
              <a:gd name="connsiteY5-64" fmla="*/ 1426464 h 1792224"/>
              <a:gd name="connsiteX6-65" fmla="*/ 2151888 w 3243072"/>
              <a:gd name="connsiteY6-66" fmla="*/ 688848 h 1792224"/>
              <a:gd name="connsiteX7-67" fmla="*/ 1749552 w 3243072"/>
              <a:gd name="connsiteY7-68" fmla="*/ 688848 h 1792224"/>
              <a:gd name="connsiteX8-69" fmla="*/ 1749552 w 3243072"/>
              <a:gd name="connsiteY8-70" fmla="*/ 1371600 h 1792224"/>
              <a:gd name="connsiteX9-71" fmla="*/ 871728 w 3243072"/>
              <a:gd name="connsiteY9-72" fmla="*/ 1371600 h 1792224"/>
              <a:gd name="connsiteX10-73" fmla="*/ 871728 w 3243072"/>
              <a:gd name="connsiteY10-74" fmla="*/ 950976 h 1792224"/>
              <a:gd name="connsiteX11-75" fmla="*/ 7239 w 3243072"/>
              <a:gd name="connsiteY11-76" fmla="*/ 945261 h 1792224"/>
              <a:gd name="connsiteX12-77" fmla="*/ 0 w 3243072"/>
              <a:gd name="connsiteY12-78" fmla="*/ 1792224 h 1792224"/>
              <a:gd name="connsiteX0-79" fmla="*/ 381 w 3243453"/>
              <a:gd name="connsiteY0-80" fmla="*/ 1792224 h 1792224"/>
              <a:gd name="connsiteX1-81" fmla="*/ 3243453 w 3243453"/>
              <a:gd name="connsiteY1-82" fmla="*/ 1792224 h 1792224"/>
              <a:gd name="connsiteX2-83" fmla="*/ 3243453 w 3243453"/>
              <a:gd name="connsiteY2-84" fmla="*/ 0 h 1792224"/>
              <a:gd name="connsiteX3-85" fmla="*/ 2798445 w 3243453"/>
              <a:gd name="connsiteY3-86" fmla="*/ 0 h 1792224"/>
              <a:gd name="connsiteX4-87" fmla="*/ 2798445 w 3243453"/>
              <a:gd name="connsiteY4-88" fmla="*/ 1426464 h 1792224"/>
              <a:gd name="connsiteX5-89" fmla="*/ 2152269 w 3243453"/>
              <a:gd name="connsiteY5-90" fmla="*/ 1426464 h 1792224"/>
              <a:gd name="connsiteX6-91" fmla="*/ 2152269 w 3243453"/>
              <a:gd name="connsiteY6-92" fmla="*/ 688848 h 1792224"/>
              <a:gd name="connsiteX7-93" fmla="*/ 1749933 w 3243453"/>
              <a:gd name="connsiteY7-94" fmla="*/ 688848 h 1792224"/>
              <a:gd name="connsiteX8-95" fmla="*/ 1749933 w 3243453"/>
              <a:gd name="connsiteY8-96" fmla="*/ 1371600 h 1792224"/>
              <a:gd name="connsiteX9-97" fmla="*/ 872109 w 3243453"/>
              <a:gd name="connsiteY9-98" fmla="*/ 1371600 h 1792224"/>
              <a:gd name="connsiteX10-99" fmla="*/ 872109 w 3243453"/>
              <a:gd name="connsiteY10-100" fmla="*/ 950976 h 1792224"/>
              <a:gd name="connsiteX11-101" fmla="*/ 0 w 3243453"/>
              <a:gd name="connsiteY11-102" fmla="*/ 950976 h 1792224"/>
              <a:gd name="connsiteX12-103" fmla="*/ 381 w 3243453"/>
              <a:gd name="connsiteY12-104" fmla="*/ 1792224 h 1792224"/>
              <a:gd name="connsiteX0-105" fmla="*/ 2286 w 3245358"/>
              <a:gd name="connsiteY0-106" fmla="*/ 1792224 h 1792224"/>
              <a:gd name="connsiteX1-107" fmla="*/ 3245358 w 3245358"/>
              <a:gd name="connsiteY1-108" fmla="*/ 1792224 h 1792224"/>
              <a:gd name="connsiteX2-109" fmla="*/ 3245358 w 3245358"/>
              <a:gd name="connsiteY2-110" fmla="*/ 0 h 1792224"/>
              <a:gd name="connsiteX3-111" fmla="*/ 2800350 w 3245358"/>
              <a:gd name="connsiteY3-112" fmla="*/ 0 h 1792224"/>
              <a:gd name="connsiteX4-113" fmla="*/ 2800350 w 3245358"/>
              <a:gd name="connsiteY4-114" fmla="*/ 1426464 h 1792224"/>
              <a:gd name="connsiteX5-115" fmla="*/ 2154174 w 3245358"/>
              <a:gd name="connsiteY5-116" fmla="*/ 1426464 h 1792224"/>
              <a:gd name="connsiteX6-117" fmla="*/ 2154174 w 3245358"/>
              <a:gd name="connsiteY6-118" fmla="*/ 688848 h 1792224"/>
              <a:gd name="connsiteX7-119" fmla="*/ 1751838 w 3245358"/>
              <a:gd name="connsiteY7-120" fmla="*/ 688848 h 1792224"/>
              <a:gd name="connsiteX8-121" fmla="*/ 1751838 w 3245358"/>
              <a:gd name="connsiteY8-122" fmla="*/ 1371600 h 1792224"/>
              <a:gd name="connsiteX9-123" fmla="*/ 874014 w 3245358"/>
              <a:gd name="connsiteY9-124" fmla="*/ 1371600 h 1792224"/>
              <a:gd name="connsiteX10-125" fmla="*/ 874014 w 3245358"/>
              <a:gd name="connsiteY10-126" fmla="*/ 950976 h 1792224"/>
              <a:gd name="connsiteX11-127" fmla="*/ 0 w 3245358"/>
              <a:gd name="connsiteY11-128" fmla="*/ 943356 h 1792224"/>
              <a:gd name="connsiteX12-129" fmla="*/ 2286 w 3245358"/>
              <a:gd name="connsiteY12-130" fmla="*/ 1792224 h 1792224"/>
              <a:gd name="connsiteX0-131" fmla="*/ 0 w 3243072"/>
              <a:gd name="connsiteY0-132" fmla="*/ 1792224 h 1792224"/>
              <a:gd name="connsiteX1-133" fmla="*/ 3243072 w 3243072"/>
              <a:gd name="connsiteY1-134" fmla="*/ 1792224 h 1792224"/>
              <a:gd name="connsiteX2-135" fmla="*/ 3243072 w 3243072"/>
              <a:gd name="connsiteY2-136" fmla="*/ 0 h 1792224"/>
              <a:gd name="connsiteX3-137" fmla="*/ 2798064 w 3243072"/>
              <a:gd name="connsiteY3-138" fmla="*/ 0 h 1792224"/>
              <a:gd name="connsiteX4-139" fmla="*/ 2798064 w 3243072"/>
              <a:gd name="connsiteY4-140" fmla="*/ 1426464 h 1792224"/>
              <a:gd name="connsiteX5-141" fmla="*/ 2151888 w 3243072"/>
              <a:gd name="connsiteY5-142" fmla="*/ 1426464 h 1792224"/>
              <a:gd name="connsiteX6-143" fmla="*/ 2151888 w 3243072"/>
              <a:gd name="connsiteY6-144" fmla="*/ 688848 h 1792224"/>
              <a:gd name="connsiteX7-145" fmla="*/ 1749552 w 3243072"/>
              <a:gd name="connsiteY7-146" fmla="*/ 688848 h 1792224"/>
              <a:gd name="connsiteX8-147" fmla="*/ 1749552 w 3243072"/>
              <a:gd name="connsiteY8-148" fmla="*/ 1371600 h 1792224"/>
              <a:gd name="connsiteX9-149" fmla="*/ 871728 w 3243072"/>
              <a:gd name="connsiteY9-150" fmla="*/ 1371600 h 1792224"/>
              <a:gd name="connsiteX10-151" fmla="*/ 871728 w 3243072"/>
              <a:gd name="connsiteY10-152" fmla="*/ 950976 h 1792224"/>
              <a:gd name="connsiteX11-153" fmla="*/ 1524 w 3243072"/>
              <a:gd name="connsiteY11-154" fmla="*/ 950976 h 1792224"/>
              <a:gd name="connsiteX12-155" fmla="*/ 0 w 3243072"/>
              <a:gd name="connsiteY12-156" fmla="*/ 1792224 h 1792224"/>
              <a:gd name="connsiteX0-157" fmla="*/ 0 w 3243072"/>
              <a:gd name="connsiteY0-158" fmla="*/ 1792224 h 1792224"/>
              <a:gd name="connsiteX1-159" fmla="*/ 3243072 w 3243072"/>
              <a:gd name="connsiteY1-160" fmla="*/ 1792224 h 1792224"/>
              <a:gd name="connsiteX2-161" fmla="*/ 3243072 w 3243072"/>
              <a:gd name="connsiteY2-162" fmla="*/ 0 h 1792224"/>
              <a:gd name="connsiteX3-163" fmla="*/ 2798064 w 3243072"/>
              <a:gd name="connsiteY3-164" fmla="*/ 0 h 1792224"/>
              <a:gd name="connsiteX4-165" fmla="*/ 2798064 w 3243072"/>
              <a:gd name="connsiteY4-166" fmla="*/ 1426464 h 1792224"/>
              <a:gd name="connsiteX5-167" fmla="*/ 2151888 w 3243072"/>
              <a:gd name="connsiteY5-168" fmla="*/ 1426464 h 1792224"/>
              <a:gd name="connsiteX6-169" fmla="*/ 2151888 w 3243072"/>
              <a:gd name="connsiteY6-170" fmla="*/ 688848 h 1792224"/>
              <a:gd name="connsiteX7-171" fmla="*/ 1749552 w 3243072"/>
              <a:gd name="connsiteY7-172" fmla="*/ 688848 h 1792224"/>
              <a:gd name="connsiteX8-173" fmla="*/ 1749552 w 3243072"/>
              <a:gd name="connsiteY8-174" fmla="*/ 1371600 h 1792224"/>
              <a:gd name="connsiteX9-175" fmla="*/ 871728 w 3243072"/>
              <a:gd name="connsiteY9-176" fmla="*/ 1371600 h 1792224"/>
              <a:gd name="connsiteX10-177" fmla="*/ 852678 w 3243072"/>
              <a:gd name="connsiteY10-178" fmla="*/ 947166 h 1792224"/>
              <a:gd name="connsiteX11-179" fmla="*/ 1524 w 3243072"/>
              <a:gd name="connsiteY11-180" fmla="*/ 950976 h 1792224"/>
              <a:gd name="connsiteX12-181" fmla="*/ 0 w 3243072"/>
              <a:gd name="connsiteY12-182" fmla="*/ 1792224 h 1792224"/>
              <a:gd name="connsiteX0-183" fmla="*/ 0 w 3243072"/>
              <a:gd name="connsiteY0-184" fmla="*/ 1792224 h 1792224"/>
              <a:gd name="connsiteX1-185" fmla="*/ 3243072 w 3243072"/>
              <a:gd name="connsiteY1-186" fmla="*/ 1792224 h 1792224"/>
              <a:gd name="connsiteX2-187" fmla="*/ 3243072 w 3243072"/>
              <a:gd name="connsiteY2-188" fmla="*/ 0 h 1792224"/>
              <a:gd name="connsiteX3-189" fmla="*/ 2798064 w 3243072"/>
              <a:gd name="connsiteY3-190" fmla="*/ 0 h 1792224"/>
              <a:gd name="connsiteX4-191" fmla="*/ 2798064 w 3243072"/>
              <a:gd name="connsiteY4-192" fmla="*/ 1426464 h 1792224"/>
              <a:gd name="connsiteX5-193" fmla="*/ 2151888 w 3243072"/>
              <a:gd name="connsiteY5-194" fmla="*/ 1426464 h 1792224"/>
              <a:gd name="connsiteX6-195" fmla="*/ 2151888 w 3243072"/>
              <a:gd name="connsiteY6-196" fmla="*/ 688848 h 1792224"/>
              <a:gd name="connsiteX7-197" fmla="*/ 1749552 w 3243072"/>
              <a:gd name="connsiteY7-198" fmla="*/ 688848 h 1792224"/>
              <a:gd name="connsiteX8-199" fmla="*/ 1749552 w 3243072"/>
              <a:gd name="connsiteY8-200" fmla="*/ 1371600 h 1792224"/>
              <a:gd name="connsiteX9-201" fmla="*/ 848868 w 3243072"/>
              <a:gd name="connsiteY9-202" fmla="*/ 1373505 h 1792224"/>
              <a:gd name="connsiteX10-203" fmla="*/ 852678 w 3243072"/>
              <a:gd name="connsiteY10-204" fmla="*/ 947166 h 1792224"/>
              <a:gd name="connsiteX11-205" fmla="*/ 1524 w 3243072"/>
              <a:gd name="connsiteY11-206" fmla="*/ 950976 h 1792224"/>
              <a:gd name="connsiteX12-207" fmla="*/ 0 w 3243072"/>
              <a:gd name="connsiteY12-208" fmla="*/ 1792224 h 17922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243072" h="1792224">
                <a:moveTo>
                  <a:pt x="0" y="1792224"/>
                </a:moveTo>
                <a:lnTo>
                  <a:pt x="3243072" y="1792224"/>
                </a:lnTo>
                <a:lnTo>
                  <a:pt x="3243072" y="0"/>
                </a:lnTo>
                <a:lnTo>
                  <a:pt x="2798064" y="0"/>
                </a:lnTo>
                <a:lnTo>
                  <a:pt x="2798064" y="1426464"/>
                </a:lnTo>
                <a:lnTo>
                  <a:pt x="2151888" y="1426464"/>
                </a:lnTo>
                <a:lnTo>
                  <a:pt x="2151888" y="688848"/>
                </a:lnTo>
                <a:lnTo>
                  <a:pt x="1749552" y="688848"/>
                </a:lnTo>
                <a:lnTo>
                  <a:pt x="1749552" y="1371600"/>
                </a:lnTo>
                <a:lnTo>
                  <a:pt x="848868" y="1373505"/>
                </a:lnTo>
                <a:lnTo>
                  <a:pt x="852678" y="947166"/>
                </a:lnTo>
                <a:lnTo>
                  <a:pt x="1524" y="950976"/>
                </a:lnTo>
                <a:lnTo>
                  <a:pt x="0" y="1792224"/>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5" name="矩形 34"/>
          <p:cNvSpPr/>
          <p:nvPr/>
        </p:nvSpPr>
        <p:spPr bwMode="auto">
          <a:xfrm>
            <a:off x="4154805" y="3095251"/>
            <a:ext cx="122238" cy="203200"/>
          </a:xfrm>
          <a:prstGeom prst="rect">
            <a:avLst/>
          </a:pr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6" name="矩形 35"/>
          <p:cNvSpPr/>
          <p:nvPr/>
        </p:nvSpPr>
        <p:spPr bwMode="auto">
          <a:xfrm>
            <a:off x="4169093" y="3679451"/>
            <a:ext cx="122237" cy="614363"/>
          </a:xfrm>
          <a:prstGeom prst="rect">
            <a:avLst/>
          </a:pr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7" name="任意多边形 4"/>
          <p:cNvSpPr/>
          <p:nvPr/>
        </p:nvSpPr>
        <p:spPr bwMode="auto">
          <a:xfrm>
            <a:off x="2464118" y="1798264"/>
            <a:ext cx="3681412" cy="1762125"/>
          </a:xfrm>
          <a:custGeom>
            <a:avLst/>
            <a:gdLst>
              <a:gd name="connsiteX0" fmla="*/ 3235960 w 3235960"/>
              <a:gd name="connsiteY0" fmla="*/ 563880 h 1549400"/>
              <a:gd name="connsiteX1" fmla="*/ 3235960 w 3235960"/>
              <a:gd name="connsiteY1" fmla="*/ 0 h 1549400"/>
              <a:gd name="connsiteX2" fmla="*/ 0 w 3235960"/>
              <a:gd name="connsiteY2" fmla="*/ 0 h 1549400"/>
              <a:gd name="connsiteX3" fmla="*/ 0 w 3235960"/>
              <a:gd name="connsiteY3" fmla="*/ 1549400 h 1549400"/>
              <a:gd name="connsiteX4" fmla="*/ 848360 w 3235960"/>
              <a:gd name="connsiteY4" fmla="*/ 1549400 h 1549400"/>
              <a:gd name="connsiteX5" fmla="*/ 848360 w 3235960"/>
              <a:gd name="connsiteY5" fmla="*/ 1122680 h 1549400"/>
              <a:gd name="connsiteX6" fmla="*/ 447040 w 3235960"/>
              <a:gd name="connsiteY6" fmla="*/ 1122680 h 1549400"/>
              <a:gd name="connsiteX7" fmla="*/ 447040 w 3235960"/>
              <a:gd name="connsiteY7" fmla="*/ 218440 h 1549400"/>
              <a:gd name="connsiteX8" fmla="*/ 1864360 w 3235960"/>
              <a:gd name="connsiteY8" fmla="*/ 218440 h 1549400"/>
              <a:gd name="connsiteX9" fmla="*/ 1864360 w 3235960"/>
              <a:gd name="connsiteY9" fmla="*/ 441960 h 1549400"/>
              <a:gd name="connsiteX10" fmla="*/ 2159000 w 3235960"/>
              <a:gd name="connsiteY10" fmla="*/ 441960 h 1549400"/>
              <a:gd name="connsiteX11" fmla="*/ 2159000 w 3235960"/>
              <a:gd name="connsiteY11" fmla="*/ 254000 h 1549400"/>
              <a:gd name="connsiteX12" fmla="*/ 2814320 w 3235960"/>
              <a:gd name="connsiteY12" fmla="*/ 254000 h 1549400"/>
              <a:gd name="connsiteX13" fmla="*/ 2814320 w 3235960"/>
              <a:gd name="connsiteY13" fmla="*/ 568960 h 1549400"/>
              <a:gd name="connsiteX14" fmla="*/ 3235960 w 3235960"/>
              <a:gd name="connsiteY14" fmla="*/ 563880 h 1549400"/>
              <a:gd name="connsiteX0-1" fmla="*/ 3239770 w 3239770"/>
              <a:gd name="connsiteY0-2" fmla="*/ 571500 h 1549400"/>
              <a:gd name="connsiteX1-3" fmla="*/ 3235960 w 3239770"/>
              <a:gd name="connsiteY1-4" fmla="*/ 0 h 1549400"/>
              <a:gd name="connsiteX2-5" fmla="*/ 0 w 3239770"/>
              <a:gd name="connsiteY2-6" fmla="*/ 0 h 1549400"/>
              <a:gd name="connsiteX3-7" fmla="*/ 0 w 3239770"/>
              <a:gd name="connsiteY3-8" fmla="*/ 1549400 h 1549400"/>
              <a:gd name="connsiteX4-9" fmla="*/ 848360 w 3239770"/>
              <a:gd name="connsiteY4-10" fmla="*/ 1549400 h 1549400"/>
              <a:gd name="connsiteX5-11" fmla="*/ 848360 w 3239770"/>
              <a:gd name="connsiteY5-12" fmla="*/ 1122680 h 1549400"/>
              <a:gd name="connsiteX6-13" fmla="*/ 447040 w 3239770"/>
              <a:gd name="connsiteY6-14" fmla="*/ 1122680 h 1549400"/>
              <a:gd name="connsiteX7-15" fmla="*/ 447040 w 3239770"/>
              <a:gd name="connsiteY7-16" fmla="*/ 218440 h 1549400"/>
              <a:gd name="connsiteX8-17" fmla="*/ 1864360 w 3239770"/>
              <a:gd name="connsiteY8-18" fmla="*/ 218440 h 1549400"/>
              <a:gd name="connsiteX9-19" fmla="*/ 1864360 w 3239770"/>
              <a:gd name="connsiteY9-20" fmla="*/ 441960 h 1549400"/>
              <a:gd name="connsiteX10-21" fmla="*/ 2159000 w 3239770"/>
              <a:gd name="connsiteY10-22" fmla="*/ 441960 h 1549400"/>
              <a:gd name="connsiteX11-23" fmla="*/ 2159000 w 3239770"/>
              <a:gd name="connsiteY11-24" fmla="*/ 254000 h 1549400"/>
              <a:gd name="connsiteX12-25" fmla="*/ 2814320 w 3239770"/>
              <a:gd name="connsiteY12-26" fmla="*/ 254000 h 1549400"/>
              <a:gd name="connsiteX13-27" fmla="*/ 2814320 w 3239770"/>
              <a:gd name="connsiteY13-28" fmla="*/ 568960 h 1549400"/>
              <a:gd name="connsiteX14-29" fmla="*/ 3239770 w 3239770"/>
              <a:gd name="connsiteY14-30" fmla="*/ 571500 h 1549400"/>
              <a:gd name="connsiteX0-31" fmla="*/ 3234055 w 3235960"/>
              <a:gd name="connsiteY0-32" fmla="*/ 567690 h 1549400"/>
              <a:gd name="connsiteX1-33" fmla="*/ 3235960 w 3235960"/>
              <a:gd name="connsiteY1-34" fmla="*/ 0 h 1549400"/>
              <a:gd name="connsiteX2-35" fmla="*/ 0 w 3235960"/>
              <a:gd name="connsiteY2-36" fmla="*/ 0 h 1549400"/>
              <a:gd name="connsiteX3-37" fmla="*/ 0 w 3235960"/>
              <a:gd name="connsiteY3-38" fmla="*/ 1549400 h 1549400"/>
              <a:gd name="connsiteX4-39" fmla="*/ 848360 w 3235960"/>
              <a:gd name="connsiteY4-40" fmla="*/ 1549400 h 1549400"/>
              <a:gd name="connsiteX5-41" fmla="*/ 848360 w 3235960"/>
              <a:gd name="connsiteY5-42" fmla="*/ 1122680 h 1549400"/>
              <a:gd name="connsiteX6-43" fmla="*/ 447040 w 3235960"/>
              <a:gd name="connsiteY6-44" fmla="*/ 1122680 h 1549400"/>
              <a:gd name="connsiteX7-45" fmla="*/ 447040 w 3235960"/>
              <a:gd name="connsiteY7-46" fmla="*/ 218440 h 1549400"/>
              <a:gd name="connsiteX8-47" fmla="*/ 1864360 w 3235960"/>
              <a:gd name="connsiteY8-48" fmla="*/ 218440 h 1549400"/>
              <a:gd name="connsiteX9-49" fmla="*/ 1864360 w 3235960"/>
              <a:gd name="connsiteY9-50" fmla="*/ 441960 h 1549400"/>
              <a:gd name="connsiteX10-51" fmla="*/ 2159000 w 3235960"/>
              <a:gd name="connsiteY10-52" fmla="*/ 441960 h 1549400"/>
              <a:gd name="connsiteX11-53" fmla="*/ 2159000 w 3235960"/>
              <a:gd name="connsiteY11-54" fmla="*/ 254000 h 1549400"/>
              <a:gd name="connsiteX12-55" fmla="*/ 2814320 w 3235960"/>
              <a:gd name="connsiteY12-56" fmla="*/ 254000 h 1549400"/>
              <a:gd name="connsiteX13-57" fmla="*/ 2814320 w 3235960"/>
              <a:gd name="connsiteY13-58" fmla="*/ 568960 h 1549400"/>
              <a:gd name="connsiteX14-59" fmla="*/ 3234055 w 3235960"/>
              <a:gd name="connsiteY14-60" fmla="*/ 567690 h 1549400"/>
              <a:gd name="connsiteX0-61" fmla="*/ 3234055 w 3235960"/>
              <a:gd name="connsiteY0-62" fmla="*/ 567690 h 1549400"/>
              <a:gd name="connsiteX1-63" fmla="*/ 3235960 w 3235960"/>
              <a:gd name="connsiteY1-64" fmla="*/ 0 h 1549400"/>
              <a:gd name="connsiteX2-65" fmla="*/ 0 w 3235960"/>
              <a:gd name="connsiteY2-66" fmla="*/ 0 h 1549400"/>
              <a:gd name="connsiteX3-67" fmla="*/ 0 w 3235960"/>
              <a:gd name="connsiteY3-68" fmla="*/ 1549400 h 1549400"/>
              <a:gd name="connsiteX4-69" fmla="*/ 848360 w 3235960"/>
              <a:gd name="connsiteY4-70" fmla="*/ 1549400 h 1549400"/>
              <a:gd name="connsiteX5-71" fmla="*/ 848360 w 3235960"/>
              <a:gd name="connsiteY5-72" fmla="*/ 1122680 h 1549400"/>
              <a:gd name="connsiteX6-73" fmla="*/ 447040 w 3235960"/>
              <a:gd name="connsiteY6-74" fmla="*/ 1122680 h 1549400"/>
              <a:gd name="connsiteX7-75" fmla="*/ 447040 w 3235960"/>
              <a:gd name="connsiteY7-76" fmla="*/ 218440 h 1549400"/>
              <a:gd name="connsiteX8-77" fmla="*/ 1864360 w 3235960"/>
              <a:gd name="connsiteY8-78" fmla="*/ 218440 h 1549400"/>
              <a:gd name="connsiteX9-79" fmla="*/ 1864360 w 3235960"/>
              <a:gd name="connsiteY9-80" fmla="*/ 441960 h 1549400"/>
              <a:gd name="connsiteX10-81" fmla="*/ 2159000 w 3235960"/>
              <a:gd name="connsiteY10-82" fmla="*/ 441960 h 1549400"/>
              <a:gd name="connsiteX11-83" fmla="*/ 2159000 w 3235960"/>
              <a:gd name="connsiteY11-84" fmla="*/ 254000 h 1549400"/>
              <a:gd name="connsiteX12-85" fmla="*/ 2814320 w 3235960"/>
              <a:gd name="connsiteY12-86" fmla="*/ 254000 h 1549400"/>
              <a:gd name="connsiteX13-87" fmla="*/ 2787650 w 3235960"/>
              <a:gd name="connsiteY13-88" fmla="*/ 568960 h 1549400"/>
              <a:gd name="connsiteX14-89" fmla="*/ 3234055 w 3235960"/>
              <a:gd name="connsiteY14-90" fmla="*/ 567690 h 1549400"/>
              <a:gd name="connsiteX0-91" fmla="*/ 3234055 w 3235960"/>
              <a:gd name="connsiteY0-92" fmla="*/ 567690 h 1549400"/>
              <a:gd name="connsiteX1-93" fmla="*/ 3235960 w 3235960"/>
              <a:gd name="connsiteY1-94" fmla="*/ 0 h 1549400"/>
              <a:gd name="connsiteX2-95" fmla="*/ 0 w 3235960"/>
              <a:gd name="connsiteY2-96" fmla="*/ 0 h 1549400"/>
              <a:gd name="connsiteX3-97" fmla="*/ 0 w 3235960"/>
              <a:gd name="connsiteY3-98" fmla="*/ 1549400 h 1549400"/>
              <a:gd name="connsiteX4-99" fmla="*/ 848360 w 3235960"/>
              <a:gd name="connsiteY4-100" fmla="*/ 1549400 h 1549400"/>
              <a:gd name="connsiteX5-101" fmla="*/ 848360 w 3235960"/>
              <a:gd name="connsiteY5-102" fmla="*/ 1122680 h 1549400"/>
              <a:gd name="connsiteX6-103" fmla="*/ 447040 w 3235960"/>
              <a:gd name="connsiteY6-104" fmla="*/ 1122680 h 1549400"/>
              <a:gd name="connsiteX7-105" fmla="*/ 447040 w 3235960"/>
              <a:gd name="connsiteY7-106" fmla="*/ 218440 h 1549400"/>
              <a:gd name="connsiteX8-107" fmla="*/ 1864360 w 3235960"/>
              <a:gd name="connsiteY8-108" fmla="*/ 218440 h 1549400"/>
              <a:gd name="connsiteX9-109" fmla="*/ 1864360 w 3235960"/>
              <a:gd name="connsiteY9-110" fmla="*/ 441960 h 1549400"/>
              <a:gd name="connsiteX10-111" fmla="*/ 2159000 w 3235960"/>
              <a:gd name="connsiteY10-112" fmla="*/ 441960 h 1549400"/>
              <a:gd name="connsiteX11-113" fmla="*/ 2159000 w 3235960"/>
              <a:gd name="connsiteY11-114" fmla="*/ 254000 h 1549400"/>
              <a:gd name="connsiteX12-115" fmla="*/ 2791460 w 3235960"/>
              <a:gd name="connsiteY12-116" fmla="*/ 261620 h 1549400"/>
              <a:gd name="connsiteX13-117" fmla="*/ 2787650 w 3235960"/>
              <a:gd name="connsiteY13-118" fmla="*/ 568960 h 1549400"/>
              <a:gd name="connsiteX14-119" fmla="*/ 3234055 w 3235960"/>
              <a:gd name="connsiteY14-120" fmla="*/ 567690 h 1549400"/>
              <a:gd name="connsiteX0-121" fmla="*/ 3234055 w 3235960"/>
              <a:gd name="connsiteY0-122" fmla="*/ 567690 h 1549400"/>
              <a:gd name="connsiteX1-123" fmla="*/ 3235960 w 3235960"/>
              <a:gd name="connsiteY1-124" fmla="*/ 0 h 1549400"/>
              <a:gd name="connsiteX2-125" fmla="*/ 0 w 3235960"/>
              <a:gd name="connsiteY2-126" fmla="*/ 0 h 1549400"/>
              <a:gd name="connsiteX3-127" fmla="*/ 0 w 3235960"/>
              <a:gd name="connsiteY3-128" fmla="*/ 1549400 h 1549400"/>
              <a:gd name="connsiteX4-129" fmla="*/ 848360 w 3235960"/>
              <a:gd name="connsiteY4-130" fmla="*/ 1549400 h 1549400"/>
              <a:gd name="connsiteX5-131" fmla="*/ 848360 w 3235960"/>
              <a:gd name="connsiteY5-132" fmla="*/ 1122680 h 1549400"/>
              <a:gd name="connsiteX6-133" fmla="*/ 447040 w 3235960"/>
              <a:gd name="connsiteY6-134" fmla="*/ 1122680 h 1549400"/>
              <a:gd name="connsiteX7-135" fmla="*/ 447040 w 3235960"/>
              <a:gd name="connsiteY7-136" fmla="*/ 218440 h 1549400"/>
              <a:gd name="connsiteX8-137" fmla="*/ 1864360 w 3235960"/>
              <a:gd name="connsiteY8-138" fmla="*/ 218440 h 1549400"/>
              <a:gd name="connsiteX9-139" fmla="*/ 1864360 w 3235960"/>
              <a:gd name="connsiteY9-140" fmla="*/ 441960 h 1549400"/>
              <a:gd name="connsiteX10-141" fmla="*/ 2159000 w 3235960"/>
              <a:gd name="connsiteY10-142" fmla="*/ 441960 h 1549400"/>
              <a:gd name="connsiteX11-143" fmla="*/ 2159000 w 3235960"/>
              <a:gd name="connsiteY11-144" fmla="*/ 254000 h 1549400"/>
              <a:gd name="connsiteX12-145" fmla="*/ 2787650 w 3235960"/>
              <a:gd name="connsiteY12-146" fmla="*/ 250190 h 1549400"/>
              <a:gd name="connsiteX13-147" fmla="*/ 2787650 w 3235960"/>
              <a:gd name="connsiteY13-148" fmla="*/ 568960 h 1549400"/>
              <a:gd name="connsiteX14-149" fmla="*/ 3234055 w 3235960"/>
              <a:gd name="connsiteY14-150" fmla="*/ 567690 h 1549400"/>
              <a:gd name="connsiteX0-151" fmla="*/ 3234055 w 3235960"/>
              <a:gd name="connsiteY0-152" fmla="*/ 567690 h 1549400"/>
              <a:gd name="connsiteX1-153" fmla="*/ 3235960 w 3235960"/>
              <a:gd name="connsiteY1-154" fmla="*/ 0 h 1549400"/>
              <a:gd name="connsiteX2-155" fmla="*/ 0 w 3235960"/>
              <a:gd name="connsiteY2-156" fmla="*/ 0 h 1549400"/>
              <a:gd name="connsiteX3-157" fmla="*/ 0 w 3235960"/>
              <a:gd name="connsiteY3-158" fmla="*/ 1549400 h 1549400"/>
              <a:gd name="connsiteX4-159" fmla="*/ 848360 w 3235960"/>
              <a:gd name="connsiteY4-160" fmla="*/ 1549400 h 1549400"/>
              <a:gd name="connsiteX5-161" fmla="*/ 848360 w 3235960"/>
              <a:gd name="connsiteY5-162" fmla="*/ 1122680 h 1549400"/>
              <a:gd name="connsiteX6-163" fmla="*/ 447040 w 3235960"/>
              <a:gd name="connsiteY6-164" fmla="*/ 1122680 h 1549400"/>
              <a:gd name="connsiteX7-165" fmla="*/ 447040 w 3235960"/>
              <a:gd name="connsiteY7-166" fmla="*/ 218440 h 1549400"/>
              <a:gd name="connsiteX8-167" fmla="*/ 1864360 w 3235960"/>
              <a:gd name="connsiteY8-168" fmla="*/ 218440 h 1549400"/>
              <a:gd name="connsiteX9-169" fmla="*/ 1864360 w 3235960"/>
              <a:gd name="connsiteY9-170" fmla="*/ 441960 h 1549400"/>
              <a:gd name="connsiteX10-171" fmla="*/ 2159000 w 3235960"/>
              <a:gd name="connsiteY10-172" fmla="*/ 441960 h 1549400"/>
              <a:gd name="connsiteX11-173" fmla="*/ 2159000 w 3235960"/>
              <a:gd name="connsiteY11-174" fmla="*/ 254000 h 1549400"/>
              <a:gd name="connsiteX12-175" fmla="*/ 2793365 w 3235960"/>
              <a:gd name="connsiteY12-176" fmla="*/ 252095 h 1549400"/>
              <a:gd name="connsiteX13-177" fmla="*/ 2787650 w 3235960"/>
              <a:gd name="connsiteY13-178" fmla="*/ 568960 h 1549400"/>
              <a:gd name="connsiteX14-179" fmla="*/ 3234055 w 3235960"/>
              <a:gd name="connsiteY14-180" fmla="*/ 567690 h 1549400"/>
              <a:gd name="connsiteX0-181" fmla="*/ 3234055 w 3235960"/>
              <a:gd name="connsiteY0-182" fmla="*/ 567690 h 1549400"/>
              <a:gd name="connsiteX1-183" fmla="*/ 3235960 w 3235960"/>
              <a:gd name="connsiteY1-184" fmla="*/ 0 h 1549400"/>
              <a:gd name="connsiteX2-185" fmla="*/ 0 w 3235960"/>
              <a:gd name="connsiteY2-186" fmla="*/ 0 h 1549400"/>
              <a:gd name="connsiteX3-187" fmla="*/ 0 w 3235960"/>
              <a:gd name="connsiteY3-188" fmla="*/ 1549400 h 1549400"/>
              <a:gd name="connsiteX4-189" fmla="*/ 848360 w 3235960"/>
              <a:gd name="connsiteY4-190" fmla="*/ 1549400 h 1549400"/>
              <a:gd name="connsiteX5-191" fmla="*/ 848360 w 3235960"/>
              <a:gd name="connsiteY5-192" fmla="*/ 1122680 h 1549400"/>
              <a:gd name="connsiteX6-193" fmla="*/ 447040 w 3235960"/>
              <a:gd name="connsiteY6-194" fmla="*/ 1122680 h 1549400"/>
              <a:gd name="connsiteX7-195" fmla="*/ 447040 w 3235960"/>
              <a:gd name="connsiteY7-196" fmla="*/ 218440 h 1549400"/>
              <a:gd name="connsiteX8-197" fmla="*/ 1864360 w 3235960"/>
              <a:gd name="connsiteY8-198" fmla="*/ 218440 h 1549400"/>
              <a:gd name="connsiteX9-199" fmla="*/ 1864360 w 3235960"/>
              <a:gd name="connsiteY9-200" fmla="*/ 441960 h 1549400"/>
              <a:gd name="connsiteX10-201" fmla="*/ 2159000 w 3235960"/>
              <a:gd name="connsiteY10-202" fmla="*/ 441960 h 1549400"/>
              <a:gd name="connsiteX11-203" fmla="*/ 2159000 w 3235960"/>
              <a:gd name="connsiteY11-204" fmla="*/ 254000 h 1549400"/>
              <a:gd name="connsiteX12-205" fmla="*/ 2793365 w 3235960"/>
              <a:gd name="connsiteY12-206" fmla="*/ 252095 h 1549400"/>
              <a:gd name="connsiteX13-207" fmla="*/ 2793365 w 3235960"/>
              <a:gd name="connsiteY13-208" fmla="*/ 572770 h 1549400"/>
              <a:gd name="connsiteX14-209" fmla="*/ 3234055 w 3235960"/>
              <a:gd name="connsiteY14-210" fmla="*/ 567690 h 1549400"/>
              <a:gd name="connsiteX0-211" fmla="*/ 3234055 w 3235960"/>
              <a:gd name="connsiteY0-212" fmla="*/ 567690 h 1549400"/>
              <a:gd name="connsiteX1-213" fmla="*/ 3235960 w 3235960"/>
              <a:gd name="connsiteY1-214" fmla="*/ 0 h 1549400"/>
              <a:gd name="connsiteX2-215" fmla="*/ 0 w 3235960"/>
              <a:gd name="connsiteY2-216" fmla="*/ 0 h 1549400"/>
              <a:gd name="connsiteX3-217" fmla="*/ 0 w 3235960"/>
              <a:gd name="connsiteY3-218" fmla="*/ 1549400 h 1549400"/>
              <a:gd name="connsiteX4-219" fmla="*/ 848360 w 3235960"/>
              <a:gd name="connsiteY4-220" fmla="*/ 1549400 h 1549400"/>
              <a:gd name="connsiteX5-221" fmla="*/ 848360 w 3235960"/>
              <a:gd name="connsiteY5-222" fmla="*/ 1122680 h 1549400"/>
              <a:gd name="connsiteX6-223" fmla="*/ 447040 w 3235960"/>
              <a:gd name="connsiteY6-224" fmla="*/ 1122680 h 1549400"/>
              <a:gd name="connsiteX7-225" fmla="*/ 447040 w 3235960"/>
              <a:gd name="connsiteY7-226" fmla="*/ 218440 h 1549400"/>
              <a:gd name="connsiteX8-227" fmla="*/ 1864360 w 3235960"/>
              <a:gd name="connsiteY8-228" fmla="*/ 218440 h 1549400"/>
              <a:gd name="connsiteX9-229" fmla="*/ 1864360 w 3235960"/>
              <a:gd name="connsiteY9-230" fmla="*/ 441960 h 1549400"/>
              <a:gd name="connsiteX10-231" fmla="*/ 2159000 w 3235960"/>
              <a:gd name="connsiteY10-232" fmla="*/ 441960 h 1549400"/>
              <a:gd name="connsiteX11-233" fmla="*/ 2159000 w 3235960"/>
              <a:gd name="connsiteY11-234" fmla="*/ 254000 h 1549400"/>
              <a:gd name="connsiteX12-235" fmla="*/ 2793365 w 3235960"/>
              <a:gd name="connsiteY12-236" fmla="*/ 252095 h 1549400"/>
              <a:gd name="connsiteX13-237" fmla="*/ 2787650 w 3235960"/>
              <a:gd name="connsiteY13-238" fmla="*/ 574675 h 1549400"/>
              <a:gd name="connsiteX14-239" fmla="*/ 3234055 w 3235960"/>
              <a:gd name="connsiteY14-240" fmla="*/ 567690 h 1549400"/>
              <a:gd name="connsiteX0-241" fmla="*/ 3234055 w 3235960"/>
              <a:gd name="connsiteY0-242" fmla="*/ 567690 h 1549400"/>
              <a:gd name="connsiteX1-243" fmla="*/ 3235960 w 3235960"/>
              <a:gd name="connsiteY1-244" fmla="*/ 0 h 1549400"/>
              <a:gd name="connsiteX2-245" fmla="*/ 0 w 3235960"/>
              <a:gd name="connsiteY2-246" fmla="*/ 0 h 1549400"/>
              <a:gd name="connsiteX3-247" fmla="*/ 0 w 3235960"/>
              <a:gd name="connsiteY3-248" fmla="*/ 1549400 h 1549400"/>
              <a:gd name="connsiteX4-249" fmla="*/ 848360 w 3235960"/>
              <a:gd name="connsiteY4-250" fmla="*/ 1549400 h 1549400"/>
              <a:gd name="connsiteX5-251" fmla="*/ 848360 w 3235960"/>
              <a:gd name="connsiteY5-252" fmla="*/ 1122680 h 1549400"/>
              <a:gd name="connsiteX6-253" fmla="*/ 447040 w 3235960"/>
              <a:gd name="connsiteY6-254" fmla="*/ 1122680 h 1549400"/>
              <a:gd name="connsiteX7-255" fmla="*/ 447040 w 3235960"/>
              <a:gd name="connsiteY7-256" fmla="*/ 218440 h 1549400"/>
              <a:gd name="connsiteX8-257" fmla="*/ 1864360 w 3235960"/>
              <a:gd name="connsiteY8-258" fmla="*/ 218440 h 1549400"/>
              <a:gd name="connsiteX9-259" fmla="*/ 1864360 w 3235960"/>
              <a:gd name="connsiteY9-260" fmla="*/ 441960 h 1549400"/>
              <a:gd name="connsiteX10-261" fmla="*/ 2159000 w 3235960"/>
              <a:gd name="connsiteY10-262" fmla="*/ 441960 h 1549400"/>
              <a:gd name="connsiteX11-263" fmla="*/ 2159000 w 3235960"/>
              <a:gd name="connsiteY11-264" fmla="*/ 254000 h 1549400"/>
              <a:gd name="connsiteX12-265" fmla="*/ 2793365 w 3235960"/>
              <a:gd name="connsiteY12-266" fmla="*/ 252095 h 1549400"/>
              <a:gd name="connsiteX13-267" fmla="*/ 2795270 w 3235960"/>
              <a:gd name="connsiteY13-268" fmla="*/ 567055 h 1549400"/>
              <a:gd name="connsiteX14-269" fmla="*/ 3234055 w 3235960"/>
              <a:gd name="connsiteY14-270" fmla="*/ 567690 h 1549400"/>
              <a:gd name="connsiteX0-271" fmla="*/ 3234055 w 3235960"/>
              <a:gd name="connsiteY0-272" fmla="*/ 567690 h 1549400"/>
              <a:gd name="connsiteX1-273" fmla="*/ 3235960 w 3235960"/>
              <a:gd name="connsiteY1-274" fmla="*/ 0 h 1549400"/>
              <a:gd name="connsiteX2-275" fmla="*/ 0 w 3235960"/>
              <a:gd name="connsiteY2-276" fmla="*/ 0 h 1549400"/>
              <a:gd name="connsiteX3-277" fmla="*/ 0 w 3235960"/>
              <a:gd name="connsiteY3-278" fmla="*/ 1549400 h 1549400"/>
              <a:gd name="connsiteX4-279" fmla="*/ 848360 w 3235960"/>
              <a:gd name="connsiteY4-280" fmla="*/ 1549400 h 1549400"/>
              <a:gd name="connsiteX5-281" fmla="*/ 848360 w 3235960"/>
              <a:gd name="connsiteY5-282" fmla="*/ 1122680 h 1549400"/>
              <a:gd name="connsiteX6-283" fmla="*/ 447040 w 3235960"/>
              <a:gd name="connsiteY6-284" fmla="*/ 1122680 h 1549400"/>
              <a:gd name="connsiteX7-285" fmla="*/ 447040 w 3235960"/>
              <a:gd name="connsiteY7-286" fmla="*/ 218440 h 1549400"/>
              <a:gd name="connsiteX8-287" fmla="*/ 1864360 w 3235960"/>
              <a:gd name="connsiteY8-288" fmla="*/ 218440 h 1549400"/>
              <a:gd name="connsiteX9-289" fmla="*/ 1864360 w 3235960"/>
              <a:gd name="connsiteY9-290" fmla="*/ 441960 h 1549400"/>
              <a:gd name="connsiteX10-291" fmla="*/ 2159000 w 3235960"/>
              <a:gd name="connsiteY10-292" fmla="*/ 441960 h 1549400"/>
              <a:gd name="connsiteX11-293" fmla="*/ 2159000 w 3235960"/>
              <a:gd name="connsiteY11-294" fmla="*/ 254000 h 1549400"/>
              <a:gd name="connsiteX12-295" fmla="*/ 2793365 w 3235960"/>
              <a:gd name="connsiteY12-296" fmla="*/ 252095 h 1549400"/>
              <a:gd name="connsiteX13-297" fmla="*/ 2785745 w 3235960"/>
              <a:gd name="connsiteY13-298" fmla="*/ 567055 h 1549400"/>
              <a:gd name="connsiteX14-299" fmla="*/ 3234055 w 3235960"/>
              <a:gd name="connsiteY14-300" fmla="*/ 567690 h 1549400"/>
              <a:gd name="connsiteX0-301" fmla="*/ 3234055 w 3235960"/>
              <a:gd name="connsiteY0-302" fmla="*/ 567690 h 1549400"/>
              <a:gd name="connsiteX1-303" fmla="*/ 3235960 w 3235960"/>
              <a:gd name="connsiteY1-304" fmla="*/ 0 h 1549400"/>
              <a:gd name="connsiteX2-305" fmla="*/ 0 w 3235960"/>
              <a:gd name="connsiteY2-306" fmla="*/ 0 h 1549400"/>
              <a:gd name="connsiteX3-307" fmla="*/ 0 w 3235960"/>
              <a:gd name="connsiteY3-308" fmla="*/ 1549400 h 1549400"/>
              <a:gd name="connsiteX4-309" fmla="*/ 848360 w 3235960"/>
              <a:gd name="connsiteY4-310" fmla="*/ 1549400 h 1549400"/>
              <a:gd name="connsiteX5-311" fmla="*/ 848360 w 3235960"/>
              <a:gd name="connsiteY5-312" fmla="*/ 1122680 h 1549400"/>
              <a:gd name="connsiteX6-313" fmla="*/ 447040 w 3235960"/>
              <a:gd name="connsiteY6-314" fmla="*/ 1122680 h 1549400"/>
              <a:gd name="connsiteX7-315" fmla="*/ 447040 w 3235960"/>
              <a:gd name="connsiteY7-316" fmla="*/ 218440 h 1549400"/>
              <a:gd name="connsiteX8-317" fmla="*/ 1864360 w 3235960"/>
              <a:gd name="connsiteY8-318" fmla="*/ 218440 h 1549400"/>
              <a:gd name="connsiteX9-319" fmla="*/ 1864360 w 3235960"/>
              <a:gd name="connsiteY9-320" fmla="*/ 441960 h 1549400"/>
              <a:gd name="connsiteX10-321" fmla="*/ 2159000 w 3235960"/>
              <a:gd name="connsiteY10-322" fmla="*/ 441960 h 1549400"/>
              <a:gd name="connsiteX11-323" fmla="*/ 2159000 w 3235960"/>
              <a:gd name="connsiteY11-324" fmla="*/ 254000 h 1549400"/>
              <a:gd name="connsiteX12-325" fmla="*/ 2787650 w 3235960"/>
              <a:gd name="connsiteY12-326" fmla="*/ 255905 h 1549400"/>
              <a:gd name="connsiteX13-327" fmla="*/ 2785745 w 3235960"/>
              <a:gd name="connsiteY13-328" fmla="*/ 567055 h 1549400"/>
              <a:gd name="connsiteX14-329" fmla="*/ 3234055 w 3235960"/>
              <a:gd name="connsiteY14-330" fmla="*/ 567690 h 1549400"/>
              <a:gd name="connsiteX0-331" fmla="*/ 3234055 w 3235960"/>
              <a:gd name="connsiteY0-332" fmla="*/ 567690 h 1549400"/>
              <a:gd name="connsiteX1-333" fmla="*/ 3235960 w 3235960"/>
              <a:gd name="connsiteY1-334" fmla="*/ 0 h 1549400"/>
              <a:gd name="connsiteX2-335" fmla="*/ 0 w 3235960"/>
              <a:gd name="connsiteY2-336" fmla="*/ 0 h 1549400"/>
              <a:gd name="connsiteX3-337" fmla="*/ 0 w 3235960"/>
              <a:gd name="connsiteY3-338" fmla="*/ 1549400 h 1549400"/>
              <a:gd name="connsiteX4-339" fmla="*/ 848360 w 3235960"/>
              <a:gd name="connsiteY4-340" fmla="*/ 1549400 h 1549400"/>
              <a:gd name="connsiteX5-341" fmla="*/ 848360 w 3235960"/>
              <a:gd name="connsiteY5-342" fmla="*/ 1122680 h 1549400"/>
              <a:gd name="connsiteX6-343" fmla="*/ 447040 w 3235960"/>
              <a:gd name="connsiteY6-344" fmla="*/ 1122680 h 1549400"/>
              <a:gd name="connsiteX7-345" fmla="*/ 447040 w 3235960"/>
              <a:gd name="connsiteY7-346" fmla="*/ 218440 h 1549400"/>
              <a:gd name="connsiteX8-347" fmla="*/ 1864360 w 3235960"/>
              <a:gd name="connsiteY8-348" fmla="*/ 218440 h 1549400"/>
              <a:gd name="connsiteX9-349" fmla="*/ 1864360 w 3235960"/>
              <a:gd name="connsiteY9-350" fmla="*/ 441960 h 1549400"/>
              <a:gd name="connsiteX10-351" fmla="*/ 2159000 w 3235960"/>
              <a:gd name="connsiteY10-352" fmla="*/ 441960 h 1549400"/>
              <a:gd name="connsiteX11-353" fmla="*/ 2159000 w 3235960"/>
              <a:gd name="connsiteY11-354" fmla="*/ 254000 h 1549400"/>
              <a:gd name="connsiteX12-355" fmla="*/ 2797175 w 3235960"/>
              <a:gd name="connsiteY12-356" fmla="*/ 254000 h 1549400"/>
              <a:gd name="connsiteX13-357" fmla="*/ 2785745 w 3235960"/>
              <a:gd name="connsiteY13-358" fmla="*/ 567055 h 1549400"/>
              <a:gd name="connsiteX14-359" fmla="*/ 3234055 w 3235960"/>
              <a:gd name="connsiteY14-360" fmla="*/ 567690 h 1549400"/>
              <a:gd name="connsiteX0-361" fmla="*/ 3234055 w 3235960"/>
              <a:gd name="connsiteY0-362" fmla="*/ 567690 h 1549400"/>
              <a:gd name="connsiteX1-363" fmla="*/ 3235960 w 3235960"/>
              <a:gd name="connsiteY1-364" fmla="*/ 0 h 1549400"/>
              <a:gd name="connsiteX2-365" fmla="*/ 0 w 3235960"/>
              <a:gd name="connsiteY2-366" fmla="*/ 0 h 1549400"/>
              <a:gd name="connsiteX3-367" fmla="*/ 0 w 3235960"/>
              <a:gd name="connsiteY3-368" fmla="*/ 1549400 h 1549400"/>
              <a:gd name="connsiteX4-369" fmla="*/ 848360 w 3235960"/>
              <a:gd name="connsiteY4-370" fmla="*/ 1549400 h 1549400"/>
              <a:gd name="connsiteX5-371" fmla="*/ 848360 w 3235960"/>
              <a:gd name="connsiteY5-372" fmla="*/ 1122680 h 1549400"/>
              <a:gd name="connsiteX6-373" fmla="*/ 447040 w 3235960"/>
              <a:gd name="connsiteY6-374" fmla="*/ 1122680 h 1549400"/>
              <a:gd name="connsiteX7-375" fmla="*/ 447040 w 3235960"/>
              <a:gd name="connsiteY7-376" fmla="*/ 218440 h 1549400"/>
              <a:gd name="connsiteX8-377" fmla="*/ 1864360 w 3235960"/>
              <a:gd name="connsiteY8-378" fmla="*/ 218440 h 1549400"/>
              <a:gd name="connsiteX9-379" fmla="*/ 1864360 w 3235960"/>
              <a:gd name="connsiteY9-380" fmla="*/ 441960 h 1549400"/>
              <a:gd name="connsiteX10-381" fmla="*/ 2159000 w 3235960"/>
              <a:gd name="connsiteY10-382" fmla="*/ 441960 h 1549400"/>
              <a:gd name="connsiteX11-383" fmla="*/ 2159000 w 3235960"/>
              <a:gd name="connsiteY11-384" fmla="*/ 254000 h 1549400"/>
              <a:gd name="connsiteX12-385" fmla="*/ 2785745 w 3235960"/>
              <a:gd name="connsiteY12-386" fmla="*/ 257810 h 1549400"/>
              <a:gd name="connsiteX13-387" fmla="*/ 2785745 w 3235960"/>
              <a:gd name="connsiteY13-388" fmla="*/ 567055 h 1549400"/>
              <a:gd name="connsiteX14-389" fmla="*/ 3234055 w 3235960"/>
              <a:gd name="connsiteY14-390" fmla="*/ 567690 h 1549400"/>
              <a:gd name="connsiteX0-391" fmla="*/ 3234055 w 3235960"/>
              <a:gd name="connsiteY0-392" fmla="*/ 567690 h 1549400"/>
              <a:gd name="connsiteX1-393" fmla="*/ 3235960 w 3235960"/>
              <a:gd name="connsiteY1-394" fmla="*/ 0 h 1549400"/>
              <a:gd name="connsiteX2-395" fmla="*/ 0 w 3235960"/>
              <a:gd name="connsiteY2-396" fmla="*/ 0 h 1549400"/>
              <a:gd name="connsiteX3-397" fmla="*/ 0 w 3235960"/>
              <a:gd name="connsiteY3-398" fmla="*/ 1549400 h 1549400"/>
              <a:gd name="connsiteX4-399" fmla="*/ 848360 w 3235960"/>
              <a:gd name="connsiteY4-400" fmla="*/ 1549400 h 1549400"/>
              <a:gd name="connsiteX5-401" fmla="*/ 848360 w 3235960"/>
              <a:gd name="connsiteY5-402" fmla="*/ 1122680 h 1549400"/>
              <a:gd name="connsiteX6-403" fmla="*/ 447040 w 3235960"/>
              <a:gd name="connsiteY6-404" fmla="*/ 1122680 h 1549400"/>
              <a:gd name="connsiteX7-405" fmla="*/ 447040 w 3235960"/>
              <a:gd name="connsiteY7-406" fmla="*/ 218440 h 1549400"/>
              <a:gd name="connsiteX8-407" fmla="*/ 1864360 w 3235960"/>
              <a:gd name="connsiteY8-408" fmla="*/ 218440 h 1549400"/>
              <a:gd name="connsiteX9-409" fmla="*/ 1864360 w 3235960"/>
              <a:gd name="connsiteY9-410" fmla="*/ 441960 h 1549400"/>
              <a:gd name="connsiteX10-411" fmla="*/ 2159000 w 3235960"/>
              <a:gd name="connsiteY10-412" fmla="*/ 441960 h 1549400"/>
              <a:gd name="connsiteX11-413" fmla="*/ 2159000 w 3235960"/>
              <a:gd name="connsiteY11-414" fmla="*/ 254000 h 1549400"/>
              <a:gd name="connsiteX12-415" fmla="*/ 2787650 w 3235960"/>
              <a:gd name="connsiteY12-416" fmla="*/ 248285 h 1549400"/>
              <a:gd name="connsiteX13-417" fmla="*/ 2785745 w 3235960"/>
              <a:gd name="connsiteY13-418" fmla="*/ 567055 h 1549400"/>
              <a:gd name="connsiteX14-419" fmla="*/ 3234055 w 3235960"/>
              <a:gd name="connsiteY14-420" fmla="*/ 567690 h 1549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3235960" h="1549400">
                <a:moveTo>
                  <a:pt x="3234055" y="567690"/>
                </a:moveTo>
                <a:lnTo>
                  <a:pt x="3235960" y="0"/>
                </a:lnTo>
                <a:lnTo>
                  <a:pt x="0" y="0"/>
                </a:lnTo>
                <a:lnTo>
                  <a:pt x="0" y="1549400"/>
                </a:lnTo>
                <a:lnTo>
                  <a:pt x="848360" y="1549400"/>
                </a:lnTo>
                <a:lnTo>
                  <a:pt x="848360" y="1122680"/>
                </a:lnTo>
                <a:lnTo>
                  <a:pt x="447040" y="1122680"/>
                </a:lnTo>
                <a:lnTo>
                  <a:pt x="447040" y="218440"/>
                </a:lnTo>
                <a:lnTo>
                  <a:pt x="1864360" y="218440"/>
                </a:lnTo>
                <a:lnTo>
                  <a:pt x="1864360" y="441960"/>
                </a:lnTo>
                <a:lnTo>
                  <a:pt x="2159000" y="441960"/>
                </a:lnTo>
                <a:lnTo>
                  <a:pt x="2159000" y="254000"/>
                </a:lnTo>
                <a:lnTo>
                  <a:pt x="2787650" y="248285"/>
                </a:lnTo>
                <a:lnTo>
                  <a:pt x="2785745" y="567055"/>
                </a:lnTo>
                <a:lnTo>
                  <a:pt x="3234055" y="567690"/>
                </a:lnTo>
                <a:close/>
              </a:path>
            </a:pathLst>
          </a:custGeom>
          <a:solidFill>
            <a:schemeClr val="bg1">
              <a:lumMod val="85000"/>
            </a:schemeClr>
          </a:solidFill>
          <a:ln w="6350" cap="rnd" cmpd="sng">
            <a:solidFill>
              <a:schemeClr val="tx1">
                <a:lumMod val="95000"/>
                <a:lumOff val="5000"/>
              </a:schemeClr>
            </a:solidFill>
            <a:prstDash val="solid"/>
            <a:round/>
            <a:headEnd type="none" w="med" len="med"/>
            <a:tailEnd type="none" w="med" len="med"/>
          </a:ln>
          <a:effectLst/>
        </p:spPr>
        <p:txBody>
          <a:bodyPr/>
          <a:lstStyle/>
          <a:p>
            <a:pPr>
              <a:defRPr/>
            </a:pPr>
            <a:endParaRPr lang="zh-CN" altLang="en-US"/>
          </a:p>
        </p:txBody>
      </p:sp>
      <p:sp>
        <p:nvSpPr>
          <p:cNvPr id="38" name="Rectangle 39"/>
          <p:cNvSpPr>
            <a:spLocks noChangeArrowheads="1"/>
          </p:cNvSpPr>
          <p:nvPr/>
        </p:nvSpPr>
        <p:spPr bwMode="auto">
          <a:xfrm>
            <a:off x="4912043" y="3481014"/>
            <a:ext cx="720725" cy="328612"/>
          </a:xfrm>
          <a:prstGeom prst="rect">
            <a:avLst/>
          </a:prstGeom>
          <a:gradFill rotWithShape="0">
            <a:gsLst>
              <a:gs pos="0">
                <a:srgbClr val="475E76"/>
              </a:gs>
              <a:gs pos="50000">
                <a:srgbClr val="99CCFF"/>
              </a:gs>
              <a:gs pos="100000">
                <a:srgbClr val="475E76"/>
              </a:gs>
            </a:gsLst>
            <a:lin ang="0" scaled="1"/>
          </a:gradFill>
          <a:ln w="6350">
            <a:solidFill>
              <a:srgbClr val="000000"/>
            </a:solidFill>
            <a:round/>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cxnSp>
        <p:nvCxnSpPr>
          <p:cNvPr id="39" name="直接连接符 38"/>
          <p:cNvCxnSpPr/>
          <p:nvPr/>
        </p:nvCxnSpPr>
        <p:spPr bwMode="auto">
          <a:xfrm>
            <a:off x="2464118" y="3546101"/>
            <a:ext cx="0" cy="450850"/>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0" name="直接连接符 39"/>
          <p:cNvCxnSpPr/>
          <p:nvPr/>
        </p:nvCxnSpPr>
        <p:spPr bwMode="auto">
          <a:xfrm>
            <a:off x="3424555" y="3560389"/>
            <a:ext cx="0" cy="430212"/>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41" name="组合 45055"/>
          <p:cNvGrpSpPr/>
          <p:nvPr/>
        </p:nvGrpSpPr>
        <p:grpSpPr bwMode="auto">
          <a:xfrm>
            <a:off x="1268730" y="3428626"/>
            <a:ext cx="2171700" cy="563563"/>
            <a:chOff x="619275" y="3481313"/>
            <a:chExt cx="2171045" cy="563306"/>
          </a:xfrm>
        </p:grpSpPr>
        <p:grpSp>
          <p:nvGrpSpPr>
            <p:cNvPr id="42" name="组合 2"/>
            <p:cNvGrpSpPr/>
            <p:nvPr/>
          </p:nvGrpSpPr>
          <p:grpSpPr bwMode="auto">
            <a:xfrm>
              <a:off x="1134320" y="3612619"/>
              <a:ext cx="1656000" cy="432000"/>
              <a:chOff x="1134320" y="3612619"/>
              <a:chExt cx="1656000" cy="432000"/>
            </a:xfrm>
          </p:grpSpPr>
          <p:sp>
            <p:nvSpPr>
              <p:cNvPr id="44" name="Rectangle 40"/>
              <p:cNvSpPr>
                <a:spLocks noChangeArrowheads="1"/>
              </p:cNvSpPr>
              <p:nvPr/>
            </p:nvSpPr>
            <p:spPr bwMode="auto">
              <a:xfrm>
                <a:off x="1134320" y="3612619"/>
                <a:ext cx="1656000" cy="432000"/>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45" name="AutoShape 61"/>
              <p:cNvSpPr>
                <a:spLocks noChangeArrowheads="1"/>
              </p:cNvSpPr>
              <p:nvPr/>
            </p:nvSpPr>
            <p:spPr bwMode="auto">
              <a:xfrm>
                <a:off x="1229749" y="3664743"/>
                <a:ext cx="506413" cy="303213"/>
              </a:xfrm>
              <a:prstGeom prst="rightArrow">
                <a:avLst>
                  <a:gd name="adj1" fmla="val 50000"/>
                  <a:gd name="adj2" fmla="val 48782"/>
                </a:avLst>
              </a:prstGeom>
              <a:solidFill>
                <a:srgbClr val="FF7C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43" name="Rectangle 35"/>
            <p:cNvSpPr>
              <a:spLocks noChangeArrowheads="1"/>
            </p:cNvSpPr>
            <p:nvPr/>
          </p:nvSpPr>
          <p:spPr bwMode="auto">
            <a:xfrm>
              <a:off x="619275" y="3481313"/>
              <a:ext cx="4908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1</a:t>
              </a:r>
              <a:endParaRPr lang="zh-CN" altLang="en-US" sz="2800" baseline="-25000">
                <a:latin typeface="Calibri" panose="020F0502020204030204" pitchFamily="34" charset="0"/>
              </a:endParaRPr>
            </a:p>
          </p:txBody>
        </p:sp>
      </p:grpSp>
      <p:cxnSp>
        <p:nvCxnSpPr>
          <p:cNvPr id="46" name="直接连接符 45"/>
          <p:cNvCxnSpPr/>
          <p:nvPr/>
        </p:nvCxnSpPr>
        <p:spPr bwMode="auto">
          <a:xfrm>
            <a:off x="6145530" y="2360239"/>
            <a:ext cx="0" cy="73660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7" name="直接连接符 46"/>
          <p:cNvCxnSpPr/>
          <p:nvPr/>
        </p:nvCxnSpPr>
        <p:spPr bwMode="auto">
          <a:xfrm>
            <a:off x="5629593" y="2434851"/>
            <a:ext cx="0" cy="471488"/>
          </a:xfrm>
          <a:prstGeom prst="line">
            <a:avLst/>
          </a:prstGeom>
          <a:ln w="1270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8" name="直接连接符 47"/>
          <p:cNvCxnSpPr/>
          <p:nvPr/>
        </p:nvCxnSpPr>
        <p:spPr bwMode="auto">
          <a:xfrm>
            <a:off x="4267518" y="3095251"/>
            <a:ext cx="184150" cy="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49" name="直接连接符 48"/>
          <p:cNvCxnSpPr/>
          <p:nvPr/>
        </p:nvCxnSpPr>
        <p:spPr bwMode="auto">
          <a:xfrm>
            <a:off x="4264343" y="3300039"/>
            <a:ext cx="184150" cy="0"/>
          </a:xfrm>
          <a:prstGeom prst="line">
            <a:avLst/>
          </a:prstGeom>
          <a:ln w="6350">
            <a:headEnd type="none" w="med" len="med"/>
            <a:tailEnd type="none" w="med" len="med"/>
          </a:ln>
        </p:spPr>
        <p:style>
          <a:lnRef idx="2">
            <a:schemeClr val="dk1"/>
          </a:lnRef>
          <a:fillRef idx="0">
            <a:schemeClr val="dk1"/>
          </a:fillRef>
          <a:effectRef idx="1">
            <a:schemeClr val="dk1"/>
          </a:effectRef>
          <a:fontRef idx="minor">
            <a:schemeClr val="tx1"/>
          </a:fontRef>
        </p:style>
      </p:cxnSp>
      <p:grpSp>
        <p:nvGrpSpPr>
          <p:cNvPr id="50" name="组合 169"/>
          <p:cNvGrpSpPr/>
          <p:nvPr/>
        </p:nvGrpSpPr>
        <p:grpSpPr bwMode="auto">
          <a:xfrm>
            <a:off x="5124768" y="2093539"/>
            <a:ext cx="254000" cy="1387475"/>
            <a:chOff x="4475641" y="2288947"/>
            <a:chExt cx="253852" cy="1387781"/>
          </a:xfrm>
        </p:grpSpPr>
        <p:sp>
          <p:nvSpPr>
            <p:cNvPr id="51" name="Line 73"/>
            <p:cNvSpPr>
              <a:spLocks noChangeShapeType="1"/>
            </p:cNvSpPr>
            <p:nvPr/>
          </p:nvSpPr>
          <p:spPr bwMode="auto">
            <a:xfrm rot="-5400000" flipH="1" flipV="1">
              <a:off x="4561686" y="2542689"/>
              <a:ext cx="74613"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52" name="组合 171"/>
            <p:cNvGrpSpPr/>
            <p:nvPr/>
          </p:nvGrpSpPr>
          <p:grpSpPr bwMode="auto">
            <a:xfrm>
              <a:off x="4475641" y="2288947"/>
              <a:ext cx="253852" cy="1387781"/>
              <a:chOff x="4475641" y="2288947"/>
              <a:chExt cx="253852" cy="1387781"/>
            </a:xfrm>
          </p:grpSpPr>
          <p:grpSp>
            <p:nvGrpSpPr>
              <p:cNvPr id="53" name="组合 172"/>
              <p:cNvGrpSpPr/>
              <p:nvPr/>
            </p:nvGrpSpPr>
            <p:grpSpPr bwMode="auto">
              <a:xfrm rot="-5400000">
                <a:off x="4013845" y="2750743"/>
                <a:ext cx="1176012" cy="252420"/>
                <a:chOff x="11611301" y="1979613"/>
                <a:chExt cx="1176012" cy="252420"/>
              </a:xfrm>
            </p:grpSpPr>
            <p:sp>
              <p:nvSpPr>
                <p:cNvPr id="57" name="Line 63"/>
                <p:cNvSpPr>
                  <a:spLocks noChangeShapeType="1"/>
                </p:cNvSpPr>
                <p:nvPr/>
              </p:nvSpPr>
              <p:spPr bwMode="auto">
                <a:xfrm flipH="1">
                  <a:off x="12617450" y="2005013"/>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8" name="Line 64"/>
                <p:cNvSpPr>
                  <a:spLocks noChangeShapeType="1"/>
                </p:cNvSpPr>
                <p:nvPr/>
              </p:nvSpPr>
              <p:spPr bwMode="auto">
                <a:xfrm flipH="1">
                  <a:off x="11611301" y="2014546"/>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9" name="Line 69"/>
                <p:cNvSpPr>
                  <a:spLocks noChangeShapeType="1"/>
                </p:cNvSpPr>
                <p:nvPr/>
              </p:nvSpPr>
              <p:spPr bwMode="auto">
                <a:xfrm>
                  <a:off x="12787313" y="1989138"/>
                  <a:ext cx="0" cy="23495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0" name="Line 70"/>
                <p:cNvSpPr>
                  <a:spLocks noChangeShapeType="1"/>
                </p:cNvSpPr>
                <p:nvPr/>
              </p:nvSpPr>
              <p:spPr bwMode="auto">
                <a:xfrm flipH="1" flipV="1">
                  <a:off x="12712700" y="1989138"/>
                  <a:ext cx="74613" cy="2428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1" name="Line 71"/>
                <p:cNvSpPr>
                  <a:spLocks noChangeShapeType="1"/>
                </p:cNvSpPr>
                <p:nvPr/>
              </p:nvSpPr>
              <p:spPr bwMode="auto">
                <a:xfrm flipH="1" flipV="1">
                  <a:off x="12542838" y="1989138"/>
                  <a:ext cx="74612" cy="227012"/>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2" name="Line 78"/>
                <p:cNvSpPr>
                  <a:spLocks noChangeShapeType="1"/>
                </p:cNvSpPr>
                <p:nvPr/>
              </p:nvSpPr>
              <p:spPr bwMode="auto">
                <a:xfrm flipV="1">
                  <a:off x="12451084" y="1994539"/>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3" name="Line 79"/>
                <p:cNvSpPr>
                  <a:spLocks noChangeShapeType="1"/>
                </p:cNvSpPr>
                <p:nvPr/>
              </p:nvSpPr>
              <p:spPr bwMode="auto">
                <a:xfrm flipV="1">
                  <a:off x="12291381" y="1994221"/>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4" name="Line 80"/>
                <p:cNvSpPr>
                  <a:spLocks noChangeShapeType="1"/>
                </p:cNvSpPr>
                <p:nvPr/>
              </p:nvSpPr>
              <p:spPr bwMode="auto">
                <a:xfrm flipV="1">
                  <a:off x="12118976" y="1991679"/>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5" name="Line 81"/>
                <p:cNvSpPr>
                  <a:spLocks noChangeShapeType="1"/>
                </p:cNvSpPr>
                <p:nvPr/>
              </p:nvSpPr>
              <p:spPr bwMode="auto">
                <a:xfrm flipV="1">
                  <a:off x="11949113" y="1989138"/>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6" name="Line 82"/>
                <p:cNvSpPr>
                  <a:spLocks noChangeShapeType="1"/>
                </p:cNvSpPr>
                <p:nvPr/>
              </p:nvSpPr>
              <p:spPr bwMode="auto">
                <a:xfrm flipV="1">
                  <a:off x="11780207" y="1997079"/>
                  <a:ext cx="95250" cy="2190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7" name="Line 76"/>
                <p:cNvSpPr>
                  <a:spLocks noChangeShapeType="1"/>
                </p:cNvSpPr>
                <p:nvPr/>
              </p:nvSpPr>
              <p:spPr bwMode="auto">
                <a:xfrm flipH="1" flipV="1">
                  <a:off x="11706551" y="1997083"/>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8" name="Line 73"/>
                <p:cNvSpPr>
                  <a:spLocks noChangeShapeType="1"/>
                </p:cNvSpPr>
                <p:nvPr/>
              </p:nvSpPr>
              <p:spPr bwMode="auto">
                <a:xfrm flipH="1" flipV="1">
                  <a:off x="12214225" y="1997075"/>
                  <a:ext cx="74613"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 name="Line 74"/>
                <p:cNvSpPr>
                  <a:spLocks noChangeShapeType="1"/>
                </p:cNvSpPr>
                <p:nvPr/>
              </p:nvSpPr>
              <p:spPr bwMode="auto">
                <a:xfrm flipH="1" flipV="1">
                  <a:off x="12044363" y="1979613"/>
                  <a:ext cx="74612" cy="227012"/>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0" name="Line 75"/>
                <p:cNvSpPr>
                  <a:spLocks noChangeShapeType="1"/>
                </p:cNvSpPr>
                <p:nvPr/>
              </p:nvSpPr>
              <p:spPr bwMode="auto">
                <a:xfrm flipH="1" flipV="1">
                  <a:off x="11875463" y="1992005"/>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54" name="Line 64"/>
              <p:cNvSpPr>
                <a:spLocks noChangeShapeType="1"/>
              </p:cNvSpPr>
              <p:nvPr/>
            </p:nvSpPr>
            <p:spPr bwMode="auto">
              <a:xfrm rot="16200000" flipH="1">
                <a:off x="4573125" y="3471739"/>
                <a:ext cx="95250" cy="2174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5" name="Line 76"/>
              <p:cNvSpPr>
                <a:spLocks noChangeShapeType="1"/>
              </p:cNvSpPr>
              <p:nvPr/>
            </p:nvSpPr>
            <p:spPr bwMode="auto">
              <a:xfrm rot="-5400000" flipH="1" flipV="1">
                <a:off x="4570744" y="3382045"/>
                <a:ext cx="74612" cy="227013"/>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6" name="Line 76"/>
              <p:cNvSpPr>
                <a:spLocks noChangeShapeType="1"/>
              </p:cNvSpPr>
              <p:nvPr/>
            </p:nvSpPr>
            <p:spPr bwMode="auto">
              <a:xfrm rot="-5400000" flipH="1" flipV="1">
                <a:off x="4585203" y="3533877"/>
                <a:ext cx="50760" cy="234941"/>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71" name="组合 45063"/>
          <p:cNvGrpSpPr/>
          <p:nvPr/>
        </p:nvGrpSpPr>
        <p:grpSpPr bwMode="auto">
          <a:xfrm>
            <a:off x="7923530" y="2869826"/>
            <a:ext cx="1630363" cy="550863"/>
            <a:chOff x="7274657" y="2922381"/>
            <a:chExt cx="1629971" cy="551210"/>
          </a:xfrm>
        </p:grpSpPr>
        <p:cxnSp>
          <p:nvCxnSpPr>
            <p:cNvPr id="72" name="直接箭头连接符 71"/>
            <p:cNvCxnSpPr/>
            <p:nvPr/>
          </p:nvCxnSpPr>
          <p:spPr bwMode="auto">
            <a:xfrm>
              <a:off x="7304813" y="3473591"/>
              <a:ext cx="1599815" cy="0"/>
            </a:xfrm>
            <a:prstGeom prst="straightConnector1">
              <a:avLst/>
            </a:prstGeom>
            <a:ln w="57150">
              <a:solidFill>
                <a:srgbClr val="FF0000"/>
              </a:solidFill>
              <a:headEnd type="none" w="med" len="med"/>
              <a:tailEnd type="triangle" w="med" len="lg"/>
            </a:ln>
          </p:spPr>
          <p:style>
            <a:lnRef idx="2">
              <a:schemeClr val="dk1"/>
            </a:lnRef>
            <a:fillRef idx="0">
              <a:schemeClr val="dk1"/>
            </a:fillRef>
            <a:effectRef idx="1">
              <a:schemeClr val="dk1"/>
            </a:effectRef>
            <a:fontRef idx="minor">
              <a:schemeClr val="tx1"/>
            </a:fontRef>
          </p:style>
        </p:cxnSp>
        <p:sp>
          <p:nvSpPr>
            <p:cNvPr id="73" name="Rectangle 35"/>
            <p:cNvSpPr>
              <a:spLocks noChangeArrowheads="1"/>
            </p:cNvSpPr>
            <p:nvPr/>
          </p:nvSpPr>
          <p:spPr bwMode="auto">
            <a:xfrm>
              <a:off x="727465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FF0000"/>
                  </a:solidFill>
                  <a:latin typeface="Calibri" panose="020F0502020204030204" pitchFamily="34" charset="0"/>
                </a:rPr>
                <a:t>p</a:t>
              </a:r>
              <a:r>
                <a:rPr lang="en-US" altLang="zh-CN" sz="2800" b="1" baseline="-25000">
                  <a:solidFill>
                    <a:srgbClr val="FF0000"/>
                  </a:solidFill>
                  <a:latin typeface="Calibri" panose="020F0502020204030204" pitchFamily="34" charset="0"/>
                </a:rPr>
                <a:t>1</a:t>
              </a:r>
              <a:endParaRPr lang="zh-CN" altLang="en-US" sz="2800" b="1" baseline="-25000">
                <a:solidFill>
                  <a:srgbClr val="FF0000"/>
                </a:solidFill>
                <a:latin typeface="Calibri" panose="020F0502020204030204" pitchFamily="34" charset="0"/>
              </a:endParaRPr>
            </a:p>
          </p:txBody>
        </p:sp>
      </p:grpSp>
      <p:grpSp>
        <p:nvGrpSpPr>
          <p:cNvPr id="74" name="组合 31"/>
          <p:cNvGrpSpPr/>
          <p:nvPr/>
        </p:nvGrpSpPr>
        <p:grpSpPr bwMode="auto">
          <a:xfrm>
            <a:off x="9542780" y="2869826"/>
            <a:ext cx="1087438" cy="554038"/>
            <a:chOff x="8893053" y="2922381"/>
            <a:chExt cx="1088019" cy="554325"/>
          </a:xfrm>
        </p:grpSpPr>
        <p:cxnSp>
          <p:nvCxnSpPr>
            <p:cNvPr id="75" name="直接箭头连接符 74"/>
            <p:cNvCxnSpPr/>
            <p:nvPr/>
          </p:nvCxnSpPr>
          <p:spPr bwMode="auto">
            <a:xfrm>
              <a:off x="8893053" y="3476706"/>
              <a:ext cx="1088019" cy="0"/>
            </a:xfrm>
            <a:prstGeom prst="straightConnector1">
              <a:avLst/>
            </a:prstGeom>
            <a:ln w="57150">
              <a:solidFill>
                <a:srgbClr val="FFC000"/>
              </a:solidFill>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6" name="Rectangle 35"/>
            <p:cNvSpPr>
              <a:spLocks noChangeArrowheads="1"/>
            </p:cNvSpPr>
            <p:nvPr/>
          </p:nvSpPr>
          <p:spPr bwMode="auto">
            <a:xfrm>
              <a:off x="922869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FFC000"/>
                  </a:solidFill>
                  <a:latin typeface="Calibri" panose="020F0502020204030204" pitchFamily="34" charset="0"/>
                </a:rPr>
                <a:t>p</a:t>
              </a:r>
              <a:r>
                <a:rPr lang="en-US" altLang="zh-CN" sz="2800" b="1" baseline="-25000">
                  <a:solidFill>
                    <a:srgbClr val="FFC000"/>
                  </a:solidFill>
                  <a:latin typeface="Calibri" panose="020F0502020204030204" pitchFamily="34" charset="0"/>
                </a:rPr>
                <a:t>2</a:t>
              </a:r>
              <a:endParaRPr lang="zh-CN" altLang="en-US" sz="2800" b="1" baseline="-25000">
                <a:solidFill>
                  <a:srgbClr val="FFC000"/>
                </a:solidFill>
                <a:latin typeface="Calibri" panose="020F0502020204030204" pitchFamily="34" charset="0"/>
              </a:endParaRPr>
            </a:p>
          </p:txBody>
        </p:sp>
      </p:grpSp>
      <p:grpSp>
        <p:nvGrpSpPr>
          <p:cNvPr id="77" name="组合 32"/>
          <p:cNvGrpSpPr/>
          <p:nvPr/>
        </p:nvGrpSpPr>
        <p:grpSpPr bwMode="auto">
          <a:xfrm>
            <a:off x="10630218" y="2869826"/>
            <a:ext cx="1563687" cy="544513"/>
            <a:chOff x="9981072" y="2922381"/>
            <a:chExt cx="1562583" cy="545950"/>
          </a:xfrm>
        </p:grpSpPr>
        <p:cxnSp>
          <p:nvCxnSpPr>
            <p:cNvPr id="78" name="直接箭头连接符 77"/>
            <p:cNvCxnSpPr/>
            <p:nvPr/>
          </p:nvCxnSpPr>
          <p:spPr bwMode="auto">
            <a:xfrm>
              <a:off x="9981072" y="3468331"/>
              <a:ext cx="1562583" cy="0"/>
            </a:xfrm>
            <a:prstGeom prst="straightConnector1">
              <a:avLst/>
            </a:prstGeom>
            <a:ln w="57150">
              <a:solidFill>
                <a:srgbClr val="0070C0"/>
              </a:solidFill>
              <a:headEnd type="none" w="med" len="med"/>
              <a:tailEnd type="triangle" w="med" len="lg"/>
            </a:ln>
          </p:spPr>
          <p:style>
            <a:lnRef idx="2">
              <a:schemeClr val="dk1"/>
            </a:lnRef>
            <a:fillRef idx="0">
              <a:schemeClr val="dk1"/>
            </a:fillRef>
            <a:effectRef idx="1">
              <a:schemeClr val="dk1"/>
            </a:effectRef>
            <a:fontRef idx="minor">
              <a:schemeClr val="tx1"/>
            </a:fontRef>
          </p:style>
        </p:cxnSp>
        <p:sp>
          <p:nvSpPr>
            <p:cNvPr id="79" name="Rectangle 35"/>
            <p:cNvSpPr>
              <a:spLocks noChangeArrowheads="1"/>
            </p:cNvSpPr>
            <p:nvPr/>
          </p:nvSpPr>
          <p:spPr bwMode="auto">
            <a:xfrm>
              <a:off x="10885847" y="2922381"/>
              <a:ext cx="4956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b="1" i="1">
                  <a:solidFill>
                    <a:srgbClr val="0070C0"/>
                  </a:solidFill>
                  <a:latin typeface="Calibri" panose="020F0502020204030204" pitchFamily="34" charset="0"/>
                </a:rPr>
                <a:t>p</a:t>
              </a:r>
              <a:r>
                <a:rPr lang="en-US" altLang="zh-CN" sz="2800" b="1" baseline="-25000">
                  <a:solidFill>
                    <a:srgbClr val="0070C0"/>
                  </a:solidFill>
                  <a:latin typeface="Calibri" panose="020F0502020204030204" pitchFamily="34" charset="0"/>
                </a:rPr>
                <a:t>3</a:t>
              </a:r>
              <a:endParaRPr lang="zh-CN" altLang="en-US" sz="2800" b="1" baseline="-25000">
                <a:solidFill>
                  <a:srgbClr val="0070C0"/>
                </a:solidFill>
                <a:latin typeface="Calibri" panose="020F0502020204030204" pitchFamily="34" charset="0"/>
              </a:endParaRPr>
            </a:p>
          </p:txBody>
        </p:sp>
      </p:grpSp>
      <p:grpSp>
        <p:nvGrpSpPr>
          <p:cNvPr id="80" name="组合 3"/>
          <p:cNvGrpSpPr/>
          <p:nvPr/>
        </p:nvGrpSpPr>
        <p:grpSpPr bwMode="auto">
          <a:xfrm>
            <a:off x="5456555" y="2447551"/>
            <a:ext cx="1358900" cy="449263"/>
            <a:chOff x="4836688" y="2500800"/>
            <a:chExt cx="1358908" cy="450000"/>
          </a:xfrm>
        </p:grpSpPr>
        <p:sp>
          <p:nvSpPr>
            <p:cNvPr id="81" name="Rectangle 13"/>
            <p:cNvSpPr>
              <a:spLocks noChangeArrowheads="1"/>
            </p:cNvSpPr>
            <p:nvPr/>
          </p:nvSpPr>
          <p:spPr bwMode="auto">
            <a:xfrm>
              <a:off x="4836688" y="2500800"/>
              <a:ext cx="1358908" cy="450000"/>
            </a:xfrm>
            <a:prstGeom prst="rect">
              <a:avLst/>
            </a:prstGeom>
            <a:solidFill>
              <a:srgbClr val="00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82" name="AutoShape 61"/>
            <p:cNvSpPr>
              <a:spLocks noChangeArrowheads="1"/>
            </p:cNvSpPr>
            <p:nvPr/>
          </p:nvSpPr>
          <p:spPr bwMode="auto">
            <a:xfrm>
              <a:off x="5588525" y="2568488"/>
              <a:ext cx="506413" cy="303213"/>
            </a:xfrm>
            <a:prstGeom prst="rightArrow">
              <a:avLst>
                <a:gd name="adj1" fmla="val 50000"/>
                <a:gd name="adj2" fmla="val 48782"/>
              </a:avLst>
            </a:prstGeom>
            <a:solidFill>
              <a:srgbClr val="FF7C80"/>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sp>
        <p:nvSpPr>
          <p:cNvPr id="83" name="Rectangle 35"/>
          <p:cNvSpPr>
            <a:spLocks noChangeArrowheads="1"/>
          </p:cNvSpPr>
          <p:nvPr/>
        </p:nvSpPr>
        <p:spPr bwMode="auto">
          <a:xfrm>
            <a:off x="6826568" y="2387226"/>
            <a:ext cx="4905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rPr>
              <a:t>p</a:t>
            </a:r>
            <a:r>
              <a:rPr lang="en-US" altLang="zh-CN" sz="2800" baseline="-25000">
                <a:latin typeface="Calibri" panose="020F0502020204030204" pitchFamily="34" charset="0"/>
              </a:rPr>
              <a:t>3</a:t>
            </a:r>
            <a:endParaRPr lang="zh-CN" altLang="en-US" sz="2800" baseline="-25000">
              <a:latin typeface="Calibri" panose="020F0502020204030204" pitchFamily="34" charset="0"/>
            </a:endParaRPr>
          </a:p>
        </p:txBody>
      </p:sp>
      <p:cxnSp>
        <p:nvCxnSpPr>
          <p:cNvPr id="84" name="直接箭头连接符 83"/>
          <p:cNvCxnSpPr/>
          <p:nvPr/>
        </p:nvCxnSpPr>
        <p:spPr bwMode="auto">
          <a:xfrm>
            <a:off x="9477693" y="4123951"/>
            <a:ext cx="1739900" cy="0"/>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5" name="直接箭头连接符 84"/>
          <p:cNvCxnSpPr/>
          <p:nvPr/>
        </p:nvCxnSpPr>
        <p:spPr bwMode="auto">
          <a:xfrm>
            <a:off x="9493568" y="3758826"/>
            <a:ext cx="0" cy="395288"/>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6" name="直接箭头连接符 85"/>
          <p:cNvCxnSpPr/>
          <p:nvPr/>
        </p:nvCxnSpPr>
        <p:spPr bwMode="auto">
          <a:xfrm>
            <a:off x="11222355" y="3430214"/>
            <a:ext cx="0" cy="719137"/>
          </a:xfrm>
          <a:prstGeom prst="straightConnector1">
            <a:avLst/>
          </a:prstGeom>
          <a:ln w="57150">
            <a:solidFill>
              <a:srgbClr val="0070C0"/>
            </a:solidFill>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87" name="Straight Arrow Connector 58"/>
          <p:cNvCxnSpPr>
            <a:cxnSpLocks noChangeShapeType="1"/>
          </p:cNvCxnSpPr>
          <p:nvPr/>
        </p:nvCxnSpPr>
        <p:spPr bwMode="auto">
          <a:xfrm>
            <a:off x="7307580" y="2541214"/>
            <a:ext cx="0" cy="503237"/>
          </a:xfrm>
          <a:prstGeom prst="straightConnector1">
            <a:avLst/>
          </a:prstGeom>
          <a:noFill/>
          <a:ln w="38100" algn="ctr">
            <a:solidFill>
              <a:srgbClr val="0070C0"/>
            </a:solidFill>
            <a:round/>
            <a:tailEnd type="arrow" w="med" len="med"/>
          </a:ln>
          <a:extLst>
            <a:ext uri="{909E8E84-426E-40DD-AFC4-6F175D3DCCD1}">
              <a14:hiddenFill xmlns:a14="http://schemas.microsoft.com/office/drawing/2010/main">
                <a:noFill/>
              </a14:hiddenFill>
            </a:ext>
          </a:extLst>
        </p:spPr>
      </p:cxnSp>
      <p:grpSp>
        <p:nvGrpSpPr>
          <p:cNvPr id="88" name="组合 113"/>
          <p:cNvGrpSpPr/>
          <p:nvPr/>
        </p:nvGrpSpPr>
        <p:grpSpPr bwMode="auto">
          <a:xfrm>
            <a:off x="3792855" y="4101726"/>
            <a:ext cx="673100" cy="747713"/>
            <a:chOff x="8505904" y="4220311"/>
            <a:chExt cx="672478" cy="746928"/>
          </a:xfrm>
        </p:grpSpPr>
        <p:cxnSp>
          <p:nvCxnSpPr>
            <p:cNvPr id="89" name="Straight Arrow Connector 70"/>
            <p:cNvCxnSpPr/>
            <p:nvPr/>
          </p:nvCxnSpPr>
          <p:spPr bwMode="auto">
            <a:xfrm flipV="1">
              <a:off x="8505904" y="4220311"/>
              <a:ext cx="0" cy="746928"/>
            </a:xfrm>
            <a:prstGeom prst="straightConnector1">
              <a:avLst/>
            </a:prstGeom>
            <a:ln w="38100">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90" name="Rectangle 36"/>
            <p:cNvSpPr>
              <a:spLocks noChangeArrowheads="1"/>
            </p:cNvSpPr>
            <p:nvPr/>
          </p:nvSpPr>
          <p:spPr bwMode="auto">
            <a:xfrm>
              <a:off x="8544875" y="4476241"/>
              <a:ext cx="6335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i="1">
                  <a:latin typeface="Calibri" panose="020F0502020204030204" pitchFamily="34" charset="0"/>
                </a:rPr>
                <a:t>F</a:t>
              </a:r>
              <a:r>
                <a:rPr lang="zh-CN" altLang="en-US" sz="1800" baseline="-25000">
                  <a:latin typeface="Calibri" panose="020F0502020204030204" pitchFamily="34" charset="0"/>
                </a:rPr>
                <a:t>油液</a:t>
              </a:r>
              <a:endParaRPr lang="zh-CN" altLang="en-US" sz="3600" baseline="-25000">
                <a:latin typeface="Calibri" panose="020F0502020204030204" pitchFamily="34" charset="0"/>
              </a:endParaRPr>
            </a:p>
          </p:txBody>
        </p:sp>
      </p:grpSp>
      <p:grpSp>
        <p:nvGrpSpPr>
          <p:cNvPr id="91" name="组合 117"/>
          <p:cNvGrpSpPr/>
          <p:nvPr/>
        </p:nvGrpSpPr>
        <p:grpSpPr bwMode="auto">
          <a:xfrm>
            <a:off x="3792855" y="1614114"/>
            <a:ext cx="825500" cy="941387"/>
            <a:chOff x="8505904" y="1333681"/>
            <a:chExt cx="824765" cy="943388"/>
          </a:xfrm>
        </p:grpSpPr>
        <p:cxnSp>
          <p:nvCxnSpPr>
            <p:cNvPr id="92" name="Straight Arrow Connector 70"/>
            <p:cNvCxnSpPr/>
            <p:nvPr/>
          </p:nvCxnSpPr>
          <p:spPr bwMode="auto">
            <a:xfrm>
              <a:off x="8505904" y="1556403"/>
              <a:ext cx="0" cy="720666"/>
            </a:xfrm>
            <a:prstGeom prst="straightConnector1">
              <a:avLst/>
            </a:prstGeom>
            <a:ln w="38100">
              <a:solidFill>
                <a:srgbClr val="FF0000"/>
              </a:solidFill>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93" name="Rectangle 36"/>
            <p:cNvSpPr>
              <a:spLocks noChangeArrowheads="1"/>
            </p:cNvSpPr>
            <p:nvPr/>
          </p:nvSpPr>
          <p:spPr bwMode="auto">
            <a:xfrm>
              <a:off x="8543274" y="1333681"/>
              <a:ext cx="7873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400" i="1">
                  <a:latin typeface="Calibri" panose="020F0502020204030204" pitchFamily="34" charset="0"/>
                </a:rPr>
                <a:t>F</a:t>
              </a:r>
              <a:r>
                <a:rPr lang="zh-CN" altLang="en-US" sz="1800" baseline="-25000">
                  <a:latin typeface="Calibri" panose="020F0502020204030204" pitchFamily="34" charset="0"/>
                </a:rPr>
                <a:t>弹簧力</a:t>
              </a:r>
              <a:endParaRPr lang="zh-CN" altLang="en-US" sz="2400" baseline="-25000">
                <a:latin typeface="Calibri" panose="020F0502020204030204" pitchFamily="34" charset="0"/>
              </a:endParaRPr>
            </a:p>
          </p:txBody>
        </p:sp>
      </p:grpSp>
      <p:grpSp>
        <p:nvGrpSpPr>
          <p:cNvPr id="94" name="组合 122"/>
          <p:cNvGrpSpPr/>
          <p:nvPr/>
        </p:nvGrpSpPr>
        <p:grpSpPr bwMode="auto">
          <a:xfrm>
            <a:off x="2449830" y="2164976"/>
            <a:ext cx="1989138" cy="400050"/>
            <a:chOff x="1800610" y="2217684"/>
            <a:chExt cx="1988035" cy="400110"/>
          </a:xfrm>
        </p:grpSpPr>
        <p:cxnSp>
          <p:nvCxnSpPr>
            <p:cNvPr id="95" name="Straight Arrow Connector 70"/>
            <p:cNvCxnSpPr/>
            <p:nvPr/>
          </p:nvCxnSpPr>
          <p:spPr bwMode="auto">
            <a:xfrm>
              <a:off x="2549495" y="2335177"/>
              <a:ext cx="0" cy="252451"/>
            </a:xfrm>
            <a:prstGeom prst="straightConnector1">
              <a:avLst/>
            </a:prstGeom>
            <a:ln w="38100">
              <a:solidFill>
                <a:srgbClr val="FF0000"/>
              </a:solidFill>
              <a:headEnd type="none" w="sm" len="sm"/>
              <a:tailEnd type="arrow" w="sm" len="sm"/>
            </a:ln>
          </p:spPr>
          <p:style>
            <a:lnRef idx="2">
              <a:schemeClr val="accent2"/>
            </a:lnRef>
            <a:fillRef idx="0">
              <a:schemeClr val="accent2"/>
            </a:fillRef>
            <a:effectRef idx="1">
              <a:schemeClr val="accent2"/>
            </a:effectRef>
            <a:fontRef idx="minor">
              <a:schemeClr val="tx1"/>
            </a:fontRef>
          </p:style>
        </p:cxnSp>
        <p:cxnSp>
          <p:nvCxnSpPr>
            <p:cNvPr id="96" name="Straight Arrow Connector 70"/>
            <p:cNvCxnSpPr/>
            <p:nvPr/>
          </p:nvCxnSpPr>
          <p:spPr bwMode="auto">
            <a:xfrm>
              <a:off x="3771192" y="2339940"/>
              <a:ext cx="0" cy="252450"/>
            </a:xfrm>
            <a:prstGeom prst="straightConnector1">
              <a:avLst/>
            </a:prstGeom>
            <a:ln w="38100">
              <a:solidFill>
                <a:srgbClr val="FF0000"/>
              </a:solidFill>
              <a:headEnd type="none" w="sm" len="sm"/>
              <a:tailEnd type="arrow" w="sm" len="sm"/>
            </a:ln>
          </p:spPr>
          <p:style>
            <a:lnRef idx="2">
              <a:schemeClr val="accent2"/>
            </a:lnRef>
            <a:fillRef idx="0">
              <a:schemeClr val="accent2"/>
            </a:fillRef>
            <a:effectRef idx="1">
              <a:schemeClr val="accent2"/>
            </a:effectRef>
            <a:fontRef idx="minor">
              <a:schemeClr val="tx1"/>
            </a:fontRef>
          </p:style>
        </p:cxnSp>
        <p:sp>
          <p:nvSpPr>
            <p:cNvPr id="97" name="Rectangle 36"/>
            <p:cNvSpPr>
              <a:spLocks noChangeArrowheads="1"/>
            </p:cNvSpPr>
            <p:nvPr/>
          </p:nvSpPr>
          <p:spPr bwMode="auto">
            <a:xfrm>
              <a:off x="1800610" y="2217684"/>
              <a:ext cx="5757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000" i="1">
                  <a:latin typeface="Calibri" panose="020F0502020204030204" pitchFamily="34" charset="0"/>
                </a:rPr>
                <a:t>F</a:t>
              </a:r>
              <a:r>
                <a:rPr lang="zh-CN" altLang="en-US" sz="1600" baseline="-25000">
                  <a:latin typeface="Calibri" panose="020F0502020204030204" pitchFamily="34" charset="0"/>
                </a:rPr>
                <a:t>油液</a:t>
              </a:r>
              <a:endParaRPr lang="zh-CN" altLang="en-US" baseline="-25000">
                <a:latin typeface="Calibri" panose="020F0502020204030204" pitchFamily="34" charset="0"/>
              </a:endParaRPr>
            </a:p>
          </p:txBody>
        </p:sp>
        <p:cxnSp>
          <p:nvCxnSpPr>
            <p:cNvPr id="98" name="Straight Arrow Connector 70"/>
            <p:cNvCxnSpPr/>
            <p:nvPr/>
          </p:nvCxnSpPr>
          <p:spPr bwMode="auto">
            <a:xfrm flipH="1">
              <a:off x="2528869" y="2333589"/>
              <a:ext cx="1259776" cy="0"/>
            </a:xfrm>
            <a:prstGeom prst="straightConnector1">
              <a:avLst/>
            </a:prstGeom>
            <a:ln w="12700">
              <a:solidFill>
                <a:srgbClr val="FF000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grpSp>
        <p:nvGrpSpPr>
          <p:cNvPr id="99" name="组合 20"/>
          <p:cNvGrpSpPr/>
          <p:nvPr/>
        </p:nvGrpSpPr>
        <p:grpSpPr bwMode="auto">
          <a:xfrm>
            <a:off x="4943793" y="3811214"/>
            <a:ext cx="614362" cy="1436687"/>
            <a:chOff x="4505590" y="4143360"/>
            <a:chExt cx="540000" cy="1263149"/>
          </a:xfrm>
        </p:grpSpPr>
        <p:sp>
          <p:nvSpPr>
            <p:cNvPr id="100" name="Rectangle 35"/>
            <p:cNvSpPr>
              <a:spLocks noChangeArrowheads="1"/>
            </p:cNvSpPr>
            <p:nvPr/>
          </p:nvSpPr>
          <p:spPr bwMode="auto">
            <a:xfrm rot="10800000">
              <a:off x="4595588" y="4412424"/>
              <a:ext cx="360000" cy="823388"/>
            </a:xfrm>
            <a:prstGeom prst="rect">
              <a:avLst/>
            </a:prstGeom>
            <a:gradFill rotWithShape="1">
              <a:gsLst>
                <a:gs pos="0">
                  <a:srgbClr val="3E3E3E"/>
                </a:gs>
                <a:gs pos="50000">
                  <a:srgbClr val="FFFFFF"/>
                </a:gs>
                <a:gs pos="100000">
                  <a:srgbClr val="3E3E3E"/>
                </a:gs>
              </a:gsLst>
              <a:lin ang="0" scaled="1"/>
            </a:gradFill>
            <a:ln w="635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sp>
          <p:nvSpPr>
            <p:cNvPr id="101" name="梯形 100"/>
            <p:cNvSpPr/>
            <p:nvPr/>
          </p:nvSpPr>
          <p:spPr bwMode="auto">
            <a:xfrm>
              <a:off x="4594892" y="4143360"/>
              <a:ext cx="360000" cy="269378"/>
            </a:xfrm>
            <a:prstGeom prst="trapezoid">
              <a:avLst/>
            </a:prstGeom>
            <a:gradFill flip="none" rotWithShape="1">
              <a:gsLst>
                <a:gs pos="0">
                  <a:srgbClr val="3E3E3E"/>
                </a:gs>
                <a:gs pos="50000">
                  <a:srgbClr val="FFFFFF"/>
                </a:gs>
                <a:gs pos="100000">
                  <a:srgbClr val="3E3E3E"/>
                </a:gs>
              </a:gsLst>
              <a:lin ang="0" scaled="1"/>
              <a:tileRect/>
            </a:gradFill>
            <a:ln w="6350">
              <a:solidFill>
                <a:srgbClr val="000000"/>
              </a:solidFill>
              <a:miter lim="800000"/>
            </a:ln>
          </p:spPr>
          <p:txBody>
            <a:bodyPr/>
            <a:lstStyle/>
            <a:p>
              <a:pPr algn="ctr" eaLnBrk="1" hangingPunct="1">
                <a:defRPr/>
              </a:pPr>
              <a:endParaRPr lang="zh-CN" altLang="en-US" sz="160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atin typeface="Times New Roman" panose="02020603050405020304" pitchFamily="18" charset="0"/>
              </a:endParaRPr>
            </a:p>
          </p:txBody>
        </p:sp>
        <p:sp>
          <p:nvSpPr>
            <p:cNvPr id="102" name="Rectangle 35"/>
            <p:cNvSpPr>
              <a:spLocks noChangeArrowheads="1"/>
            </p:cNvSpPr>
            <p:nvPr/>
          </p:nvSpPr>
          <p:spPr bwMode="auto">
            <a:xfrm rot="10800000">
              <a:off x="4505590" y="5233109"/>
              <a:ext cx="540000" cy="173400"/>
            </a:xfrm>
            <a:prstGeom prst="rect">
              <a:avLst/>
            </a:prstGeom>
            <a:gradFill rotWithShape="1">
              <a:gsLst>
                <a:gs pos="0">
                  <a:srgbClr val="3E3E3E"/>
                </a:gs>
                <a:gs pos="50000">
                  <a:srgbClr val="FFFFFF"/>
                </a:gs>
                <a:gs pos="100000">
                  <a:srgbClr val="3E3E3E"/>
                </a:gs>
              </a:gsLst>
              <a:lin ang="0" scaled="1"/>
            </a:gradFill>
            <a:ln w="6350">
              <a:solidFill>
                <a:srgbClr val="000000"/>
              </a:solidFill>
              <a:miter lim="800000"/>
            </a:ln>
          </p:spPr>
          <p:txBody>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cxnSp>
        <p:nvCxnSpPr>
          <p:cNvPr id="103" name="Straight Arrow Connector 58"/>
          <p:cNvCxnSpPr>
            <a:cxnSpLocks noChangeShapeType="1"/>
          </p:cNvCxnSpPr>
          <p:nvPr/>
        </p:nvCxnSpPr>
        <p:spPr bwMode="auto">
          <a:xfrm flipV="1">
            <a:off x="4361180" y="5497139"/>
            <a:ext cx="0" cy="503237"/>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sp>
        <p:nvSpPr>
          <p:cNvPr id="104" name="矩形 24"/>
          <p:cNvSpPr>
            <a:spLocks noChangeArrowheads="1"/>
          </p:cNvSpPr>
          <p:nvPr/>
        </p:nvSpPr>
        <p:spPr bwMode="auto">
          <a:xfrm>
            <a:off x="3718243" y="5447926"/>
            <a:ext cx="5791200" cy="129698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nchor="ctr"/>
          <a:lstStyle>
            <a:lvl1pPr marL="342900" indent="-342900">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nSpc>
                <a:spcPct val="120000"/>
              </a:lnSpc>
              <a:spcBef>
                <a:spcPct val="0"/>
              </a:spcBef>
              <a:buFont typeface="Wingdings" panose="05000000000000000000" pitchFamily="2" charset="2"/>
              <a:buChar char="n"/>
            </a:pPr>
            <a:endParaRPr lang="zh-CN" altLang="en-US" sz="2000">
              <a:solidFill>
                <a:srgbClr val="000000"/>
              </a:solidFill>
              <a:latin typeface="微软雅黑" panose="020B0503020204020204" charset="-122"/>
              <a:ea typeface="微软雅黑" panose="020B0503020204020204" charset="-122"/>
            </a:endParaRPr>
          </a:p>
        </p:txBody>
      </p:sp>
      <p:sp>
        <p:nvSpPr>
          <p:cNvPr id="105" name="矩形 269"/>
          <p:cNvSpPr>
            <a:spLocks noChangeArrowheads="1"/>
          </p:cNvSpPr>
          <p:nvPr/>
        </p:nvSpPr>
        <p:spPr bwMode="auto">
          <a:xfrm>
            <a:off x="3854768" y="5557464"/>
            <a:ext cx="503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sym typeface="Wingdings" panose="05000000000000000000" pitchFamily="2" charset="2"/>
              </a:rPr>
              <a:t>p</a:t>
            </a:r>
            <a:r>
              <a:rPr lang="en-US" altLang="zh-CN" sz="2800" baseline="-25000">
                <a:latin typeface="Calibri" panose="020F0502020204030204" pitchFamily="34" charset="0"/>
              </a:rPr>
              <a:t>3</a:t>
            </a:r>
            <a:endParaRPr lang="zh-CN" altLang="en-US" sz="2800" baseline="-25000">
              <a:latin typeface="Calibri" panose="020F0502020204030204" pitchFamily="34" charset="0"/>
            </a:endParaRPr>
          </a:p>
        </p:txBody>
      </p:sp>
      <p:cxnSp>
        <p:nvCxnSpPr>
          <p:cNvPr id="106" name="Straight Arrow Connector 40"/>
          <p:cNvCxnSpPr>
            <a:cxnSpLocks noChangeShapeType="1"/>
          </p:cNvCxnSpPr>
          <p:nvPr/>
        </p:nvCxnSpPr>
        <p:spPr bwMode="auto">
          <a:xfrm>
            <a:off x="4488180" y="5819401"/>
            <a:ext cx="400050"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07" name="Rectangle 36"/>
          <p:cNvSpPr>
            <a:spLocks noChangeArrowheads="1"/>
          </p:cNvSpPr>
          <p:nvPr/>
        </p:nvSpPr>
        <p:spPr bwMode="auto">
          <a:xfrm>
            <a:off x="4896168" y="5619376"/>
            <a:ext cx="17240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a:latin typeface="Calibri" panose="020F0502020204030204" pitchFamily="34" charset="0"/>
              </a:rPr>
              <a:t>减压阀芯下移</a:t>
            </a:r>
            <a:endParaRPr lang="zh-CN" altLang="en-US" baseline="-25000">
              <a:latin typeface="Calibri" panose="020F0502020204030204" pitchFamily="34" charset="0"/>
            </a:endParaRPr>
          </a:p>
        </p:txBody>
      </p:sp>
      <p:cxnSp>
        <p:nvCxnSpPr>
          <p:cNvPr id="108" name="Straight Arrow Connector 40"/>
          <p:cNvCxnSpPr>
            <a:cxnSpLocks noChangeShapeType="1"/>
          </p:cNvCxnSpPr>
          <p:nvPr/>
        </p:nvCxnSpPr>
        <p:spPr bwMode="auto">
          <a:xfrm>
            <a:off x="6644005" y="5819401"/>
            <a:ext cx="398463"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09" name="矩形 151"/>
          <p:cNvSpPr>
            <a:spLocks noChangeArrowheads="1"/>
          </p:cNvSpPr>
          <p:nvPr/>
        </p:nvSpPr>
        <p:spPr bwMode="auto">
          <a:xfrm>
            <a:off x="7013893" y="5633664"/>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a:latin typeface="Calibri" panose="020F0502020204030204" pitchFamily="34" charset="0"/>
              </a:rPr>
              <a:t>阀口增大</a:t>
            </a:r>
            <a:endParaRPr lang="zh-CN" altLang="en-US" sz="2000">
              <a:latin typeface="Calibri" panose="020F0502020204030204" pitchFamily="34" charset="0"/>
            </a:endParaRPr>
          </a:p>
        </p:txBody>
      </p:sp>
      <p:sp>
        <p:nvSpPr>
          <p:cNvPr id="110" name="矩形 269"/>
          <p:cNvSpPr>
            <a:spLocks noChangeArrowheads="1"/>
          </p:cNvSpPr>
          <p:nvPr/>
        </p:nvSpPr>
        <p:spPr bwMode="auto">
          <a:xfrm>
            <a:off x="8556943" y="5557464"/>
            <a:ext cx="50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sym typeface="Wingdings" panose="05000000000000000000" pitchFamily="2" charset="2"/>
              </a:rPr>
              <a:t>p</a:t>
            </a:r>
            <a:r>
              <a:rPr lang="en-US" altLang="zh-CN" sz="2800" baseline="-25000">
                <a:latin typeface="Calibri" panose="020F0502020204030204" pitchFamily="34" charset="0"/>
              </a:rPr>
              <a:t>2</a:t>
            </a:r>
            <a:endParaRPr lang="zh-CN" altLang="en-US" sz="2800" baseline="-25000">
              <a:latin typeface="Calibri" panose="020F0502020204030204" pitchFamily="34" charset="0"/>
            </a:endParaRPr>
          </a:p>
        </p:txBody>
      </p:sp>
      <p:cxnSp>
        <p:nvCxnSpPr>
          <p:cNvPr id="111" name="Straight Arrow Connector 40"/>
          <p:cNvCxnSpPr>
            <a:cxnSpLocks noChangeShapeType="1"/>
          </p:cNvCxnSpPr>
          <p:nvPr/>
        </p:nvCxnSpPr>
        <p:spPr bwMode="auto">
          <a:xfrm>
            <a:off x="8172768" y="5820989"/>
            <a:ext cx="400050"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12" name="矩形 1"/>
          <p:cNvSpPr>
            <a:spLocks noChangeArrowheads="1"/>
          </p:cNvSpPr>
          <p:nvPr/>
        </p:nvSpPr>
        <p:spPr bwMode="auto">
          <a:xfrm>
            <a:off x="2424430" y="5451101"/>
            <a:ext cx="1295400" cy="1295400"/>
          </a:xfrm>
          <a:prstGeom prst="rect">
            <a:avLst/>
          </a:prstGeom>
          <a:solidFill>
            <a:srgbClr val="0053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2400">
              <a:solidFill>
                <a:srgbClr val="FFFFFF"/>
              </a:solidFill>
              <a:latin typeface="Calibri" panose="020F0502020204030204" pitchFamily="34" charset="0"/>
              <a:ea typeface="微软雅黑" panose="020B0503020204020204" charset="-122"/>
            </a:endParaRPr>
          </a:p>
        </p:txBody>
      </p:sp>
      <p:sp>
        <p:nvSpPr>
          <p:cNvPr id="113" name="TextBox 154"/>
          <p:cNvSpPr txBox="1">
            <a:spLocks noChangeArrowheads="1"/>
          </p:cNvSpPr>
          <p:nvPr/>
        </p:nvSpPr>
        <p:spPr bwMode="auto">
          <a:xfrm>
            <a:off x="2595880" y="5590801"/>
            <a:ext cx="9540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3000" b="1">
                <a:solidFill>
                  <a:schemeClr val="bg1"/>
                </a:solidFill>
                <a:latin typeface="微软雅黑" panose="020B0503020204020204" charset="-122"/>
                <a:ea typeface="微软雅黑" panose="020B0503020204020204" charset="-122"/>
              </a:rPr>
              <a:t>动态</a:t>
            </a:r>
            <a:endParaRPr lang="en-US" altLang="zh-CN" sz="3000" b="1">
              <a:solidFill>
                <a:schemeClr val="bg1"/>
              </a:solidFill>
              <a:latin typeface="微软雅黑" panose="020B0503020204020204" charset="-122"/>
              <a:ea typeface="微软雅黑" panose="020B0503020204020204" charset="-122"/>
            </a:endParaRPr>
          </a:p>
          <a:p>
            <a:pPr>
              <a:spcBef>
                <a:spcPct val="0"/>
              </a:spcBef>
              <a:buFontTx/>
              <a:buNone/>
            </a:pPr>
            <a:r>
              <a:rPr lang="zh-CN" altLang="en-US" sz="3000" b="1">
                <a:solidFill>
                  <a:schemeClr val="bg1"/>
                </a:solidFill>
                <a:latin typeface="微软雅黑" panose="020B0503020204020204" charset="-122"/>
                <a:ea typeface="微软雅黑" panose="020B0503020204020204" charset="-122"/>
              </a:rPr>
              <a:t>关系</a:t>
            </a:r>
            <a:endParaRPr lang="zh-CN" altLang="en-US" sz="3000" b="1">
              <a:solidFill>
                <a:schemeClr val="bg1"/>
              </a:solidFill>
              <a:latin typeface="微软雅黑" panose="020B0503020204020204" charset="-122"/>
              <a:ea typeface="微软雅黑" panose="020B0503020204020204" charset="-122"/>
            </a:endParaRPr>
          </a:p>
        </p:txBody>
      </p:sp>
      <p:cxnSp>
        <p:nvCxnSpPr>
          <p:cNvPr id="114" name="Straight Arrow Connector 58"/>
          <p:cNvCxnSpPr>
            <a:cxnSpLocks noChangeShapeType="1"/>
          </p:cNvCxnSpPr>
          <p:nvPr/>
        </p:nvCxnSpPr>
        <p:spPr bwMode="auto">
          <a:xfrm flipV="1">
            <a:off x="9074468" y="5487614"/>
            <a:ext cx="0" cy="503237"/>
          </a:xfrm>
          <a:prstGeom prst="straightConnector1">
            <a:avLst/>
          </a:prstGeom>
          <a:noFill/>
          <a:ln w="38100" algn="ctr">
            <a:solidFill>
              <a:srgbClr val="FF0000"/>
            </a:solidFill>
            <a:round/>
            <a:tailEnd type="arrow" w="med" len="med"/>
          </a:ln>
          <a:extLst>
            <a:ext uri="{909E8E84-426E-40DD-AFC4-6F175D3DCCD1}">
              <a14:hiddenFill xmlns:a14="http://schemas.microsoft.com/office/drawing/2010/main">
                <a:noFill/>
              </a14:hiddenFill>
            </a:ext>
          </a:extLst>
        </p:spPr>
      </p:cxnSp>
      <p:grpSp>
        <p:nvGrpSpPr>
          <p:cNvPr id="115" name="组合 114"/>
          <p:cNvGrpSpPr/>
          <p:nvPr/>
        </p:nvGrpSpPr>
        <p:grpSpPr bwMode="auto">
          <a:xfrm>
            <a:off x="4488180" y="6167064"/>
            <a:ext cx="4591050" cy="576262"/>
            <a:chOff x="4648998" y="6082491"/>
            <a:chExt cx="4591274" cy="576050"/>
          </a:xfrm>
        </p:grpSpPr>
        <p:cxnSp>
          <p:nvCxnSpPr>
            <p:cNvPr id="116" name="Straight Arrow Connector 58"/>
            <p:cNvCxnSpPr>
              <a:cxnSpLocks noChangeShapeType="1"/>
            </p:cNvCxnSpPr>
            <p:nvPr/>
          </p:nvCxnSpPr>
          <p:spPr bwMode="auto">
            <a:xfrm>
              <a:off x="9240272" y="6155303"/>
              <a:ext cx="0" cy="503238"/>
            </a:xfrm>
            <a:prstGeom prst="straightConnector1">
              <a:avLst/>
            </a:prstGeom>
            <a:noFill/>
            <a:ln w="38100" algn="ctr">
              <a:solidFill>
                <a:srgbClr val="0070C0"/>
              </a:solidFill>
              <a:round/>
              <a:tailEnd type="arrow" w="med" len="med"/>
            </a:ln>
            <a:extLst>
              <a:ext uri="{909E8E84-426E-40DD-AFC4-6F175D3DCCD1}">
                <a14:hiddenFill xmlns:a14="http://schemas.microsoft.com/office/drawing/2010/main">
                  <a:noFill/>
                </a14:hiddenFill>
              </a:ext>
            </a:extLst>
          </p:spPr>
        </p:cxnSp>
        <p:cxnSp>
          <p:nvCxnSpPr>
            <p:cNvPr id="117" name="Straight Arrow Connector 40"/>
            <p:cNvCxnSpPr>
              <a:cxnSpLocks noChangeShapeType="1"/>
            </p:cNvCxnSpPr>
            <p:nvPr/>
          </p:nvCxnSpPr>
          <p:spPr bwMode="auto">
            <a:xfrm>
              <a:off x="4648998" y="6344428"/>
              <a:ext cx="400050"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18" name="Rectangle 36"/>
            <p:cNvSpPr>
              <a:spLocks noChangeArrowheads="1"/>
            </p:cNvSpPr>
            <p:nvPr/>
          </p:nvSpPr>
          <p:spPr bwMode="auto">
            <a:xfrm>
              <a:off x="5056986" y="6144403"/>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a:latin typeface="Calibri" panose="020F0502020204030204" pitchFamily="34" charset="0"/>
                </a:rPr>
                <a:t>减压阀芯上移</a:t>
              </a:r>
              <a:endParaRPr lang="zh-CN" altLang="en-US" baseline="-25000">
                <a:latin typeface="Calibri" panose="020F0502020204030204" pitchFamily="34" charset="0"/>
              </a:endParaRPr>
            </a:p>
          </p:txBody>
        </p:sp>
        <p:cxnSp>
          <p:nvCxnSpPr>
            <p:cNvPr id="119" name="Straight Arrow Connector 40"/>
            <p:cNvCxnSpPr>
              <a:cxnSpLocks noChangeShapeType="1"/>
            </p:cNvCxnSpPr>
            <p:nvPr/>
          </p:nvCxnSpPr>
          <p:spPr bwMode="auto">
            <a:xfrm>
              <a:off x="6804336" y="6344428"/>
              <a:ext cx="398462"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sp>
          <p:nvSpPr>
            <p:cNvPr id="120" name="矩形 151"/>
            <p:cNvSpPr>
              <a:spLocks noChangeArrowheads="1"/>
            </p:cNvSpPr>
            <p:nvPr/>
          </p:nvSpPr>
          <p:spPr bwMode="auto">
            <a:xfrm>
              <a:off x="7173761" y="6158691"/>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000">
                  <a:latin typeface="Calibri" panose="020F0502020204030204" pitchFamily="34" charset="0"/>
                </a:rPr>
                <a:t>阀口减小</a:t>
              </a:r>
              <a:endParaRPr lang="zh-CN" altLang="en-US" sz="2000">
                <a:latin typeface="Calibri" panose="020F0502020204030204" pitchFamily="34" charset="0"/>
              </a:endParaRPr>
            </a:p>
          </p:txBody>
        </p:sp>
        <p:sp>
          <p:nvSpPr>
            <p:cNvPr id="121" name="矩形 269"/>
            <p:cNvSpPr>
              <a:spLocks noChangeArrowheads="1"/>
            </p:cNvSpPr>
            <p:nvPr/>
          </p:nvSpPr>
          <p:spPr bwMode="auto">
            <a:xfrm>
              <a:off x="8718198" y="6082491"/>
              <a:ext cx="50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sym typeface="Wingdings" panose="05000000000000000000" pitchFamily="2" charset="2"/>
                </a:rPr>
                <a:t>p</a:t>
              </a:r>
              <a:r>
                <a:rPr lang="en-US" altLang="zh-CN" sz="2800" baseline="-25000">
                  <a:latin typeface="Calibri" panose="020F0502020204030204" pitchFamily="34" charset="0"/>
                </a:rPr>
                <a:t>2</a:t>
              </a:r>
              <a:endParaRPr lang="zh-CN" altLang="en-US" sz="2800" baseline="-25000">
                <a:latin typeface="Calibri" panose="020F0502020204030204" pitchFamily="34" charset="0"/>
              </a:endParaRPr>
            </a:p>
          </p:txBody>
        </p:sp>
        <p:cxnSp>
          <p:nvCxnSpPr>
            <p:cNvPr id="122" name="Straight Arrow Connector 40"/>
            <p:cNvCxnSpPr>
              <a:cxnSpLocks noChangeShapeType="1"/>
            </p:cNvCxnSpPr>
            <p:nvPr/>
          </p:nvCxnSpPr>
          <p:spPr bwMode="auto">
            <a:xfrm>
              <a:off x="8334023" y="6346016"/>
              <a:ext cx="400050" cy="0"/>
            </a:xfrm>
            <a:prstGeom prst="straightConnector1">
              <a:avLst/>
            </a:prstGeom>
            <a:noFill/>
            <a:ln w="38100" algn="ctr">
              <a:solidFill>
                <a:schemeClr val="tx1"/>
              </a:solidFill>
              <a:round/>
              <a:tailEnd type="arrow" w="med" len="med"/>
            </a:ln>
            <a:extLst>
              <a:ext uri="{909E8E84-426E-40DD-AFC4-6F175D3DCCD1}">
                <a14:hiddenFill xmlns:a14="http://schemas.microsoft.com/office/drawing/2010/main">
                  <a:noFill/>
                </a14:hiddenFill>
              </a:ext>
            </a:extLst>
          </p:spPr>
        </p:cxnSp>
      </p:grpSp>
      <p:grpSp>
        <p:nvGrpSpPr>
          <p:cNvPr id="123" name="组合 122"/>
          <p:cNvGrpSpPr/>
          <p:nvPr/>
        </p:nvGrpSpPr>
        <p:grpSpPr bwMode="auto">
          <a:xfrm>
            <a:off x="3854768" y="6167064"/>
            <a:ext cx="514350" cy="568325"/>
            <a:chOff x="4014863" y="6082491"/>
            <a:chExt cx="514813" cy="568045"/>
          </a:xfrm>
        </p:grpSpPr>
        <p:sp>
          <p:nvSpPr>
            <p:cNvPr id="124" name="矩形 269"/>
            <p:cNvSpPr>
              <a:spLocks noChangeArrowheads="1"/>
            </p:cNvSpPr>
            <p:nvPr/>
          </p:nvSpPr>
          <p:spPr bwMode="auto">
            <a:xfrm>
              <a:off x="4014863" y="6082491"/>
              <a:ext cx="50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en-US" altLang="zh-CN" sz="2800" i="1">
                  <a:latin typeface="Calibri" panose="020F0502020204030204" pitchFamily="34" charset="0"/>
                  <a:sym typeface="Wingdings" panose="05000000000000000000" pitchFamily="2" charset="2"/>
                </a:rPr>
                <a:t>p</a:t>
              </a:r>
              <a:r>
                <a:rPr lang="en-US" altLang="zh-CN" sz="2800" baseline="-25000">
                  <a:latin typeface="Calibri" panose="020F0502020204030204" pitchFamily="34" charset="0"/>
                </a:rPr>
                <a:t>3</a:t>
              </a:r>
              <a:endParaRPr lang="zh-CN" altLang="en-US" sz="2800" baseline="-25000">
                <a:latin typeface="Calibri" panose="020F0502020204030204" pitchFamily="34" charset="0"/>
              </a:endParaRPr>
            </a:p>
          </p:txBody>
        </p:sp>
        <p:cxnSp>
          <p:nvCxnSpPr>
            <p:cNvPr id="125" name="Straight Arrow Connector 58"/>
            <p:cNvCxnSpPr>
              <a:cxnSpLocks noChangeShapeType="1"/>
            </p:cNvCxnSpPr>
            <p:nvPr/>
          </p:nvCxnSpPr>
          <p:spPr bwMode="auto">
            <a:xfrm>
              <a:off x="4529676" y="6147298"/>
              <a:ext cx="0" cy="503238"/>
            </a:xfrm>
            <a:prstGeom prst="straightConnector1">
              <a:avLst/>
            </a:prstGeom>
            <a:noFill/>
            <a:ln w="38100" algn="ctr">
              <a:solidFill>
                <a:srgbClr val="0070C0"/>
              </a:solidFill>
              <a:round/>
              <a:tailEnd type="arrow" w="med" len="med"/>
            </a:ln>
            <a:extLst>
              <a:ext uri="{909E8E84-426E-40DD-AFC4-6F175D3DCCD1}">
                <a14:hiddenFill xmlns:a14="http://schemas.microsoft.com/office/drawing/2010/main">
                  <a:noFill/>
                </a14:hiddenFill>
              </a:ext>
            </a:extLst>
          </p:spPr>
        </p:cxnSp>
      </p:grpSp>
      <p:cxnSp>
        <p:nvCxnSpPr>
          <p:cNvPr id="126" name="Straight Arrow Connector 58"/>
          <p:cNvCxnSpPr>
            <a:cxnSpLocks noChangeShapeType="1"/>
          </p:cNvCxnSpPr>
          <p:nvPr/>
        </p:nvCxnSpPr>
        <p:spPr bwMode="auto">
          <a:xfrm>
            <a:off x="4624705" y="3293689"/>
            <a:ext cx="0" cy="431800"/>
          </a:xfrm>
          <a:prstGeom prst="straightConnector1">
            <a:avLst/>
          </a:prstGeom>
          <a:noFill/>
          <a:ln w="38100" algn="ctr">
            <a:solidFill>
              <a:srgbClr val="0070C0"/>
            </a:solidFill>
            <a:round/>
            <a:tailEnd type="arrow" w="med" len="med"/>
          </a:ln>
          <a:extLst>
            <a:ext uri="{909E8E84-426E-40DD-AFC4-6F175D3DCCD1}">
              <a14:hiddenFill xmlns:a14="http://schemas.microsoft.com/office/drawing/2010/main">
                <a:noFill/>
              </a14:hiddenFill>
            </a:ext>
          </a:extLst>
        </p:spPr>
      </p:cxnSp>
      <p:sp>
        <p:nvSpPr>
          <p:cNvPr id="127" name="TextBox 12"/>
          <p:cNvSpPr txBox="1">
            <a:spLocks noChangeArrowheads="1"/>
          </p:cNvSpPr>
          <p:nvPr/>
        </p:nvSpPr>
        <p:spPr bwMode="auto">
          <a:xfrm>
            <a:off x="7307580" y="4820864"/>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endParaRPr lang="zh-CN" altLang="en-US" sz="1800">
              <a:latin typeface="Calibri" panose="020F0502020204030204" pitchFamily="34" charset="0"/>
            </a:endParaRPr>
          </a:p>
        </p:txBody>
      </p:sp>
      <p:grpSp>
        <p:nvGrpSpPr>
          <p:cNvPr id="128" name="组合 127"/>
          <p:cNvGrpSpPr/>
          <p:nvPr/>
        </p:nvGrpSpPr>
        <p:grpSpPr bwMode="auto">
          <a:xfrm>
            <a:off x="9506268" y="5438401"/>
            <a:ext cx="1876425" cy="1296988"/>
            <a:chOff x="8856221" y="5353826"/>
            <a:chExt cx="1877184" cy="1296000"/>
          </a:xfrm>
        </p:grpSpPr>
        <p:graphicFrame>
          <p:nvGraphicFramePr>
            <p:cNvPr id="129" name="对象 13"/>
            <p:cNvGraphicFramePr>
              <a:graphicFrameLocks noChangeAspect="1"/>
            </p:cNvGraphicFramePr>
            <p:nvPr/>
          </p:nvGraphicFramePr>
          <p:xfrm>
            <a:off x="9644063" y="5576570"/>
            <a:ext cx="338137" cy="242888"/>
          </p:xfrm>
          <a:graphic>
            <a:graphicData uri="http://schemas.openxmlformats.org/presentationml/2006/ole">
              <mc:AlternateContent xmlns:mc="http://schemas.openxmlformats.org/markup-compatibility/2006">
                <mc:Choice xmlns:v="urn:schemas-microsoft-com:vml" Requires="v">
                  <p:oleObj spid="_x0000_s2090" name="Equation" r:id="rId2" imgW="139700" imgH="101600" progId="Equation.DSMT4">
                    <p:embed/>
                  </p:oleObj>
                </mc:Choice>
                <mc:Fallback>
                  <p:oleObj name="Equation" r:id="rId2" imgW="139700" imgH="101600" progId="Equation.DSMT4">
                    <p:embed/>
                    <p:pic>
                      <p:nvPicPr>
                        <p:cNvPr id="0" name="对象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4063" y="5576570"/>
                          <a:ext cx="338137"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0" name="矩形 14"/>
            <p:cNvSpPr>
              <a:spLocks noChangeArrowheads="1"/>
            </p:cNvSpPr>
            <p:nvPr/>
          </p:nvSpPr>
          <p:spPr bwMode="auto">
            <a:xfrm>
              <a:off x="9002539" y="5974805"/>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spcBef>
                  <a:spcPct val="0"/>
                </a:spcBef>
                <a:buFontTx/>
                <a:buNone/>
              </a:pPr>
              <a:r>
                <a:rPr lang="zh-CN" altLang="en-US" sz="2800" b="1">
                  <a:solidFill>
                    <a:srgbClr val="FF3300"/>
                  </a:solidFill>
                  <a:latin typeface="微软雅黑" panose="020B0503020204020204" charset="-122"/>
                  <a:ea typeface="微软雅黑" panose="020B0503020204020204" charset="-122"/>
                  <a:cs typeface="Times New Roman" panose="02020603050405020304" pitchFamily="18" charset="0"/>
                </a:rPr>
                <a:t>保持不变</a:t>
              </a:r>
              <a:endParaRPr lang="zh-CN" altLang="en-US" sz="2800" b="1">
                <a:solidFill>
                  <a:srgbClr val="FF3300"/>
                </a:solidFill>
                <a:latin typeface="微软雅黑" panose="020B0503020204020204" charset="-122"/>
                <a:ea typeface="微软雅黑" panose="020B0503020204020204" charset="-122"/>
                <a:cs typeface="Times New Roman" panose="02020603050405020304" pitchFamily="18" charset="0"/>
              </a:endParaRPr>
            </a:p>
          </p:txBody>
        </p:sp>
        <p:sp>
          <p:nvSpPr>
            <p:cNvPr id="131" name="矩形 15"/>
            <p:cNvSpPr>
              <a:spLocks noChangeArrowheads="1"/>
            </p:cNvSpPr>
            <p:nvPr/>
          </p:nvSpPr>
          <p:spPr bwMode="auto">
            <a:xfrm>
              <a:off x="8856221" y="5353826"/>
              <a:ext cx="1877184" cy="1296000"/>
            </a:xfrm>
            <a:prstGeom prst="rect">
              <a:avLst/>
            </a:prstGeom>
            <a:noFill/>
            <a:ln w="9525">
              <a:solidFill>
                <a:srgbClr val="000000"/>
              </a:solidFill>
              <a:prstDash val="dash"/>
              <a:miter lim="800000"/>
            </a:ln>
            <a:extLst>
              <a:ext uri="{909E8E84-426E-40DD-AFC4-6F175D3DCCD1}">
                <a14:hiddenFill xmlns:a14="http://schemas.microsoft.com/office/drawing/2010/main">
                  <a:solidFill>
                    <a:srgbClr val="FFFFFF"/>
                  </a:solidFill>
                </a14:hiddenFill>
              </a:ext>
            </a:extLst>
          </p:spPr>
          <p:txBody>
            <a:bodyPr anchor="ctr"/>
            <a:lstStyle>
              <a:lvl1pPr marL="342900" indent="-342900">
                <a:spcBef>
                  <a:spcPct val="20000"/>
                </a:spcBef>
                <a:buFont typeface="Arial" panose="020B0604020202020204" pitchFamily="34" charset="0"/>
                <a:buChar char="•"/>
                <a:defRPr sz="3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sym typeface="Arial" panose="020B0604020202020204" pitchFamily="34" charset="0"/>
                </a:defRPr>
              </a:lvl9pPr>
            </a:lstStyle>
            <a:p>
              <a:pPr>
                <a:lnSpc>
                  <a:spcPct val="120000"/>
                </a:lnSpc>
                <a:spcBef>
                  <a:spcPct val="0"/>
                </a:spcBef>
                <a:buFont typeface="Wingdings" panose="05000000000000000000" pitchFamily="2" charset="2"/>
                <a:buChar char="n"/>
              </a:pPr>
              <a:endParaRPr lang="zh-CN" altLang="en-US" sz="2000">
                <a:solidFill>
                  <a:srgbClr val="000000"/>
                </a:solidFill>
                <a:latin typeface="微软雅黑" panose="020B0503020204020204" charset="-122"/>
                <a:ea typeface="微软雅黑" panose="020B0503020204020204" charset="-122"/>
              </a:endParaRPr>
            </a:p>
          </p:txBody>
        </p:sp>
      </p:grpSp>
      <p:sp>
        <p:nvSpPr>
          <p:cNvPr id="2" name="文本框 1"/>
          <p:cNvSpPr txBox="1"/>
          <p:nvPr/>
        </p:nvSpPr>
        <p:spPr>
          <a:xfrm>
            <a:off x="1781175" y="1384300"/>
            <a:ext cx="2731770" cy="368300"/>
          </a:xfrm>
          <a:prstGeom prst="rect">
            <a:avLst/>
          </a:prstGeom>
          <a:noFill/>
        </p:spPr>
        <p:txBody>
          <a:bodyPr wrap="square" rtlCol="0">
            <a:spAutoFit/>
          </a:bodyPr>
          <a:p>
            <a:r>
              <a:rPr lang="en-US" altLang="zh-CN" sz="1800" dirty="0"/>
              <a:t>2、调速阀</a:t>
            </a:r>
            <a:r>
              <a:rPr altLang="en-US" sz="1800" dirty="0">
                <a:solidFill>
                  <a:srgbClr val="0000CC"/>
                </a:solidFill>
              </a:rPr>
              <a:t>-结构原理</a:t>
            </a:r>
            <a:endParaRPr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up)">
                                      <p:cBhvr>
                                        <p:cTn id="7" dur="700"/>
                                        <p:tgtEl>
                                          <p:spTgt spid="8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fade">
                                      <p:cBhvr>
                                        <p:cTn id="11" dur="700"/>
                                        <p:tgtEl>
                                          <p:spTgt spid="123"/>
                                        </p:tgtEl>
                                      </p:cBhvr>
                                    </p:animEffect>
                                  </p:childTnLst>
                                </p:cTn>
                              </p:par>
                            </p:childTnLst>
                          </p:cTn>
                        </p:par>
                      </p:childTnLst>
                    </p:cTn>
                  </p:par>
                  <p:par>
                    <p:cTn id="12" fill="hold">
                      <p:stCondLst>
                        <p:cond delay="indefinite"/>
                      </p:stCondLst>
                      <p:childTnLst>
                        <p:par>
                          <p:cTn id="13" fill="hold">
                            <p:stCondLst>
                              <p:cond delay="0"/>
                            </p:stCondLst>
                            <p:childTnLst>
                              <p:par>
                                <p:cTn id="14" presetID="64" presetClass="path" presetSubtype="0" accel="50000" decel="50000" fill="hold" nodeType="clickEffect">
                                  <p:stCondLst>
                                    <p:cond delay="0"/>
                                  </p:stCondLst>
                                  <p:childTnLst>
                                    <p:animMotion origin="layout" path="M 2.5E-6 3.7037E-7 L 2.5E-6 -0.03102 " pathEditMode="relative" rAng="0" ptsTypes="AA">
                                      <p:cBhvr>
                                        <p:cTn id="15" dur="3500" fill="hold"/>
                                        <p:tgtEl>
                                          <p:spTgt spid="29"/>
                                        </p:tgtEl>
                                        <p:attrNameLst>
                                          <p:attrName>ppt_x</p:attrName>
                                          <p:attrName>ppt_y</p:attrName>
                                        </p:attrNameLst>
                                      </p:cBhvr>
                                      <p:rCtr x="0" y="-1551"/>
                                    </p:animMotion>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wipe(left)">
                                      <p:cBhvr>
                                        <p:cTn id="19" dur="1600"/>
                                        <p:tgtEl>
                                          <p:spTgt spid="115"/>
                                        </p:tgtEl>
                                      </p:cBhvr>
                                    </p:animEffect>
                                  </p:childTnLst>
                                </p:cTn>
                              </p:par>
                            </p:childTnLst>
                          </p:cTn>
                        </p:par>
                        <p:par>
                          <p:cTn id="20" fill="hold">
                            <p:stCondLst>
                              <p:cond delay="5500"/>
                            </p:stCondLst>
                            <p:childTnLst>
                              <p:par>
                                <p:cTn id="21" presetID="10" presetClass="entr" presetSubtype="0" fill="hold"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fade">
                                      <p:cBhvr>
                                        <p:cTn id="23" dur="800"/>
                                        <p:tgtEl>
                                          <p:spTgt spid="12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xit" presetSubtype="0" fill="hold" nodeType="clickEffect">
                                  <p:stCondLst>
                                    <p:cond delay="0"/>
                                  </p:stCondLst>
                                  <p:childTnLst>
                                    <p:animEffect transition="out" filter="dissolve">
                                      <p:cBhvr>
                                        <p:cTn id="27" dur="500"/>
                                        <p:tgtEl>
                                          <p:spTgt spid="87"/>
                                        </p:tgtEl>
                                      </p:cBhvr>
                                    </p:animEffect>
                                    <p:set>
                                      <p:cBhvr>
                                        <p:cTn id="28" dur="1" fill="hold">
                                          <p:stCondLst>
                                            <p:cond delay="499"/>
                                          </p:stCondLst>
                                        </p:cTn>
                                        <p:tgtEl>
                                          <p:spTgt spid="87"/>
                                        </p:tgtEl>
                                        <p:attrNameLst>
                                          <p:attrName>style.visibility</p:attrName>
                                        </p:attrNameLst>
                                      </p:cBhvr>
                                      <p:to>
                                        <p:strVal val="hidden"/>
                                      </p:to>
                                    </p:set>
                                  </p:childTnLst>
                                </p:cTn>
                              </p:par>
                              <p:par>
                                <p:cTn id="29" presetID="9" presetClass="exit" presetSubtype="0" fill="hold" nodeType="withEffect">
                                  <p:stCondLst>
                                    <p:cond delay="0"/>
                                  </p:stCondLst>
                                  <p:childTnLst>
                                    <p:animEffect transition="out" filter="dissolve">
                                      <p:cBhvr>
                                        <p:cTn id="30" dur="500"/>
                                        <p:tgtEl>
                                          <p:spTgt spid="126"/>
                                        </p:tgtEl>
                                      </p:cBhvr>
                                    </p:animEffect>
                                    <p:set>
                                      <p:cBhvr>
                                        <p:cTn id="31" dur="1" fill="hold">
                                          <p:stCondLst>
                                            <p:cond delay="499"/>
                                          </p:stCondLst>
                                        </p:cTn>
                                        <p:tgtEl>
                                          <p:spTgt spid="126"/>
                                        </p:tgtEl>
                                        <p:attrNameLst>
                                          <p:attrName>style.visibility</p:attrName>
                                        </p:attrNameLst>
                                      </p:cBhvr>
                                      <p:to>
                                        <p:strVal val="hidden"/>
                                      </p:to>
                                    </p:set>
                                  </p:childTnLst>
                                </p:cTn>
                              </p:par>
                            </p:childTnLst>
                          </p:cTn>
                        </p:par>
                        <p:par>
                          <p:cTn id="32" fill="hold">
                            <p:stCondLst>
                              <p:cond delay="500"/>
                            </p:stCondLst>
                            <p:childTnLst>
                              <p:par>
                                <p:cTn id="33" presetID="49" presetClass="path" presetSubtype="0" accel="50000" decel="50000" fill="hold" grpId="0" nodeType="afterEffect">
                                  <p:stCondLst>
                                    <p:cond delay="0"/>
                                  </p:stCondLst>
                                  <p:childTnLst>
                                    <p:animMotion origin="layout" path="M 2.5E-6 -2.22222E-6 L 0.46992 0.33611 " pathEditMode="relative" rAng="0" ptsTypes="AA">
                                      <p:cBhvr>
                                        <p:cTn id="34" dur="1200" fill="hold"/>
                                        <p:tgtEl>
                                          <p:spTgt spid="26"/>
                                        </p:tgtEl>
                                        <p:attrNameLst>
                                          <p:attrName>ppt_x</p:attrName>
                                          <p:attrName>ppt_y</p:attrName>
                                        </p:attrNameLst>
                                      </p:cBhvr>
                                      <p:rCtr x="23490" y="16806"/>
                                    </p:animMotion>
                                  </p:childTnLst>
                                </p:cTn>
                              </p:par>
                              <p:par>
                                <p:cTn id="35" presetID="49" presetClass="path" presetSubtype="0" accel="50000" decel="50000" fill="hold" grpId="0" nodeType="withEffect">
                                  <p:stCondLst>
                                    <p:cond delay="0"/>
                                  </p:stCondLst>
                                  <p:childTnLst>
                                    <p:animMotion origin="layout" path="M -2.70833E-6 1.48148E-6 L 0.31172 0.45417 " pathEditMode="relative" rAng="0" ptsTypes="AA">
                                      <p:cBhvr>
                                        <p:cTn id="36" dur="1200" fill="hold"/>
                                        <p:tgtEl>
                                          <p:spTgt spid="83"/>
                                        </p:tgtEl>
                                        <p:attrNameLst>
                                          <p:attrName>ppt_x</p:attrName>
                                          <p:attrName>ppt_y</p:attrName>
                                        </p:attrNameLst>
                                      </p:cBhvr>
                                      <p:rCtr x="15586" y="22708"/>
                                    </p:animMotion>
                                  </p:childTnLst>
                                </p:cTn>
                              </p:par>
                            </p:childTnLst>
                          </p:cTn>
                        </p:par>
                        <p:par>
                          <p:cTn id="37" fill="hold">
                            <p:stCondLst>
                              <p:cond delay="2000"/>
                            </p:stCondLst>
                            <p:childTnLst>
                              <p:par>
                                <p:cTn id="38" presetID="9" presetClass="entr" presetSubtype="0" fill="hold" nodeType="afterEffect">
                                  <p:stCondLst>
                                    <p:cond delay="0"/>
                                  </p:stCondLst>
                                  <p:childTnLst>
                                    <p:set>
                                      <p:cBhvr>
                                        <p:cTn id="39" dur="1" fill="hold">
                                          <p:stCondLst>
                                            <p:cond delay="0"/>
                                          </p:stCondLst>
                                        </p:cTn>
                                        <p:tgtEl>
                                          <p:spTgt spid="128"/>
                                        </p:tgtEl>
                                        <p:attrNameLst>
                                          <p:attrName>style.visibility</p:attrName>
                                        </p:attrNameLst>
                                      </p:cBhvr>
                                      <p:to>
                                        <p:strVal val="visible"/>
                                      </p:to>
                                    </p:set>
                                    <p:animEffect transition="in" filter="dissolve">
                                      <p:cBhvr>
                                        <p:cTn id="40" dur="600"/>
                                        <p:tgtEl>
                                          <p:spTgt spid="128"/>
                                        </p:tgtEl>
                                      </p:cBhvr>
                                    </p:animEffect>
                                  </p:childTnLst>
                                </p:cTn>
                              </p:par>
                              <p:par>
                                <p:cTn id="41" presetID="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3"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81175" y="1384300"/>
            <a:ext cx="2731770" cy="368300"/>
          </a:xfrm>
          <a:prstGeom prst="rect">
            <a:avLst/>
          </a:prstGeom>
          <a:noFill/>
        </p:spPr>
        <p:txBody>
          <a:bodyPr wrap="square" rtlCol="0">
            <a:spAutoFit/>
          </a:bodyPr>
          <a:p>
            <a:r>
              <a:rPr lang="en-US" altLang="zh-CN" sz="1800" dirty="0"/>
              <a:t>2、调速阀</a:t>
            </a:r>
            <a:r>
              <a:rPr altLang="en-US" sz="1800" dirty="0">
                <a:solidFill>
                  <a:srgbClr val="0000CC"/>
                </a:solidFill>
              </a:rPr>
              <a:t>-流量特性</a:t>
            </a:r>
            <a:endParaRPr altLang="en-US" sz="1800" dirty="0"/>
          </a:p>
        </p:txBody>
      </p:sp>
      <p:pic>
        <p:nvPicPr>
          <p:cNvPr id="3" name="图片 2"/>
          <p:cNvPicPr>
            <a:picLocks noChangeAspect="1"/>
          </p:cNvPicPr>
          <p:nvPr/>
        </p:nvPicPr>
        <p:blipFill>
          <a:blip r:embed="rId1"/>
          <a:stretch>
            <a:fillRect/>
          </a:stretch>
        </p:blipFill>
        <p:spPr>
          <a:xfrm>
            <a:off x="2090420" y="2160270"/>
            <a:ext cx="3402330" cy="639445"/>
          </a:xfrm>
          <a:prstGeom prst="rect">
            <a:avLst/>
          </a:prstGeom>
        </p:spPr>
      </p:pic>
      <p:pic>
        <p:nvPicPr>
          <p:cNvPr id="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350481" y="2750341"/>
            <a:ext cx="6550025" cy="3756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文本框 5"/>
          <p:cNvSpPr txBox="1"/>
          <p:nvPr/>
        </p:nvSpPr>
        <p:spPr>
          <a:xfrm>
            <a:off x="5986516" y="2893522"/>
            <a:ext cx="681307" cy="369332"/>
          </a:xfrm>
          <a:prstGeom prst="rect">
            <a:avLst/>
          </a:prstGeom>
          <a:noFill/>
        </p:spPr>
        <p:txBody>
          <a:bodyPr wrap="square" rtlCol="0">
            <a:spAutoFit/>
          </a:bodyPr>
          <a:p>
            <a:r>
              <a:rPr lang="en-US" altLang="zh-CN" b="1" dirty="0">
                <a:solidFill>
                  <a:srgbClr val="FF0000"/>
                </a:solidFill>
              </a:rPr>
              <a:t>q</a:t>
            </a:r>
            <a:endParaRPr lang="zh-CN" altLang="en-US" b="1" dirty="0">
              <a:solidFill>
                <a:srgbClr val="FF0000"/>
              </a:solidFill>
            </a:endParaRPr>
          </a:p>
        </p:txBody>
      </p:sp>
      <p:sp>
        <p:nvSpPr>
          <p:cNvPr id="7" name="文本框 6"/>
          <p:cNvSpPr txBox="1"/>
          <p:nvPr/>
        </p:nvSpPr>
        <p:spPr>
          <a:xfrm>
            <a:off x="10511412" y="5922126"/>
            <a:ext cx="681307" cy="369332"/>
          </a:xfrm>
          <a:prstGeom prst="rect">
            <a:avLst/>
          </a:prstGeom>
          <a:noFill/>
        </p:spPr>
        <p:txBody>
          <a:bodyPr wrap="square" rtlCol="0">
            <a:spAutoFit/>
          </a:bodyPr>
          <a:p>
            <a:r>
              <a:rPr lang="el-GR" altLang="zh-CN" b="1" dirty="0">
                <a:solidFill>
                  <a:srgbClr val="FF0000"/>
                </a:solidFill>
              </a:rPr>
              <a:t>Δ</a:t>
            </a:r>
            <a:r>
              <a:rPr lang="en-US" altLang="zh-CN" b="1" dirty="0">
                <a:solidFill>
                  <a:srgbClr val="FF0000"/>
                </a:solidFill>
              </a:rPr>
              <a:t>P</a:t>
            </a:r>
            <a:endParaRPr lang="zh-CN" altLang="en-US" b="1" dirty="0">
              <a:solidFill>
                <a:srgbClr val="FF0000"/>
              </a:solidFill>
            </a:endParaRPr>
          </a:p>
        </p:txBody>
      </p:sp>
      <p:sp>
        <p:nvSpPr>
          <p:cNvPr id="11" name="文本框 10"/>
          <p:cNvSpPr txBox="1"/>
          <p:nvPr/>
        </p:nvSpPr>
        <p:spPr>
          <a:xfrm>
            <a:off x="6327169" y="5865323"/>
            <a:ext cx="1173796" cy="369332"/>
          </a:xfrm>
          <a:prstGeom prst="rect">
            <a:avLst/>
          </a:prstGeom>
          <a:noFill/>
        </p:spPr>
        <p:txBody>
          <a:bodyPr wrap="square" rtlCol="0">
            <a:spAutoFit/>
          </a:bodyPr>
          <a:p>
            <a:r>
              <a:rPr lang="en-US" altLang="zh-CN" b="1" dirty="0">
                <a:solidFill>
                  <a:srgbClr val="FF0000"/>
                </a:solidFill>
              </a:rPr>
              <a:t>0.5MPa</a:t>
            </a:r>
            <a:endParaRPr lang="zh-CN" altLang="en-US" b="1" dirty="0">
              <a:solidFill>
                <a:srgbClr val="FF0000"/>
              </a:solidFill>
            </a:endParaRPr>
          </a:p>
        </p:txBody>
      </p:sp>
      <p:sp>
        <p:nvSpPr>
          <p:cNvPr id="10" name="任意多边形: 形状 9"/>
          <p:cNvSpPr/>
          <p:nvPr/>
        </p:nvSpPr>
        <p:spPr>
          <a:xfrm>
            <a:off x="6402070" y="3131418"/>
            <a:ext cx="3429000" cy="2710061"/>
          </a:xfrm>
          <a:custGeom>
            <a:avLst/>
            <a:gdLst>
              <a:gd name="connsiteX0" fmla="*/ 0 w 2971800"/>
              <a:gd name="connsiteY0" fmla="*/ 2383416 h 2383416"/>
              <a:gd name="connsiteX1" fmla="*/ 838200 w 2971800"/>
              <a:gd name="connsiteY1" fmla="*/ 737496 h 2383416"/>
              <a:gd name="connsiteX2" fmla="*/ 2560320 w 2971800"/>
              <a:gd name="connsiteY2" fmla="*/ 36456 h 2383416"/>
              <a:gd name="connsiteX3" fmla="*/ 2971800 w 2971800"/>
              <a:gd name="connsiteY3" fmla="*/ 127896 h 2383416"/>
              <a:gd name="connsiteX0-1" fmla="*/ 0 w 2976767"/>
              <a:gd name="connsiteY0-2" fmla="*/ 2356762 h 2356762"/>
              <a:gd name="connsiteX1-3" fmla="*/ 838200 w 2976767"/>
              <a:gd name="connsiteY1-4" fmla="*/ 710842 h 2356762"/>
              <a:gd name="connsiteX2-5" fmla="*/ 2560320 w 2976767"/>
              <a:gd name="connsiteY2-6" fmla="*/ 9802 h 2356762"/>
              <a:gd name="connsiteX3-7" fmla="*/ 2971800 w 2976767"/>
              <a:gd name="connsiteY3-8" fmla="*/ 101242 h 2356762"/>
              <a:gd name="connsiteX0-9" fmla="*/ 0 w 3121753"/>
              <a:gd name="connsiteY0-10" fmla="*/ 2383416 h 2383416"/>
              <a:gd name="connsiteX1-11" fmla="*/ 838200 w 3121753"/>
              <a:gd name="connsiteY1-12" fmla="*/ 737496 h 2383416"/>
              <a:gd name="connsiteX2-13" fmla="*/ 2560320 w 3121753"/>
              <a:gd name="connsiteY2-14" fmla="*/ 36456 h 2383416"/>
              <a:gd name="connsiteX3-15" fmla="*/ 3121753 w 3121753"/>
              <a:gd name="connsiteY3-16" fmla="*/ 127896 h 2383416"/>
              <a:gd name="connsiteX0-17" fmla="*/ 0 w 3298970"/>
              <a:gd name="connsiteY0-18" fmla="*/ 2419837 h 2419837"/>
              <a:gd name="connsiteX1-19" fmla="*/ 838200 w 3298970"/>
              <a:gd name="connsiteY1-20" fmla="*/ 773917 h 2419837"/>
              <a:gd name="connsiteX2-21" fmla="*/ 2560320 w 3298970"/>
              <a:gd name="connsiteY2-22" fmla="*/ 72877 h 2419837"/>
              <a:gd name="connsiteX3-23" fmla="*/ 3298970 w 3298970"/>
              <a:gd name="connsiteY3-24" fmla="*/ 59716 h 2419837"/>
              <a:gd name="connsiteX0-25" fmla="*/ 0 w 3298970"/>
              <a:gd name="connsiteY0-26" fmla="*/ 2386830 h 2386830"/>
              <a:gd name="connsiteX1-27" fmla="*/ 838200 w 3298970"/>
              <a:gd name="connsiteY1-28" fmla="*/ 740910 h 2386830"/>
              <a:gd name="connsiteX2-29" fmla="*/ 2560320 w 3298970"/>
              <a:gd name="connsiteY2-30" fmla="*/ 39870 h 2386830"/>
              <a:gd name="connsiteX3-31" fmla="*/ 2835477 w 3298970"/>
              <a:gd name="connsiteY3-32" fmla="*/ 80564 h 2386830"/>
              <a:gd name="connsiteX4" fmla="*/ 3298970 w 3298970"/>
              <a:gd name="connsiteY4" fmla="*/ 26709 h 2386830"/>
              <a:gd name="connsiteX0-33" fmla="*/ 0 w 3298970"/>
              <a:gd name="connsiteY0-34" fmla="*/ 2360597 h 2360597"/>
              <a:gd name="connsiteX1-35" fmla="*/ 838200 w 3298970"/>
              <a:gd name="connsiteY1-36" fmla="*/ 714677 h 2360597"/>
              <a:gd name="connsiteX2-37" fmla="*/ 2233149 w 3298970"/>
              <a:gd name="connsiteY2-38" fmla="*/ 92088 h 2360597"/>
              <a:gd name="connsiteX3-39" fmla="*/ 2835477 w 3298970"/>
              <a:gd name="connsiteY3-40" fmla="*/ 54331 h 2360597"/>
              <a:gd name="connsiteX4-41" fmla="*/ 3298970 w 3298970"/>
              <a:gd name="connsiteY4-42" fmla="*/ 476 h 2360597"/>
              <a:gd name="connsiteX0-43" fmla="*/ 0 w 3067224"/>
              <a:gd name="connsiteY0-44" fmla="*/ 2328885 h 2328885"/>
              <a:gd name="connsiteX1-45" fmla="*/ 838200 w 3067224"/>
              <a:gd name="connsiteY1-46" fmla="*/ 682965 h 2328885"/>
              <a:gd name="connsiteX2-47" fmla="*/ 2233149 w 3067224"/>
              <a:gd name="connsiteY2-48" fmla="*/ 60376 h 2328885"/>
              <a:gd name="connsiteX3-49" fmla="*/ 2835477 w 3067224"/>
              <a:gd name="connsiteY3-50" fmla="*/ 22619 h 2328885"/>
              <a:gd name="connsiteX4-51" fmla="*/ 3067224 w 3067224"/>
              <a:gd name="connsiteY4-52" fmla="*/ 60290 h 2328885"/>
              <a:gd name="connsiteX0-53" fmla="*/ 0 w 3067224"/>
              <a:gd name="connsiteY0-54" fmla="*/ 2323199 h 2323199"/>
              <a:gd name="connsiteX1-55" fmla="*/ 838200 w 3067224"/>
              <a:gd name="connsiteY1-56" fmla="*/ 677279 h 2323199"/>
              <a:gd name="connsiteX2-57" fmla="*/ 2233149 w 3067224"/>
              <a:gd name="connsiteY2-58" fmla="*/ 54690 h 2323199"/>
              <a:gd name="connsiteX3-59" fmla="*/ 2685524 w 3067224"/>
              <a:gd name="connsiteY3-60" fmla="*/ 30008 h 2323199"/>
              <a:gd name="connsiteX4-61" fmla="*/ 3067224 w 3067224"/>
              <a:gd name="connsiteY4-62" fmla="*/ 54604 h 2323199"/>
              <a:gd name="connsiteX0-63" fmla="*/ 0 w 3067224"/>
              <a:gd name="connsiteY0-64" fmla="*/ 2335325 h 2335325"/>
              <a:gd name="connsiteX1-65" fmla="*/ 838200 w 3067224"/>
              <a:gd name="connsiteY1-66" fmla="*/ 689405 h 2335325"/>
              <a:gd name="connsiteX2-67" fmla="*/ 2233149 w 3067224"/>
              <a:gd name="connsiteY2-68" fmla="*/ 66816 h 2335325"/>
              <a:gd name="connsiteX3-69" fmla="*/ 2535571 w 3067224"/>
              <a:gd name="connsiteY3-70" fmla="*/ 15983 h 2335325"/>
              <a:gd name="connsiteX4-71" fmla="*/ 3067224 w 3067224"/>
              <a:gd name="connsiteY4-72" fmla="*/ 66730 h 2335325"/>
              <a:gd name="connsiteX0-73" fmla="*/ 0 w 3067224"/>
              <a:gd name="connsiteY0-74" fmla="*/ 2335325 h 2335325"/>
              <a:gd name="connsiteX1-75" fmla="*/ 838200 w 3067224"/>
              <a:gd name="connsiteY1-76" fmla="*/ 689405 h 2335325"/>
              <a:gd name="connsiteX2-77" fmla="*/ 2233149 w 3067224"/>
              <a:gd name="connsiteY2-78" fmla="*/ 66816 h 2335325"/>
              <a:gd name="connsiteX3-79" fmla="*/ 2535571 w 3067224"/>
              <a:gd name="connsiteY3-80" fmla="*/ 15983 h 2335325"/>
              <a:gd name="connsiteX4-81" fmla="*/ 3067224 w 3067224"/>
              <a:gd name="connsiteY4-82" fmla="*/ 66730 h 2335325"/>
              <a:gd name="connsiteX0-83" fmla="*/ 0 w 3067224"/>
              <a:gd name="connsiteY0-84" fmla="*/ 2335325 h 2335325"/>
              <a:gd name="connsiteX1-85" fmla="*/ 838200 w 3067224"/>
              <a:gd name="connsiteY1-86" fmla="*/ 689405 h 2335325"/>
              <a:gd name="connsiteX2-87" fmla="*/ 2233149 w 3067224"/>
              <a:gd name="connsiteY2-88" fmla="*/ 66816 h 2335325"/>
              <a:gd name="connsiteX3-89" fmla="*/ 2535571 w 3067224"/>
              <a:gd name="connsiteY3-90" fmla="*/ 15983 h 2335325"/>
              <a:gd name="connsiteX4-91" fmla="*/ 3067224 w 3067224"/>
              <a:gd name="connsiteY4-92" fmla="*/ 66730 h 2335325"/>
              <a:gd name="connsiteX0-93" fmla="*/ 0 w 3067224"/>
              <a:gd name="connsiteY0-94" fmla="*/ 2323200 h 2323200"/>
              <a:gd name="connsiteX1-95" fmla="*/ 838200 w 3067224"/>
              <a:gd name="connsiteY1-96" fmla="*/ 677280 h 2323200"/>
              <a:gd name="connsiteX2-97" fmla="*/ 2233149 w 3067224"/>
              <a:gd name="connsiteY2-98" fmla="*/ 54691 h 2323200"/>
              <a:gd name="connsiteX3-99" fmla="*/ 2821845 w 3067224"/>
              <a:gd name="connsiteY3-100" fmla="*/ 30008 h 2323200"/>
              <a:gd name="connsiteX4-101" fmla="*/ 3067224 w 3067224"/>
              <a:gd name="connsiteY4-102" fmla="*/ 54605 h 2323200"/>
              <a:gd name="connsiteX0-103" fmla="*/ 0 w 3067224"/>
              <a:gd name="connsiteY0-104" fmla="*/ 2325099 h 2325099"/>
              <a:gd name="connsiteX1-105" fmla="*/ 865464 w 3067224"/>
              <a:gd name="connsiteY1-106" fmla="*/ 705329 h 2325099"/>
              <a:gd name="connsiteX2-107" fmla="*/ 2233149 w 3067224"/>
              <a:gd name="connsiteY2-108" fmla="*/ 56590 h 2325099"/>
              <a:gd name="connsiteX3-109" fmla="*/ 2821845 w 3067224"/>
              <a:gd name="connsiteY3-110" fmla="*/ 31907 h 2325099"/>
              <a:gd name="connsiteX4-111" fmla="*/ 3067224 w 3067224"/>
              <a:gd name="connsiteY4-112" fmla="*/ 56504 h 2325099"/>
            </a:gdLst>
            <a:ahLst/>
            <a:cxnLst>
              <a:cxn ang="0">
                <a:pos x="connsiteX0-1" y="connsiteY0-2"/>
              </a:cxn>
              <a:cxn ang="0">
                <a:pos x="connsiteX1-3" y="connsiteY1-4"/>
              </a:cxn>
              <a:cxn ang="0">
                <a:pos x="connsiteX2-5" y="connsiteY2-6"/>
              </a:cxn>
              <a:cxn ang="0">
                <a:pos x="connsiteX3-7" y="connsiteY3-8"/>
              </a:cxn>
              <a:cxn ang="0">
                <a:pos x="connsiteX4-41" y="connsiteY4-42"/>
              </a:cxn>
            </a:cxnLst>
            <a:rect l="l" t="t" r="r" b="b"/>
            <a:pathLst>
              <a:path w="3067224" h="2325099">
                <a:moveTo>
                  <a:pt x="0" y="2325099"/>
                </a:moveTo>
                <a:cubicBezTo>
                  <a:pt x="205740" y="1697719"/>
                  <a:pt x="438745" y="1057264"/>
                  <a:pt x="865464" y="705329"/>
                </a:cubicBezTo>
                <a:cubicBezTo>
                  <a:pt x="1292183" y="353394"/>
                  <a:pt x="1907085" y="168827"/>
                  <a:pt x="2233149" y="56590"/>
                </a:cubicBezTo>
                <a:cubicBezTo>
                  <a:pt x="2559213" y="-55647"/>
                  <a:pt x="2698737" y="34100"/>
                  <a:pt x="2821845" y="31907"/>
                </a:cubicBezTo>
                <a:cubicBezTo>
                  <a:pt x="2944953" y="29714"/>
                  <a:pt x="2989975" y="50226"/>
                  <a:pt x="3067224" y="56504"/>
                </a:cubicBezTo>
              </a:path>
            </a:pathLst>
          </a:custGeom>
          <a:noFill/>
          <a:ln w="28575">
            <a:solidFill>
              <a:srgbClr val="2607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6" name="直接连接符 15"/>
          <p:cNvCxnSpPr/>
          <p:nvPr/>
        </p:nvCxnSpPr>
        <p:spPr>
          <a:xfrm flipV="1">
            <a:off x="6733067" y="4798525"/>
            <a:ext cx="3010447" cy="4491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781175" y="3792855"/>
            <a:ext cx="5347970" cy="829945"/>
          </a:xfrm>
          <a:prstGeom prst="rect">
            <a:avLst/>
          </a:prstGeom>
          <a:noFill/>
        </p:spPr>
        <p:txBody>
          <a:bodyPr wrap="square" rtlCol="0">
            <a:spAutoFit/>
          </a:bodyPr>
          <a:p>
            <a:r>
              <a:rPr lang="zh-CN" altLang="en-US" sz="2400" dirty="0"/>
              <a:t>中压系统：</a:t>
            </a:r>
            <a:r>
              <a:rPr altLang="en-US" sz="2400" dirty="0">
                <a:solidFill>
                  <a:srgbClr val="FF0000"/>
                </a:solidFill>
              </a:rPr>
              <a:t>Δpmin= 0.5MPa</a:t>
            </a:r>
            <a:endParaRPr lang="zh-CN" altLang="en-US" sz="2400" dirty="0">
              <a:solidFill>
                <a:srgbClr val="FF0000"/>
              </a:solidFill>
            </a:endParaRPr>
          </a:p>
          <a:p>
            <a:endParaRPr lang="zh-CN" altLang="en-US" sz="2400" dirty="0">
              <a:solidFill>
                <a:srgbClr val="FF0000"/>
              </a:solidFill>
            </a:endParaRPr>
          </a:p>
        </p:txBody>
      </p:sp>
      <p:sp>
        <p:nvSpPr>
          <p:cNvPr id="18" name="文本框 17"/>
          <p:cNvSpPr txBox="1"/>
          <p:nvPr/>
        </p:nvSpPr>
        <p:spPr>
          <a:xfrm>
            <a:off x="1781175" y="4420859"/>
            <a:ext cx="5347970" cy="737235"/>
          </a:xfrm>
          <a:prstGeom prst="rect">
            <a:avLst/>
          </a:prstGeom>
          <a:noFill/>
        </p:spPr>
        <p:txBody>
          <a:bodyPr wrap="square" rtlCol="0">
            <a:spAutoFit/>
          </a:bodyPr>
          <a:p>
            <a:r>
              <a:rPr lang="zh-CN" altLang="en-US" sz="2400" dirty="0"/>
              <a:t>高压系统：</a:t>
            </a:r>
            <a:r>
              <a:rPr altLang="en-US" sz="2400" dirty="0">
                <a:solidFill>
                  <a:srgbClr val="FF0000"/>
                </a:solidFill>
              </a:rPr>
              <a:t>Δpmin= 1MPa</a:t>
            </a:r>
            <a:endParaRPr lang="zh-CN" altLang="en-US" sz="2400" dirty="0">
              <a:solidFill>
                <a:srgbClr val="FF0000"/>
              </a:solidFill>
            </a:endParaRPr>
          </a:p>
          <a:p>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childTnLst>
                          </p:cTn>
                        </p:par>
                        <p:par>
                          <p:cTn id="41" fill="hold">
                            <p:stCondLst>
                              <p:cond delay="0"/>
                            </p:stCondLst>
                            <p:childTnLst>
                              <p:par>
                                <p:cTn id="42" presetID="2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1000"/>
                            </p:stCondLst>
                            <p:childTnLst>
                              <p:par>
                                <p:cTn id="53" presetID="26" presetClass="emph" presetSubtype="0" fill="hold" grpId="1" nodeType="afterEffect">
                                  <p:stCondLst>
                                    <p:cond delay="0"/>
                                  </p:stCondLst>
                                  <p:childTnLst>
                                    <p:animEffect transition="out" filter="fade">
                                      <p:cBhvr>
                                        <p:cTn id="54" dur="500" tmFilter="0, 0; .2, .5; .8, .5; 1, 0"/>
                                        <p:tgtEl>
                                          <p:spTgt spid="11"/>
                                        </p:tgtEl>
                                      </p:cBhvr>
                                    </p:animEffect>
                                    <p:animScale>
                                      <p:cBhvr>
                                        <p:cTn id="55" dur="250" autoRev="1" fill="hold"/>
                                        <p:tgtEl>
                                          <p:spTgt spid="11"/>
                                        </p:tgtEl>
                                      </p:cBhvr>
                                      <p:by x="105000" y="105000"/>
                                    </p:animScale>
                                  </p:childTnLst>
                                </p:cTn>
                              </p:par>
                            </p:childTnLst>
                          </p:cTn>
                        </p:par>
                      </p:childTnLst>
                    </p:cTn>
                  </p:par>
                  <p:par>
                    <p:cTn id="56" fill="hold">
                      <p:stCondLst>
                        <p:cond delay="indefinite"/>
                      </p:stCondLst>
                      <p:childTnLst>
                        <p:par>
                          <p:cTn id="57" fill="hold">
                            <p:stCondLst>
                              <p:cond delay="0"/>
                            </p:stCondLst>
                            <p:childTnLst>
                              <p:par>
                                <p:cTn id="58" presetID="26" presetClass="emph" presetSubtype="0" fill="hold" nodeType="clickEffect">
                                  <p:stCondLst>
                                    <p:cond delay="0"/>
                                  </p:stCondLst>
                                  <p:childTnLst>
                                    <p:animEffect transition="out" filter="fade">
                                      <p:cBhvr>
                                        <p:cTn id="59" dur="500" tmFilter="0, 0; .2, .5; .8, .5; 1, 0"/>
                                        <p:tgtEl>
                                          <p:spTgt spid="16"/>
                                        </p:tgtEl>
                                      </p:cBhvr>
                                    </p:animEffect>
                                    <p:animScale>
                                      <p:cBhvr>
                                        <p:cTn id="60" dur="250" autoRev="1" fill="hold"/>
                                        <p:tgtEl>
                                          <p:spTgt spid="16"/>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inVertical)">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barn(inVertical)">
                                      <p:cBhvr>
                                        <p:cTn id="7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1" grpId="0"/>
      <p:bldP spid="11" grpId="1"/>
      <p:bldP spid="10" grpId="0" bldLvl="0" animBg="1"/>
      <p:bldP spid="10" grpId="1" bldLvl="0" animBg="1"/>
      <p:bldP spid="17" grpId="0"/>
      <p:bldP spid="1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59255" y="1368425"/>
            <a:ext cx="5080000" cy="395605"/>
          </a:xfrm>
          <a:prstGeom prst="rect">
            <a:avLst/>
          </a:prstGeom>
        </p:spPr>
        <p:txBody>
          <a:bodyPr>
            <a:spAutoFit/>
          </a:bodyPr>
          <a:p>
            <a:pPr marL="0" indent="267970" algn="just" defTabSz="266700">
              <a:lnSpc>
                <a:spcPct val="110000"/>
              </a:lnSpc>
              <a:spcAft>
                <a:spcPct val="0"/>
              </a:spcAft>
            </a:pPr>
            <a:r>
              <a:rPr altLang="en-US" sz="1800" dirty="0"/>
              <a:t>二、调速回路</a:t>
            </a:r>
            <a:endParaRPr altLang="en-US" sz="1800" dirty="0"/>
          </a:p>
        </p:txBody>
      </p:sp>
      <p:sp>
        <p:nvSpPr>
          <p:cNvPr id="3" name="文本框 2"/>
          <p:cNvSpPr txBox="1"/>
          <p:nvPr/>
        </p:nvSpPr>
        <p:spPr>
          <a:xfrm>
            <a:off x="1812925" y="1764030"/>
            <a:ext cx="9935210" cy="829945"/>
          </a:xfrm>
          <a:prstGeom prst="rect">
            <a:avLst/>
          </a:prstGeom>
        </p:spPr>
        <p:txBody>
          <a:bodyPr wrap="square">
            <a:spAutoFit/>
          </a:bodyPr>
          <a:p>
            <a:pPr marL="0" indent="266700" algn="just" defTabSz="266700">
              <a:lnSpc>
                <a:spcPct val="150000"/>
              </a:lnSpc>
              <a:spcAft>
                <a:spcPct val="0"/>
              </a:spcAft>
            </a:pPr>
            <a:r>
              <a:rPr altLang="en-US" sz="1600">
                <a:solidFill>
                  <a:srgbClr val="000000"/>
                </a:solidFill>
                <a:latin typeface="宋体" panose="02010600030101010101" pitchFamily="2" charset="-122"/>
                <a:ea typeface="宋体" panose="02010600030101010101" pitchFamily="2" charset="-122"/>
              </a:rPr>
              <a:t>调速回路的功能在于通过某种方式改变执行元件的速度，以满足不同工况下执行元件对速度的要求。液压系统的调速方法通常有以下两种：节流调速回路、容积调速回路。</a:t>
            </a:r>
            <a:endParaRPr altLang="en-US" sz="1600">
              <a:solidFill>
                <a:srgbClr val="000000"/>
              </a:solidFill>
              <a:latin typeface="宋体" panose="02010600030101010101" pitchFamily="2" charset="-122"/>
              <a:ea typeface="宋体" panose="02010600030101010101" pitchFamily="2" charset="-122"/>
            </a:endParaRPr>
          </a:p>
        </p:txBody>
      </p:sp>
      <p:sp>
        <p:nvSpPr>
          <p:cNvPr id="4" name="文本框 3"/>
          <p:cNvSpPr txBox="1"/>
          <p:nvPr/>
        </p:nvSpPr>
        <p:spPr>
          <a:xfrm>
            <a:off x="1870710" y="2593975"/>
            <a:ext cx="2273935" cy="395605"/>
          </a:xfrm>
          <a:prstGeom prst="rect">
            <a:avLst/>
          </a:prstGeom>
        </p:spPr>
        <p:txBody>
          <a:bodyPr wrap="square">
            <a:spAutoFit/>
          </a:bodyPr>
          <a:p>
            <a:pPr marL="0" indent="127000" algn="just" defTabSz="266700">
              <a:lnSpc>
                <a:spcPct val="110000"/>
              </a:lnSpc>
              <a:spcAft>
                <a:spcPct val="0"/>
              </a:spcAft>
            </a:pPr>
            <a:r>
              <a:rPr lang="en-US" altLang="zh-CN" sz="1800" dirty="0"/>
              <a:t>1</a:t>
            </a:r>
            <a:r>
              <a:rPr altLang="en-US" sz="1800" dirty="0"/>
              <a:t>、</a:t>
            </a:r>
            <a:r>
              <a:rPr lang="en-US" altLang="zh-CN" sz="1800" dirty="0"/>
              <a:t>节流调速回路</a:t>
            </a:r>
            <a:endParaRPr lang="en-US" altLang="zh-CN" sz="1800" dirty="0"/>
          </a:p>
        </p:txBody>
      </p:sp>
      <p:sp>
        <p:nvSpPr>
          <p:cNvPr id="5" name="文本框 4"/>
          <p:cNvSpPr txBox="1"/>
          <p:nvPr/>
        </p:nvSpPr>
        <p:spPr>
          <a:xfrm>
            <a:off x="1812925" y="2989580"/>
            <a:ext cx="9935210" cy="829945"/>
          </a:xfrm>
          <a:prstGeom prst="rect">
            <a:avLst/>
          </a:prstGeom>
        </p:spPr>
        <p:txBody>
          <a:bodyPr wrap="square">
            <a:spAutoFit/>
          </a:bodyPr>
          <a:p>
            <a:pPr marL="0" indent="127000" algn="just" defTabSz="266700">
              <a:lnSpc>
                <a:spcPct val="150000"/>
              </a:lnSpc>
              <a:spcAft>
                <a:spcPct val="0"/>
              </a:spcAft>
            </a:pPr>
            <a:r>
              <a:rPr lang="en-US" altLang="zh-CN" sz="1600">
                <a:solidFill>
                  <a:srgbClr val="000000"/>
                </a:solidFill>
                <a:latin typeface="宋体" panose="02010600030101010101" pitchFamily="2" charset="-122"/>
                <a:ea typeface="宋体" panose="02010600030101010101" pitchFamily="2" charset="-122"/>
              </a:rPr>
              <a:t>  </a:t>
            </a:r>
            <a:r>
              <a:rPr altLang="en-US" sz="1600">
                <a:solidFill>
                  <a:srgbClr val="000000"/>
                </a:solidFill>
                <a:latin typeface="宋体" panose="02010600030101010101" pitchFamily="2" charset="-122"/>
                <a:ea typeface="宋体" panose="02010600030101010101" pitchFamily="2" charset="-122"/>
              </a:rPr>
              <a:t>节流调速回路由流量控制阀、溢流阀和定量泵组成。它通过改变流量控制阀的通流面积，来控制和调节进入或流出执行元件的流量，达到调速的目的。</a:t>
            </a:r>
            <a:endParaRPr altLang="en-US" sz="1600">
              <a:solidFill>
                <a:srgbClr val="000000"/>
              </a:solidFill>
              <a:latin typeface="宋体" panose="02010600030101010101" pitchFamily="2" charset="-122"/>
              <a:ea typeface="宋体" panose="02010600030101010101" pitchFamily="2" charset="-122"/>
            </a:endParaRPr>
          </a:p>
        </p:txBody>
      </p:sp>
      <p:pic>
        <p:nvPicPr>
          <p:cNvPr id="1284114828" name="图片 157"/>
          <p:cNvPicPr>
            <a:picLocks noChangeAspect="1" noChangeArrowheads="1"/>
          </p:cNvPicPr>
          <p:nvPr/>
        </p:nvPicPr>
        <p:blipFill>
          <a:blip r:embed="rId1">
            <a:extLst>
              <a:ext uri="{28A0092B-C50C-407E-A947-70E740481C1C}">
                <a14:useLocalDpi xmlns:a14="http://schemas.microsoft.com/office/drawing/2010/main" val="0"/>
              </a:ext>
            </a:extLst>
          </a:blip>
          <a:srcRect l="4311" r="2477" b="1173"/>
          <a:stretch>
            <a:fillRect/>
          </a:stretch>
        </p:blipFill>
        <p:spPr>
          <a:xfrm>
            <a:off x="2276475" y="3819525"/>
            <a:ext cx="2601595" cy="2460625"/>
          </a:xfrm>
          <a:prstGeom prst="rect">
            <a:avLst/>
          </a:prstGeom>
          <a:noFill/>
          <a:ln>
            <a:noFill/>
          </a:ln>
        </p:spPr>
      </p:pic>
      <p:pic>
        <p:nvPicPr>
          <p:cNvPr id="1988200057" name="图片 1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541645" y="3819525"/>
            <a:ext cx="2489835" cy="2378075"/>
          </a:xfrm>
          <a:prstGeom prst="rect">
            <a:avLst/>
          </a:prstGeom>
          <a:noFill/>
          <a:ln>
            <a:noFill/>
          </a:ln>
        </p:spPr>
      </p:pic>
      <p:pic>
        <p:nvPicPr>
          <p:cNvPr id="269796156" name="图片 1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695055" y="3819525"/>
            <a:ext cx="2345055" cy="222123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71370" y="1628775"/>
            <a:ext cx="2369185" cy="395605"/>
          </a:xfrm>
          <a:prstGeom prst="rect">
            <a:avLst/>
          </a:prstGeom>
        </p:spPr>
        <p:txBody>
          <a:bodyPr wrap="square">
            <a:spAutoFit/>
          </a:bodyPr>
          <a:p>
            <a:pPr marL="0" indent="127000" algn="just" defTabSz="266700">
              <a:lnSpc>
                <a:spcPct val="110000"/>
              </a:lnSpc>
              <a:spcAft>
                <a:spcPct val="0"/>
              </a:spcAft>
            </a:pPr>
            <a:r>
              <a:rPr lang="en-US" altLang="zh-CN" sz="1800" dirty="0"/>
              <a:t>2</a:t>
            </a:r>
            <a:r>
              <a:rPr altLang="en-US" sz="1800" dirty="0"/>
              <a:t>、</a:t>
            </a:r>
            <a:r>
              <a:rPr lang="en-US" altLang="zh-CN" sz="1800" dirty="0"/>
              <a:t>容积调速回路</a:t>
            </a:r>
            <a:endParaRPr lang="en-US" altLang="zh-CN" sz="1800" dirty="0"/>
          </a:p>
        </p:txBody>
      </p:sp>
      <p:sp>
        <p:nvSpPr>
          <p:cNvPr id="3" name="文本框 2"/>
          <p:cNvSpPr txBox="1"/>
          <p:nvPr/>
        </p:nvSpPr>
        <p:spPr>
          <a:xfrm>
            <a:off x="1899285" y="2125980"/>
            <a:ext cx="9762490" cy="829945"/>
          </a:xfrm>
          <a:prstGeom prst="rect">
            <a:avLst/>
          </a:prstGeom>
        </p:spPr>
        <p:txBody>
          <a:bodyPr wrap="square">
            <a:spAutoFit/>
          </a:bodyPr>
          <a:p>
            <a:pPr marL="0" indent="127000" algn="just" defTabSz="266700">
              <a:lnSpc>
                <a:spcPct val="150000"/>
              </a:lnSpc>
              <a:spcAft>
                <a:spcPct val="0"/>
              </a:spcAft>
            </a:pPr>
            <a:r>
              <a:rPr lang="en-US" altLang="zh-CN" sz="1600">
                <a:solidFill>
                  <a:srgbClr val="000000"/>
                </a:solidFill>
                <a:latin typeface="宋体" panose="02010600030101010101" pitchFamily="2" charset="-122"/>
                <a:ea typeface="宋体" panose="02010600030101010101" pitchFamily="2" charset="-122"/>
              </a:rPr>
              <a:t>   </a:t>
            </a:r>
            <a:r>
              <a:rPr altLang="en-US" sz="1600">
                <a:solidFill>
                  <a:srgbClr val="000000"/>
                </a:solidFill>
                <a:latin typeface="宋体" panose="02010600030101010101" pitchFamily="2" charset="-122"/>
                <a:ea typeface="宋体" panose="02010600030101010101" pitchFamily="2" charset="-122"/>
              </a:rPr>
              <a:t>容积调速回路是通过改变回路中液压泵或液压马达的排量来实现调速的。按油路循环方式不同，容积调速回路有</a:t>
            </a:r>
            <a:r>
              <a:rPr altLang="en-US" sz="1600">
                <a:solidFill>
                  <a:srgbClr val="FF0000"/>
                </a:solidFill>
                <a:latin typeface="宋体" panose="02010600030101010101" pitchFamily="2" charset="-122"/>
                <a:ea typeface="宋体" panose="02010600030101010101" pitchFamily="2" charset="-122"/>
              </a:rPr>
              <a:t>开式回路</a:t>
            </a:r>
            <a:r>
              <a:rPr altLang="en-US" sz="1600">
                <a:solidFill>
                  <a:srgbClr val="000000"/>
                </a:solidFill>
                <a:latin typeface="宋体" panose="02010600030101010101" pitchFamily="2" charset="-122"/>
                <a:ea typeface="宋体" panose="02010600030101010101" pitchFamily="2" charset="-122"/>
              </a:rPr>
              <a:t>和</a:t>
            </a:r>
            <a:r>
              <a:rPr altLang="en-US" sz="1600">
                <a:solidFill>
                  <a:srgbClr val="FF0000"/>
                </a:solidFill>
                <a:latin typeface="宋体" panose="02010600030101010101" pitchFamily="2" charset="-122"/>
                <a:ea typeface="宋体" panose="02010600030101010101" pitchFamily="2" charset="-122"/>
              </a:rPr>
              <a:t>闭式回路</a:t>
            </a:r>
            <a:r>
              <a:rPr altLang="en-US" sz="1600">
                <a:solidFill>
                  <a:srgbClr val="000000"/>
                </a:solidFill>
                <a:latin typeface="宋体" panose="02010600030101010101" pitchFamily="2" charset="-122"/>
                <a:ea typeface="宋体" panose="02010600030101010101" pitchFamily="2" charset="-122"/>
              </a:rPr>
              <a:t>两种。</a:t>
            </a:r>
            <a:endParaRPr altLang="en-US" sz="1600">
              <a:solidFill>
                <a:srgbClr val="000000"/>
              </a:solidFill>
              <a:latin typeface="宋体" panose="02010600030101010101" pitchFamily="2" charset="-122"/>
              <a:ea typeface="宋体" panose="02010600030101010101" pitchFamily="2" charset="-122"/>
            </a:endParaRPr>
          </a:p>
        </p:txBody>
      </p:sp>
      <p:pic>
        <p:nvPicPr>
          <p:cNvPr id="90270487" name="图片 15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3106420" y="2863850"/>
            <a:ext cx="2300605" cy="3313430"/>
          </a:xfrm>
          <a:prstGeom prst="rect">
            <a:avLst/>
          </a:prstGeom>
          <a:noFill/>
          <a:ln>
            <a:noFill/>
          </a:ln>
        </p:spPr>
      </p:pic>
      <p:pic>
        <p:nvPicPr>
          <p:cNvPr id="4423" name="图片 2"/>
          <p:cNvPicPr>
            <a:picLocks noChangeAspect="1" noChangeArrowheads="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17319" t="15079" r="15576" b="14537"/>
          <a:stretch>
            <a:fillRect/>
          </a:stretch>
        </p:blipFill>
        <p:spPr>
          <a:xfrm>
            <a:off x="6616700" y="2863850"/>
            <a:ext cx="2877820" cy="3021330"/>
          </a:xfrm>
          <a:prstGeom prst="rect">
            <a:avLst/>
          </a:prstGeom>
          <a:noFill/>
          <a:ln>
            <a:noFill/>
          </a:ln>
        </p:spPr>
      </p:pic>
      <p:sp>
        <p:nvSpPr>
          <p:cNvPr id="5" name="文本框 4"/>
          <p:cNvSpPr txBox="1"/>
          <p:nvPr/>
        </p:nvSpPr>
        <p:spPr>
          <a:xfrm>
            <a:off x="3354705" y="6089015"/>
            <a:ext cx="2052320" cy="327660"/>
          </a:xfrm>
          <a:prstGeom prst="rect">
            <a:avLst/>
          </a:prstGeom>
        </p:spPr>
        <p:txBody>
          <a:bodyPr wrap="square">
            <a:spAutoFit/>
          </a:bodyPr>
          <a:p>
            <a:pPr marL="0" indent="127000" algn="just" defTabSz="266700">
              <a:lnSpc>
                <a:spcPct val="110000"/>
              </a:lnSpc>
              <a:spcAft>
                <a:spcPct val="0"/>
              </a:spcAft>
            </a:pPr>
            <a:r>
              <a:rPr altLang="en-US" sz="1400" dirty="0"/>
              <a:t>开式容积调速回路</a:t>
            </a:r>
            <a:endParaRPr altLang="en-US" sz="1400" dirty="0"/>
          </a:p>
        </p:txBody>
      </p:sp>
      <p:sp>
        <p:nvSpPr>
          <p:cNvPr id="6" name="文本框 5"/>
          <p:cNvSpPr txBox="1"/>
          <p:nvPr/>
        </p:nvSpPr>
        <p:spPr>
          <a:xfrm>
            <a:off x="7043420" y="6089015"/>
            <a:ext cx="2052320" cy="327660"/>
          </a:xfrm>
          <a:prstGeom prst="rect">
            <a:avLst/>
          </a:prstGeom>
        </p:spPr>
        <p:txBody>
          <a:bodyPr wrap="square">
            <a:spAutoFit/>
          </a:bodyPr>
          <a:p>
            <a:pPr marL="0" indent="127000" algn="just" defTabSz="266700">
              <a:lnSpc>
                <a:spcPct val="110000"/>
              </a:lnSpc>
              <a:spcAft>
                <a:spcPct val="0"/>
              </a:spcAft>
            </a:pPr>
            <a:r>
              <a:rPr altLang="en-US" sz="1400" dirty="0"/>
              <a:t>闭式容积调速回路</a:t>
            </a:r>
            <a:endParaRPr altLang="en-US"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1"/>
          <a:stretch>
            <a:fillRect/>
          </a:stretch>
        </p:blipFill>
        <p:spPr>
          <a:xfrm>
            <a:off x="1558126" y="2107790"/>
            <a:ext cx="5212532" cy="3452159"/>
          </a:xfrm>
          <a:prstGeom prst="rect">
            <a:avLst/>
          </a:prstGeom>
        </p:spPr>
      </p:pic>
      <p:pic>
        <p:nvPicPr>
          <p:cNvPr id="64" name="图片 63"/>
          <p:cNvPicPr>
            <a:picLocks noChangeAspect="1"/>
          </p:cNvPicPr>
          <p:nvPr/>
        </p:nvPicPr>
        <p:blipFill>
          <a:blip r:embed="rId2"/>
          <a:stretch>
            <a:fillRect/>
          </a:stretch>
        </p:blipFill>
        <p:spPr>
          <a:xfrm>
            <a:off x="6770658" y="2298306"/>
            <a:ext cx="5090601" cy="3261643"/>
          </a:xfrm>
          <a:prstGeom prst="rect">
            <a:avLst/>
          </a:prstGeom>
        </p:spPr>
      </p:pic>
      <p:sp>
        <p:nvSpPr>
          <p:cNvPr id="65" name="文本框 64"/>
          <p:cNvSpPr txBox="1"/>
          <p:nvPr/>
        </p:nvSpPr>
        <p:spPr>
          <a:xfrm>
            <a:off x="1912554" y="1527243"/>
            <a:ext cx="2149812" cy="369332"/>
          </a:xfrm>
          <a:prstGeom prst="rect">
            <a:avLst/>
          </a:prstGeom>
          <a:noFill/>
        </p:spPr>
        <p:txBody>
          <a:bodyPr wrap="square" rtlCol="0">
            <a:spAutoFit/>
          </a:bodyPr>
          <a:lstStyle/>
          <a:p>
            <a:r>
              <a:rPr lang="en-US" altLang="zh-CN" dirty="0"/>
              <a:t>1</a:t>
            </a:r>
            <a:r>
              <a:rPr lang="zh-CN" altLang="en-US" dirty="0"/>
              <a:t>、工作原理</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71370" y="1456690"/>
            <a:ext cx="2369185" cy="395605"/>
          </a:xfrm>
          <a:prstGeom prst="rect">
            <a:avLst/>
          </a:prstGeom>
        </p:spPr>
        <p:txBody>
          <a:bodyPr wrap="square">
            <a:spAutoFit/>
          </a:bodyPr>
          <a:p>
            <a:pPr marL="0" indent="127000" algn="just" defTabSz="266700">
              <a:lnSpc>
                <a:spcPct val="110000"/>
              </a:lnSpc>
              <a:spcAft>
                <a:spcPct val="0"/>
              </a:spcAft>
            </a:pPr>
            <a:r>
              <a:rPr lang="en-US" altLang="zh-CN" sz="1800" dirty="0"/>
              <a:t>2</a:t>
            </a:r>
            <a:r>
              <a:rPr altLang="en-US" sz="1800" dirty="0"/>
              <a:t>、</a:t>
            </a:r>
            <a:r>
              <a:rPr lang="en-US" altLang="zh-CN" sz="1800" dirty="0"/>
              <a:t>容积调速回路</a:t>
            </a:r>
            <a:endParaRPr lang="en-US" altLang="zh-CN" sz="1800" dirty="0"/>
          </a:p>
        </p:txBody>
      </p:sp>
      <p:pic>
        <p:nvPicPr>
          <p:cNvPr id="970425826" name="图片 15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595245" y="2770505"/>
            <a:ext cx="3162935" cy="3442970"/>
          </a:xfrm>
          <a:prstGeom prst="rect">
            <a:avLst/>
          </a:prstGeom>
          <a:noFill/>
          <a:ln>
            <a:noFill/>
          </a:ln>
        </p:spPr>
      </p:pic>
      <p:pic>
        <p:nvPicPr>
          <p:cNvPr id="448565350" name="图片 15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972300" y="2948940"/>
            <a:ext cx="3155315" cy="3169920"/>
          </a:xfrm>
          <a:prstGeom prst="rect">
            <a:avLst/>
          </a:prstGeom>
          <a:noFill/>
          <a:ln>
            <a:noFill/>
          </a:ln>
        </p:spPr>
      </p:pic>
      <p:sp>
        <p:nvSpPr>
          <p:cNvPr id="4" name="文本框 3"/>
          <p:cNvSpPr txBox="1"/>
          <p:nvPr/>
        </p:nvSpPr>
        <p:spPr>
          <a:xfrm>
            <a:off x="2741930" y="6340475"/>
            <a:ext cx="3193415" cy="327660"/>
          </a:xfrm>
          <a:prstGeom prst="rect">
            <a:avLst/>
          </a:prstGeom>
        </p:spPr>
        <p:txBody>
          <a:bodyPr wrap="square">
            <a:spAutoFit/>
          </a:bodyPr>
          <a:p>
            <a:pPr marL="0" indent="127000" algn="just" defTabSz="266700">
              <a:lnSpc>
                <a:spcPct val="110000"/>
              </a:lnSpc>
              <a:spcAft>
                <a:spcPct val="0"/>
              </a:spcAft>
            </a:pPr>
            <a:r>
              <a:rPr altLang="en-US" sz="1400" dirty="0"/>
              <a:t>定量泵-变量马达容积调速回路</a:t>
            </a:r>
            <a:endParaRPr altLang="en-US" sz="1400" dirty="0"/>
          </a:p>
        </p:txBody>
      </p:sp>
      <p:sp>
        <p:nvSpPr>
          <p:cNvPr id="3" name="文本框 2"/>
          <p:cNvSpPr txBox="1"/>
          <p:nvPr/>
        </p:nvSpPr>
        <p:spPr>
          <a:xfrm>
            <a:off x="7136765" y="6306185"/>
            <a:ext cx="2877185" cy="327660"/>
          </a:xfrm>
          <a:prstGeom prst="rect">
            <a:avLst/>
          </a:prstGeom>
        </p:spPr>
        <p:txBody>
          <a:bodyPr wrap="square">
            <a:spAutoFit/>
          </a:bodyPr>
          <a:p>
            <a:pPr marL="0" indent="127000" algn="just" defTabSz="266700">
              <a:lnSpc>
                <a:spcPct val="110000"/>
              </a:lnSpc>
              <a:spcAft>
                <a:spcPct val="0"/>
              </a:spcAft>
            </a:pPr>
            <a:r>
              <a:rPr altLang="en-US" sz="1400" dirty="0"/>
              <a:t>变量泵-变量马达容积调速回路</a:t>
            </a:r>
            <a:endParaRPr altLang="en-US" sz="1400" dirty="0"/>
          </a:p>
        </p:txBody>
      </p:sp>
      <p:sp>
        <p:nvSpPr>
          <p:cNvPr id="5" name="文本框 4"/>
          <p:cNvSpPr txBox="1"/>
          <p:nvPr/>
        </p:nvSpPr>
        <p:spPr>
          <a:xfrm>
            <a:off x="1947545" y="1922780"/>
            <a:ext cx="9848850" cy="1198880"/>
          </a:xfrm>
          <a:prstGeom prst="rect">
            <a:avLst/>
          </a:prstGeom>
        </p:spPr>
        <p:txBody>
          <a:bodyPr wrap="square">
            <a:spAutoFit/>
          </a:bodyPr>
          <a:p>
            <a:pPr marL="0" indent="127000" algn="just" defTabSz="266700">
              <a:lnSpc>
                <a:spcPct val="150000"/>
              </a:lnSpc>
              <a:spcAft>
                <a:spcPct val="0"/>
              </a:spcAft>
            </a:pPr>
            <a:r>
              <a:rPr lang="en-US" altLang="zh-CN" sz="1600">
                <a:solidFill>
                  <a:srgbClr val="000000"/>
                </a:solidFill>
                <a:latin typeface="宋体" panose="02010600030101010101" pitchFamily="2" charset="-122"/>
                <a:ea typeface="宋体" panose="02010600030101010101" pitchFamily="2" charset="-122"/>
              </a:rPr>
              <a:t>     </a:t>
            </a:r>
            <a:r>
              <a:rPr altLang="en-US" sz="1600">
                <a:solidFill>
                  <a:srgbClr val="000000"/>
                </a:solidFill>
                <a:latin typeface="宋体" panose="02010600030101010101" pitchFamily="2" charset="-122"/>
                <a:ea typeface="宋体" panose="02010600030101010101" pitchFamily="2" charset="-122"/>
              </a:rPr>
              <a:t>闭式容积调速回路通常为泵</a:t>
            </a:r>
            <a:r>
              <a:rPr lang="en-US" altLang="zh-CN" sz="1600">
                <a:solidFill>
                  <a:srgbClr val="000000"/>
                </a:solidFill>
                <a:latin typeface="宋体" panose="02010600030101010101" pitchFamily="2" charset="-122"/>
                <a:ea typeface="宋体" panose="02010600030101010101" pitchFamily="2" charset="-122"/>
              </a:rPr>
              <a:t>——</a:t>
            </a:r>
            <a:r>
              <a:rPr altLang="en-US" sz="1600">
                <a:solidFill>
                  <a:srgbClr val="000000"/>
                </a:solidFill>
                <a:latin typeface="宋体" panose="02010600030101010101" pitchFamily="2" charset="-122"/>
                <a:ea typeface="宋体" panose="02010600030101010101" pitchFamily="2" charset="-122"/>
              </a:rPr>
              <a:t>马达回路，根据变量元件的不同，闭式容积调速回路通常可分为三种：（1）变量泵——定量马达容积调速回路；（2）定量泵——变量马达容积调速回路；（3）变量泵——变量马达容积调速回路。</a:t>
            </a:r>
            <a:endParaRPr altLang="en-US" sz="160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09470" y="1782445"/>
            <a:ext cx="5080000" cy="395605"/>
          </a:xfrm>
          <a:prstGeom prst="rect">
            <a:avLst/>
          </a:prstGeom>
        </p:spPr>
        <p:txBody>
          <a:bodyPr>
            <a:spAutoFit/>
          </a:bodyPr>
          <a:p>
            <a:pPr marL="0" indent="267970" algn="just" defTabSz="266700">
              <a:lnSpc>
                <a:spcPct val="110000"/>
              </a:lnSpc>
              <a:spcAft>
                <a:spcPct val="0"/>
              </a:spcAft>
            </a:pPr>
            <a:r>
              <a:rPr lang="en-US" altLang="zh-CN" sz="1800" dirty="0"/>
              <a:t>3</a:t>
            </a:r>
            <a:r>
              <a:rPr altLang="en-US" sz="1800" dirty="0"/>
              <a:t>、</a:t>
            </a:r>
            <a:r>
              <a:rPr lang="en-US" altLang="zh-CN" sz="1800" dirty="0"/>
              <a:t>容积节流调速回路</a:t>
            </a:r>
            <a:endParaRPr lang="en-US" altLang="zh-CN" sz="1800" dirty="0"/>
          </a:p>
        </p:txBody>
      </p:sp>
      <p:sp>
        <p:nvSpPr>
          <p:cNvPr id="3" name="文本框 2"/>
          <p:cNvSpPr txBox="1"/>
          <p:nvPr/>
        </p:nvSpPr>
        <p:spPr>
          <a:xfrm>
            <a:off x="1985645" y="2303145"/>
            <a:ext cx="9859010" cy="829945"/>
          </a:xfrm>
          <a:prstGeom prst="rect">
            <a:avLst/>
          </a:prstGeom>
        </p:spPr>
        <p:txBody>
          <a:bodyPr wrap="square">
            <a:spAutoFit/>
          </a:bodyPr>
          <a:p>
            <a:pPr marL="0" indent="266700" algn="just" defTabSz="266700">
              <a:lnSpc>
                <a:spcPct val="150000"/>
              </a:lnSpc>
              <a:spcAft>
                <a:spcPct val="0"/>
              </a:spcAft>
            </a:pPr>
            <a:r>
              <a:rPr altLang="en-US" sz="1600">
                <a:solidFill>
                  <a:srgbClr val="000000"/>
                </a:solidFill>
                <a:latin typeface="宋体" panose="02010600030101010101" pitchFamily="2" charset="-122"/>
                <a:ea typeface="宋体" panose="02010600030101010101" pitchFamily="2" charset="-122"/>
              </a:rPr>
              <a:t>容积节流调速回路采用变量泵供油，用流量阀控制进入或流出液压缸的流量来调节液压缸的运动速度，并可使变量泵的供油量自动的与液压缸所需的流量相适应。</a:t>
            </a:r>
            <a:endParaRPr altLang="en-US" sz="1600">
              <a:solidFill>
                <a:srgbClr val="000000"/>
              </a:solidFill>
              <a:latin typeface="宋体" panose="02010600030101010101" pitchFamily="2" charset="-122"/>
              <a:ea typeface="宋体" panose="02010600030101010101" pitchFamily="2" charset="-122"/>
            </a:endParaRPr>
          </a:p>
        </p:txBody>
      </p:sp>
      <p:pic>
        <p:nvPicPr>
          <p:cNvPr id="1057554774" name="图片 15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5217795" y="3258185"/>
            <a:ext cx="2523490" cy="30257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476625" y="2400298"/>
            <a:ext cx="2238375" cy="2238375"/>
          </a:xfrm>
          <a:prstGeom prst="rect">
            <a:avLst/>
          </a:prstGeom>
        </p:spPr>
      </p:pic>
      <p:pic>
        <p:nvPicPr>
          <p:cNvPr id="4" name="图片 1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0600" y="2381249"/>
            <a:ext cx="2325672" cy="2257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8039100" y="4972050"/>
            <a:ext cx="1162050" cy="369332"/>
          </a:xfrm>
          <a:prstGeom prst="rect">
            <a:avLst/>
          </a:prstGeom>
          <a:noFill/>
        </p:spPr>
        <p:txBody>
          <a:bodyPr wrap="square" rtlCol="0">
            <a:spAutoFit/>
          </a:bodyPr>
          <a:p>
            <a:r>
              <a:rPr lang="zh-CN" altLang="en-US" dirty="0"/>
              <a:t>任务总结</a:t>
            </a:r>
            <a:endParaRPr lang="zh-CN" altLang="en-US" dirty="0"/>
          </a:p>
        </p:txBody>
      </p:sp>
      <p:sp>
        <p:nvSpPr>
          <p:cNvPr id="6" name="文本框 5"/>
          <p:cNvSpPr txBox="1"/>
          <p:nvPr/>
        </p:nvSpPr>
        <p:spPr>
          <a:xfrm>
            <a:off x="4048125" y="4972050"/>
            <a:ext cx="1162050" cy="369332"/>
          </a:xfrm>
          <a:prstGeom prst="rect">
            <a:avLst/>
          </a:prstGeom>
          <a:noFill/>
        </p:spPr>
        <p:txBody>
          <a:bodyPr wrap="square" rtlCol="0">
            <a:spAutoFit/>
          </a:bodyPr>
          <a:p>
            <a:r>
              <a:rPr lang="zh-CN" altLang="en-US" dirty="0"/>
              <a:t>任务实施</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5270" y="1655445"/>
            <a:ext cx="9428480" cy="829945"/>
          </a:xfrm>
          <a:prstGeom prst="rect">
            <a:avLst/>
          </a:prstGeom>
        </p:spPr>
        <p:txBody>
          <a:bodyPr wrap="square">
            <a:spAutoFit/>
          </a:bodyPr>
          <a:p>
            <a:pPr marL="0" indent="0" algn="just" defTabSz="266700">
              <a:lnSpc>
                <a:spcPct val="150000"/>
              </a:lnSpc>
              <a:spcAft>
                <a:spcPct val="0"/>
              </a:spcAft>
            </a:pPr>
            <a:r>
              <a:rPr lang="en-US" altLang="zh-CN" sz="1600">
                <a:solidFill>
                  <a:srgbClr val="000000"/>
                </a:solidFill>
                <a:latin typeface="宋体" panose="02010600030101010101" pitchFamily="2" charset="-122"/>
                <a:ea typeface="宋体" panose="02010600030101010101" pitchFamily="2" charset="-122"/>
              </a:rPr>
              <a:t>     </a:t>
            </a:r>
            <a:r>
              <a:rPr altLang="en-US" sz="1600">
                <a:solidFill>
                  <a:srgbClr val="000000"/>
                </a:solidFill>
                <a:latin typeface="宋体" panose="02010600030101010101" pitchFamily="2" charset="-122"/>
                <a:ea typeface="宋体" panose="02010600030101010101" pitchFamily="2" charset="-122"/>
              </a:rPr>
              <a:t>流量控制阀通过控制气体流量来控制气动执行元件的运动速度。而气体流量的控制是通过改变阀口的流通面积实现的。常用的流量控制阀有节流阀、单向节流阀、排气节流阀等。</a:t>
            </a:r>
            <a:endParaRPr altLang="en-US" sz="1600">
              <a:solidFill>
                <a:srgbClr val="000000"/>
              </a:solidFill>
              <a:latin typeface="宋体" panose="02010600030101010101" pitchFamily="2" charset="-122"/>
              <a:ea typeface="宋体" panose="02010600030101010101" pitchFamily="2" charset="-122"/>
            </a:endParaRPr>
          </a:p>
        </p:txBody>
      </p:sp>
      <p:sp>
        <p:nvSpPr>
          <p:cNvPr id="3" name="文本框 2"/>
          <p:cNvSpPr txBox="1"/>
          <p:nvPr/>
        </p:nvSpPr>
        <p:spPr>
          <a:xfrm>
            <a:off x="2023110" y="2672080"/>
            <a:ext cx="1766570" cy="506730"/>
          </a:xfrm>
          <a:prstGeom prst="rect">
            <a:avLst/>
          </a:prstGeom>
        </p:spPr>
        <p:txBody>
          <a:bodyPr wrap="square">
            <a:spAutoFit/>
          </a:bodyPr>
          <a:p>
            <a:pPr marL="0" indent="199390" algn="just" defTabSz="266700">
              <a:lnSpc>
                <a:spcPct val="150000"/>
              </a:lnSpc>
              <a:spcAft>
                <a:spcPct val="0"/>
              </a:spcAft>
            </a:pPr>
            <a:r>
              <a:rPr lang="en-US" altLang="zh-CN" sz="1800" dirty="0"/>
              <a:t>1．节流阀</a:t>
            </a:r>
            <a:endParaRPr lang="en-US" altLang="zh-CN" sz="1800" dirty="0"/>
          </a:p>
        </p:txBody>
      </p:sp>
      <p:pic>
        <p:nvPicPr>
          <p:cNvPr id="919764487" name="图片 2"/>
          <p:cNvPicPr>
            <a:picLocks noChangeAspect="1" noChangeArrowheads="1"/>
          </p:cNvPicPr>
          <p:nvPr/>
        </p:nvPicPr>
        <p:blipFill>
          <a:blip r:embed="rId1">
            <a:extLst>
              <a:ext uri="{28A0092B-C50C-407E-A947-70E740481C1C}">
                <a14:useLocalDpi xmlns:a14="http://schemas.microsoft.com/office/drawing/2010/main" val="0"/>
              </a:ext>
            </a:extLst>
          </a:blip>
          <a:srcRect t="3806" b="8528"/>
          <a:stretch>
            <a:fillRect/>
          </a:stretch>
        </p:blipFill>
        <p:spPr>
          <a:xfrm>
            <a:off x="2452370" y="3456623"/>
            <a:ext cx="2957830" cy="2720975"/>
          </a:xfrm>
          <a:prstGeom prst="rect">
            <a:avLst/>
          </a:prstGeom>
          <a:noFill/>
          <a:ln>
            <a:noFill/>
          </a:ln>
        </p:spPr>
      </p:pic>
      <p:sp>
        <p:nvSpPr>
          <p:cNvPr id="4" name="文本框 3"/>
          <p:cNvSpPr txBox="1"/>
          <p:nvPr/>
        </p:nvSpPr>
        <p:spPr>
          <a:xfrm>
            <a:off x="6630670" y="2672080"/>
            <a:ext cx="2293620" cy="506730"/>
          </a:xfrm>
          <a:prstGeom prst="rect">
            <a:avLst/>
          </a:prstGeom>
        </p:spPr>
        <p:txBody>
          <a:bodyPr wrap="square">
            <a:spAutoFit/>
          </a:bodyPr>
          <a:p>
            <a:pPr marL="0" indent="199390" algn="just" defTabSz="266700">
              <a:lnSpc>
                <a:spcPct val="150000"/>
              </a:lnSpc>
              <a:buClrTx/>
              <a:buSzTx/>
              <a:buFontTx/>
            </a:pPr>
            <a:r>
              <a:rPr lang="en-US" altLang="zh-CN" sz="1800" dirty="0"/>
              <a:t>2．排气节流阀</a:t>
            </a:r>
            <a:endParaRPr lang="en-US" altLang="zh-CN" sz="1800" dirty="0"/>
          </a:p>
        </p:txBody>
      </p:sp>
      <p:pic>
        <p:nvPicPr>
          <p:cNvPr id="1445795832" name="图片 1"/>
          <p:cNvPicPr>
            <a:picLocks noChangeAspect="1" noChangeArrowheads="1"/>
          </p:cNvPicPr>
          <p:nvPr/>
        </p:nvPicPr>
        <p:blipFill>
          <a:blip r:embed="rId2">
            <a:lum bright="-24000" contrast="54000"/>
            <a:extLst>
              <a:ext uri="{28A0092B-C50C-407E-A947-70E740481C1C}">
                <a14:useLocalDpi xmlns:a14="http://schemas.microsoft.com/office/drawing/2010/main" val="0"/>
              </a:ext>
            </a:extLst>
          </a:blip>
          <a:srcRect t="5139" b="33926"/>
          <a:stretch>
            <a:fillRect/>
          </a:stretch>
        </p:blipFill>
        <p:spPr>
          <a:xfrm>
            <a:off x="6212840" y="4157980"/>
            <a:ext cx="4803140" cy="1107440"/>
          </a:xfrm>
          <a:prstGeom prst="rect">
            <a:avLst/>
          </a:prstGeom>
          <a:noFill/>
          <a:ln>
            <a:noFill/>
          </a:ln>
        </p:spPr>
      </p:pic>
      <p:sp>
        <p:nvSpPr>
          <p:cNvPr id="5" name="文本框 4"/>
          <p:cNvSpPr txBox="1"/>
          <p:nvPr/>
        </p:nvSpPr>
        <p:spPr>
          <a:xfrm>
            <a:off x="1659255" y="1297305"/>
            <a:ext cx="5080000" cy="395605"/>
          </a:xfrm>
          <a:prstGeom prst="rect">
            <a:avLst/>
          </a:prstGeom>
        </p:spPr>
        <p:txBody>
          <a:bodyPr>
            <a:spAutoFit/>
          </a:bodyPr>
          <a:p>
            <a:pPr marL="0" indent="267970" algn="just" defTabSz="266700">
              <a:lnSpc>
                <a:spcPct val="110000"/>
              </a:lnSpc>
              <a:spcAft>
                <a:spcPct val="0"/>
              </a:spcAft>
            </a:pPr>
            <a:r>
              <a:rPr altLang="en-US" sz="1800" dirty="0"/>
              <a:t>一、流量控制阀</a:t>
            </a:r>
            <a:endParaRPr altLang="en-US" sz="1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51025" y="1613535"/>
            <a:ext cx="2407285" cy="368300"/>
          </a:xfrm>
          <a:prstGeom prst="rect">
            <a:avLst/>
          </a:prstGeom>
        </p:spPr>
        <p:txBody>
          <a:bodyPr wrap="square">
            <a:spAutoFit/>
          </a:bodyPr>
          <a:p>
            <a:pPr marL="0" indent="0" algn="just" defTabSz="266700">
              <a:spcAft>
                <a:spcPct val="0"/>
              </a:spcAft>
            </a:pPr>
            <a:r>
              <a:rPr altLang="en-US" sz="1800" dirty="0"/>
              <a:t>二、节流调速回路</a:t>
            </a:r>
            <a:endParaRPr altLang="en-US" sz="1800" dirty="0"/>
          </a:p>
        </p:txBody>
      </p:sp>
      <p:sp>
        <p:nvSpPr>
          <p:cNvPr id="3" name="文本框 2"/>
          <p:cNvSpPr txBox="1"/>
          <p:nvPr/>
        </p:nvSpPr>
        <p:spPr>
          <a:xfrm>
            <a:off x="1726565" y="2212975"/>
            <a:ext cx="3528695" cy="506730"/>
          </a:xfrm>
          <a:prstGeom prst="rect">
            <a:avLst/>
          </a:prstGeom>
        </p:spPr>
        <p:txBody>
          <a:bodyPr wrap="square">
            <a:spAutoFit/>
          </a:bodyPr>
          <a:p>
            <a:pPr marL="0" indent="199390" algn="just" defTabSz="266700">
              <a:lnSpc>
                <a:spcPct val="150000"/>
              </a:lnSpc>
              <a:buClrTx/>
              <a:buSzTx/>
              <a:buFontTx/>
            </a:pPr>
            <a:r>
              <a:rPr lang="en-US" altLang="zh-CN" sz="1800" dirty="0"/>
              <a:t>1、单作用气缸的速度控制回路</a:t>
            </a:r>
            <a:endParaRPr lang="en-US" altLang="zh-CN" sz="1800" dirty="0"/>
          </a:p>
        </p:txBody>
      </p:sp>
      <p:pic>
        <p:nvPicPr>
          <p:cNvPr id="1397106221" name="图片 6"/>
          <p:cNvPicPr>
            <a:picLocks noChangeAspect="1" noChangeArrowheads="1"/>
          </p:cNvPicPr>
          <p:nvPr/>
        </p:nvPicPr>
        <p:blipFill>
          <a:blip r:embed="rId1">
            <a:extLst>
              <a:ext uri="{28A0092B-C50C-407E-A947-70E740481C1C}">
                <a14:useLocalDpi xmlns:a14="http://schemas.microsoft.com/office/drawing/2010/main" val="0"/>
              </a:ext>
            </a:extLst>
          </a:blip>
          <a:srcRect l="4378" t="2802" r="18202" b="2266"/>
          <a:stretch>
            <a:fillRect/>
          </a:stretch>
        </p:blipFill>
        <p:spPr>
          <a:xfrm>
            <a:off x="2000250" y="3251200"/>
            <a:ext cx="3594735" cy="2600325"/>
          </a:xfrm>
          <a:prstGeom prst="rect">
            <a:avLst/>
          </a:prstGeom>
          <a:noFill/>
          <a:ln>
            <a:noFill/>
          </a:ln>
        </p:spPr>
      </p:pic>
      <p:sp>
        <p:nvSpPr>
          <p:cNvPr id="4" name="文本框 3"/>
          <p:cNvSpPr txBox="1"/>
          <p:nvPr/>
        </p:nvSpPr>
        <p:spPr>
          <a:xfrm>
            <a:off x="6563360" y="2297430"/>
            <a:ext cx="3328035" cy="368300"/>
          </a:xfrm>
          <a:prstGeom prst="rect">
            <a:avLst/>
          </a:prstGeom>
        </p:spPr>
        <p:txBody>
          <a:bodyPr wrap="square">
            <a:spAutoFit/>
          </a:bodyPr>
          <a:p>
            <a:pPr marL="0" indent="0" algn="just" defTabSz="266700">
              <a:spcAft>
                <a:spcPct val="0"/>
              </a:spcAft>
            </a:pPr>
            <a:r>
              <a:rPr lang="en-US" altLang="zh-CN" sz="1800" dirty="0"/>
              <a:t>2</a:t>
            </a:r>
            <a:r>
              <a:rPr altLang="en-US" sz="1800" dirty="0"/>
              <a:t>、</a:t>
            </a:r>
            <a:r>
              <a:rPr lang="en-US" altLang="zh-CN" sz="1800" dirty="0"/>
              <a:t>双作用气缸速度控制回路</a:t>
            </a:r>
            <a:endParaRPr lang="en-US" altLang="zh-CN" sz="1800" dirty="0"/>
          </a:p>
        </p:txBody>
      </p:sp>
      <p:pic>
        <p:nvPicPr>
          <p:cNvPr id="1259081385" name="图片 5"/>
          <p:cNvPicPr>
            <a:picLocks noChangeAspect="1" noChangeArrowheads="1"/>
          </p:cNvPicPr>
          <p:nvPr/>
        </p:nvPicPr>
        <p:blipFill>
          <a:blip r:embed="rId2">
            <a:extLst>
              <a:ext uri="{28A0092B-C50C-407E-A947-70E740481C1C}">
                <a14:useLocalDpi xmlns:a14="http://schemas.microsoft.com/office/drawing/2010/main" val="0"/>
              </a:ext>
            </a:extLst>
          </a:blip>
          <a:srcRect l="5118" t="12349" r="5331" b="19194"/>
          <a:stretch>
            <a:fillRect/>
          </a:stretch>
        </p:blipFill>
        <p:spPr>
          <a:xfrm>
            <a:off x="6861175" y="3079750"/>
            <a:ext cx="4206875" cy="2558415"/>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2765" y="1604010"/>
            <a:ext cx="1717675" cy="368300"/>
          </a:xfrm>
          <a:prstGeom prst="rect">
            <a:avLst/>
          </a:prstGeom>
        </p:spPr>
        <p:txBody>
          <a:bodyPr wrap="square">
            <a:spAutoFit/>
          </a:bodyPr>
          <a:p>
            <a:pPr marL="0" indent="0" algn="just" defTabSz="266700">
              <a:spcAft>
                <a:spcPct val="0"/>
              </a:spcAft>
            </a:pPr>
            <a:r>
              <a:rPr lang="en-US" altLang="zh-CN" sz="1800" dirty="0"/>
              <a:t>3</a:t>
            </a:r>
            <a:r>
              <a:rPr altLang="en-US" sz="1800" dirty="0"/>
              <a:t>、</a:t>
            </a:r>
            <a:r>
              <a:rPr lang="en-US" altLang="zh-CN" sz="1800" dirty="0"/>
              <a:t>缓冲回路</a:t>
            </a:r>
            <a:endParaRPr lang="en-US" altLang="zh-CN" sz="1800" dirty="0"/>
          </a:p>
        </p:txBody>
      </p:sp>
      <p:pic>
        <p:nvPicPr>
          <p:cNvPr id="908726919" name="图片 4"/>
          <p:cNvPicPr>
            <a:picLocks noChangeAspect="1" noChangeArrowheads="1"/>
          </p:cNvPicPr>
          <p:nvPr/>
        </p:nvPicPr>
        <p:blipFill>
          <a:blip r:embed="rId1">
            <a:extLst>
              <a:ext uri="{28A0092B-C50C-407E-A947-70E740481C1C}">
                <a14:useLocalDpi xmlns:a14="http://schemas.microsoft.com/office/drawing/2010/main" val="0"/>
              </a:ext>
            </a:extLst>
          </a:blip>
          <a:srcRect l="3883" t="4492" r="2913" b="11790"/>
          <a:stretch>
            <a:fillRect/>
          </a:stretch>
        </p:blipFill>
        <p:spPr>
          <a:xfrm>
            <a:off x="2161540" y="3429000"/>
            <a:ext cx="3257550" cy="2905125"/>
          </a:xfrm>
          <a:prstGeom prst="rect">
            <a:avLst/>
          </a:prstGeom>
          <a:noFill/>
          <a:ln>
            <a:noFill/>
          </a:ln>
        </p:spPr>
      </p:pic>
      <p:sp>
        <p:nvSpPr>
          <p:cNvPr id="3" name="文本框 2"/>
          <p:cNvSpPr txBox="1"/>
          <p:nvPr/>
        </p:nvSpPr>
        <p:spPr>
          <a:xfrm>
            <a:off x="1487805" y="2023110"/>
            <a:ext cx="5080000" cy="1198880"/>
          </a:xfrm>
          <a:prstGeom prst="rect">
            <a:avLst/>
          </a:prstGeom>
        </p:spPr>
        <p:txBody>
          <a:bodyPr>
            <a:spAutoFit/>
          </a:bodyPr>
          <a:p>
            <a:pPr marL="0" indent="266700" algn="just" defTabSz="266700">
              <a:lnSpc>
                <a:spcPct val="150000"/>
              </a:lnSpc>
              <a:spcAft>
                <a:spcPct val="0"/>
              </a:spcAft>
            </a:pPr>
            <a:r>
              <a:rPr altLang="en-US" sz="1600">
                <a:latin typeface="宋体" panose="02010600030101010101" pitchFamily="2" charset="-122"/>
                <a:ea typeface="宋体" panose="02010600030101010101" pitchFamily="2" charset="-122"/>
              </a:rPr>
              <a:t>要获得气缸形成末端的缓冲，除采用带缓冲的气缸外，特别在行程长、速度快、惯性大的情况下，往往需要采用缓冲回路来消除冲击，满足气缸运动速度的要求。</a:t>
            </a:r>
            <a:endParaRPr altLang="en-US" sz="1600">
              <a:latin typeface="宋体" panose="02010600030101010101" pitchFamily="2" charset="-122"/>
              <a:ea typeface="宋体" panose="02010600030101010101" pitchFamily="2" charset="-122"/>
            </a:endParaRPr>
          </a:p>
        </p:txBody>
      </p:sp>
      <p:sp>
        <p:nvSpPr>
          <p:cNvPr id="4" name="文本框 3"/>
          <p:cNvSpPr txBox="1"/>
          <p:nvPr/>
        </p:nvSpPr>
        <p:spPr>
          <a:xfrm>
            <a:off x="6649720" y="1604010"/>
            <a:ext cx="2628265" cy="368300"/>
          </a:xfrm>
          <a:prstGeom prst="rect">
            <a:avLst/>
          </a:prstGeom>
        </p:spPr>
        <p:txBody>
          <a:bodyPr wrap="square">
            <a:spAutoFit/>
          </a:bodyPr>
          <a:p>
            <a:pPr marL="0" algn="just" defTabSz="266700">
              <a:lnSpc>
                <a:spcPct val="100000"/>
              </a:lnSpc>
              <a:buClrTx/>
              <a:buSzTx/>
              <a:buFontTx/>
            </a:pPr>
            <a:r>
              <a:rPr lang="en-US" altLang="zh-CN" sz="1800" dirty="0"/>
              <a:t>4</a:t>
            </a:r>
            <a:r>
              <a:rPr altLang="en-US" sz="1800" dirty="0"/>
              <a:t>、</a:t>
            </a:r>
            <a:r>
              <a:rPr lang="en-US" altLang="zh-CN" sz="1800" dirty="0"/>
              <a:t>气-液转换速度回路</a:t>
            </a:r>
            <a:endParaRPr lang="en-US" altLang="zh-CN" sz="1800" dirty="0"/>
          </a:p>
        </p:txBody>
      </p:sp>
      <p:pic>
        <p:nvPicPr>
          <p:cNvPr id="2051823075" name="图片 3"/>
          <p:cNvPicPr>
            <a:picLocks noChangeAspect="1" noChangeArrowheads="1"/>
          </p:cNvPicPr>
          <p:nvPr/>
        </p:nvPicPr>
        <p:blipFill>
          <a:blip r:embed="rId2" cstate="print">
            <a:extLst>
              <a:ext uri="{28A0092B-C50C-407E-A947-70E740481C1C}">
                <a14:useLocalDpi xmlns:a14="http://schemas.microsoft.com/office/drawing/2010/main" val="0"/>
              </a:ext>
            </a:extLst>
          </a:blip>
          <a:srcRect l="4489" t="3436" b="1924"/>
          <a:stretch>
            <a:fillRect/>
          </a:stretch>
        </p:blipFill>
        <p:spPr>
          <a:xfrm>
            <a:off x="7863205" y="3221990"/>
            <a:ext cx="2891790" cy="3402965"/>
          </a:xfrm>
          <a:prstGeom prst="rect">
            <a:avLst/>
          </a:prstGeom>
          <a:noFill/>
          <a:ln>
            <a:noFill/>
          </a:ln>
        </p:spPr>
      </p:pic>
      <p:sp>
        <p:nvSpPr>
          <p:cNvPr id="5" name="文本框 4"/>
          <p:cNvSpPr txBox="1"/>
          <p:nvPr/>
        </p:nvSpPr>
        <p:spPr>
          <a:xfrm>
            <a:off x="6840220" y="1974850"/>
            <a:ext cx="5109845" cy="1198880"/>
          </a:xfrm>
          <a:prstGeom prst="rect">
            <a:avLst/>
          </a:prstGeom>
        </p:spPr>
        <p:txBody>
          <a:bodyPr wrap="square">
            <a:spAutoFit/>
          </a:bodyPr>
          <a:p>
            <a:pPr marL="0" indent="276225" algn="just" defTabSz="266700">
              <a:lnSpc>
                <a:spcPct val="150000"/>
              </a:lnSpc>
              <a:spcAft>
                <a:spcPct val="0"/>
              </a:spcAft>
            </a:pPr>
            <a:r>
              <a:rPr altLang="en-US" sz="1600">
                <a:latin typeface="宋体" panose="02010600030101010101" pitchFamily="2" charset="-122"/>
                <a:ea typeface="宋体" panose="02010600030101010101" pitchFamily="2" charset="-122"/>
              </a:rPr>
              <a:t>气</a:t>
            </a:r>
            <a:r>
              <a:rPr lang="en-US" altLang="zh-CN" sz="1600">
                <a:latin typeface="宋体" panose="02010600030101010101" pitchFamily="2" charset="-122"/>
                <a:ea typeface="宋体" panose="02010600030101010101" pitchFamily="2" charset="-122"/>
              </a:rPr>
              <a:t>-</a:t>
            </a:r>
            <a:r>
              <a:rPr altLang="en-US" sz="1600">
                <a:latin typeface="宋体" panose="02010600030101010101" pitchFamily="2" charset="-122"/>
                <a:ea typeface="宋体" panose="02010600030101010101" pitchFamily="2" charset="-122"/>
              </a:rPr>
              <a:t>液联动速度控制回路以气压作为动力，利用气液转换器或气液阻尼气缸控制执行元件的速度，从而得到良好的调速效果。</a:t>
            </a:r>
            <a:endParaRPr altLang="en-US" sz="1600">
              <a:latin typeface="宋体" panose="02010600030101010101" pitchFamily="2"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584041" y="1817956"/>
            <a:ext cx="10607959" cy="4797968"/>
          </a:xfrm>
          <a:prstGeom prst="rect">
            <a:avLst/>
          </a:prstGeom>
        </p:spPr>
      </p:pic>
      <p:sp>
        <p:nvSpPr>
          <p:cNvPr id="9" name="文本框 8"/>
          <p:cNvSpPr txBox="1"/>
          <p:nvPr/>
        </p:nvSpPr>
        <p:spPr>
          <a:xfrm>
            <a:off x="1659635" y="1342418"/>
            <a:ext cx="2149812" cy="369332"/>
          </a:xfrm>
          <a:prstGeom prst="rect">
            <a:avLst/>
          </a:prstGeom>
          <a:noFill/>
        </p:spPr>
        <p:txBody>
          <a:bodyPr wrap="square" rtlCol="0">
            <a:spAutoFit/>
          </a:bodyPr>
          <a:lstStyle/>
          <a:p>
            <a:r>
              <a:rPr lang="en-US" altLang="zh-CN" dirty="0"/>
              <a:t>2</a:t>
            </a:r>
            <a:r>
              <a:rPr lang="zh-CN" altLang="en-US" dirty="0"/>
              <a:t>、结构及图形符号</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07304" y="2018649"/>
            <a:ext cx="6123560" cy="400110"/>
          </a:xfrm>
          <a:prstGeom prst="rect">
            <a:avLst/>
          </a:prstGeom>
          <a:noFill/>
        </p:spPr>
        <p:txBody>
          <a:bodyPr wrap="square">
            <a:spAutoFit/>
          </a:bodyPr>
          <a:lstStyle/>
          <a:p>
            <a:r>
              <a:rPr lang="zh-CN" altLang="zh-CN" sz="2000" b="1" kern="100" dirty="0">
                <a:solidFill>
                  <a:srgbClr val="0000CC"/>
                </a:solidFill>
                <a:effectLst/>
                <a:latin typeface="Times New Roman" panose="02020603050405020304" pitchFamily="18" charset="0"/>
                <a:ea typeface="宋体" panose="02010600030101010101" pitchFamily="2" charset="-122"/>
                <a:cs typeface="宋体" panose="02010600030101010101" pitchFamily="2" charset="-122"/>
              </a:rPr>
              <a:t>换向阀的图形符号的意义</a:t>
            </a:r>
            <a:r>
              <a:rPr lang="zh-CN" altLang="en-US" sz="2000" b="1" kern="100" dirty="0">
                <a:solidFill>
                  <a:srgbClr val="0000CC"/>
                </a:solidFill>
                <a:effectLst/>
                <a:latin typeface="Times New Roman" panose="02020603050405020304" pitchFamily="18" charset="0"/>
                <a:ea typeface="宋体" panose="02010600030101010101" pitchFamily="2" charset="-122"/>
                <a:cs typeface="宋体" panose="02010600030101010101" pitchFamily="2" charset="-122"/>
              </a:rPr>
              <a:t>：</a:t>
            </a:r>
            <a:endParaRPr lang="zh-CN" altLang="en-US" sz="2000" b="1" dirty="0">
              <a:solidFill>
                <a:srgbClr val="0000CC"/>
              </a:solidFill>
            </a:endParaRPr>
          </a:p>
        </p:txBody>
      </p:sp>
      <p:sp>
        <p:nvSpPr>
          <p:cNvPr id="16391" name="矩形 16390"/>
          <p:cNvSpPr/>
          <p:nvPr/>
        </p:nvSpPr>
        <p:spPr>
          <a:xfrm>
            <a:off x="2441575" y="2685415"/>
            <a:ext cx="7927975" cy="2263140"/>
          </a:xfrm>
          <a:prstGeom prst="rect">
            <a:avLst/>
          </a:prstGeom>
          <a:noFill/>
          <a:ln w="9525">
            <a:noFill/>
          </a:ln>
        </p:spPr>
        <p:txBody>
          <a:bodyPr>
            <a:noAutofit/>
          </a:bodyPr>
          <a:p>
            <a:pPr lvl="1">
              <a:lnSpc>
                <a:spcPct val="150000"/>
              </a:lnSpc>
            </a:pPr>
            <a:r>
              <a:rPr altLang="en-US" sz="2000" b="1" dirty="0">
                <a:solidFill>
                  <a:schemeClr val="tx1"/>
                </a:solidFill>
                <a:latin typeface="Arial" panose="020B0604020202020204" pitchFamily="34" charset="0"/>
                <a:ea typeface="宋体" panose="02010600030101010101" pitchFamily="2" charset="-122"/>
              </a:rPr>
              <a:t>◆</a:t>
            </a:r>
            <a:r>
              <a:rPr lang="zh-CN" altLang="en-US" sz="2000" b="1" dirty="0">
                <a:solidFill>
                  <a:schemeClr val="tx1"/>
                </a:solidFill>
                <a:latin typeface="Arial" panose="020B0604020202020204" pitchFamily="34" charset="0"/>
                <a:ea typeface="宋体" panose="02010600030101010101" pitchFamily="2" charset="-122"/>
              </a:rPr>
              <a:t>方框表示“位”，方框数表示位数；</a:t>
            </a:r>
            <a:endParaRPr lang="zh-CN" altLang="en-US" sz="2000" b="1" dirty="0">
              <a:solidFill>
                <a:schemeClr val="tx1"/>
              </a:solidFill>
              <a:latin typeface="Arial" panose="020B0604020202020204" pitchFamily="34" charset="0"/>
              <a:ea typeface="宋体" panose="02010600030101010101" pitchFamily="2" charset="-122"/>
            </a:endParaRPr>
          </a:p>
          <a:p>
            <a:pPr lvl="1">
              <a:lnSpc>
                <a:spcPct val="150000"/>
              </a:lnSpc>
            </a:pPr>
            <a:r>
              <a:rPr altLang="en-US" sz="2000" b="1" dirty="0">
                <a:solidFill>
                  <a:schemeClr val="tx1"/>
                </a:solidFill>
                <a:latin typeface="Arial" panose="020B0604020202020204" pitchFamily="34" charset="0"/>
                <a:ea typeface="宋体" panose="02010600030101010101" pitchFamily="2" charset="-122"/>
              </a:rPr>
              <a:t>◆“↑”</a:t>
            </a:r>
            <a:r>
              <a:rPr lang="zh-CN" altLang="en-US" sz="2000" b="1" dirty="0">
                <a:solidFill>
                  <a:schemeClr val="tx1"/>
                </a:solidFill>
                <a:latin typeface="Arial" panose="020B0604020202020204" pitchFamily="34" charset="0"/>
                <a:ea typeface="宋体" panose="02010600030101010101" pitchFamily="2" charset="-122"/>
              </a:rPr>
              <a:t>表示连通，“ </a:t>
            </a:r>
            <a:r>
              <a:rPr altLang="en-US" sz="2000" b="1" dirty="0">
                <a:solidFill>
                  <a:schemeClr val="tx1"/>
                </a:solidFill>
                <a:latin typeface="Arial" panose="020B0604020202020204" pitchFamily="34" charset="0"/>
                <a:ea typeface="宋体" panose="02010600030101010101" pitchFamily="2" charset="-122"/>
              </a:rPr>
              <a:t>T”</a:t>
            </a:r>
            <a:r>
              <a:rPr lang="zh-CN" altLang="en-US" sz="2000" b="1" dirty="0">
                <a:solidFill>
                  <a:schemeClr val="tx1"/>
                </a:solidFill>
                <a:latin typeface="Arial" panose="020B0604020202020204" pitchFamily="34" charset="0"/>
                <a:ea typeface="宋体" panose="02010600030101010101" pitchFamily="2" charset="-122"/>
              </a:rPr>
              <a:t>表示堵塞；</a:t>
            </a:r>
            <a:endParaRPr lang="zh-CN" altLang="en-US" sz="2000" b="1" dirty="0">
              <a:solidFill>
                <a:schemeClr val="tx1"/>
              </a:solidFill>
              <a:latin typeface="Arial" panose="020B0604020202020204" pitchFamily="34" charset="0"/>
              <a:ea typeface="宋体" panose="02010600030101010101" pitchFamily="2" charset="-122"/>
            </a:endParaRPr>
          </a:p>
          <a:p>
            <a:pPr lvl="1">
              <a:lnSpc>
                <a:spcPct val="150000"/>
              </a:lnSpc>
            </a:pPr>
            <a:r>
              <a:rPr altLang="en-US" sz="2000" b="1" dirty="0">
                <a:solidFill>
                  <a:schemeClr val="tx1"/>
                </a:solidFill>
                <a:latin typeface="Arial" panose="020B0604020202020204" pitchFamily="34" charset="0"/>
                <a:ea typeface="宋体" panose="02010600030101010101" pitchFamily="2" charset="-122"/>
              </a:rPr>
              <a:t>◆</a:t>
            </a:r>
            <a:r>
              <a:rPr lang="zh-CN" altLang="en-US" sz="2000" b="1" dirty="0">
                <a:solidFill>
                  <a:schemeClr val="tx1"/>
                </a:solidFill>
                <a:latin typeface="Arial" panose="020B0604020202020204" pitchFamily="34" charset="0"/>
                <a:ea typeface="宋体" panose="02010600030101010101" pitchFamily="2" charset="-122"/>
              </a:rPr>
              <a:t>在一方框内“</a:t>
            </a:r>
            <a:r>
              <a:rPr altLang="en-US" sz="2000" b="1" dirty="0">
                <a:solidFill>
                  <a:schemeClr val="tx1"/>
                </a:solidFill>
                <a:latin typeface="Arial" panose="020B0604020202020204" pitchFamily="34" charset="0"/>
                <a:ea typeface="宋体" panose="02010600030101010101" pitchFamily="2" charset="-122"/>
              </a:rPr>
              <a:t>↑”</a:t>
            </a:r>
            <a:r>
              <a:rPr lang="zh-CN" altLang="en-US" sz="2000" b="1" dirty="0">
                <a:solidFill>
                  <a:schemeClr val="tx1"/>
                </a:solidFill>
                <a:latin typeface="Arial" panose="020B0604020202020204" pitchFamily="34" charset="0"/>
                <a:ea typeface="宋体" panose="02010600030101010101" pitchFamily="2" charset="-122"/>
              </a:rPr>
              <a:t>的首尾及“ </a:t>
            </a:r>
            <a:r>
              <a:rPr altLang="en-US" sz="2000" b="1" dirty="0">
                <a:solidFill>
                  <a:schemeClr val="tx1"/>
                </a:solidFill>
                <a:latin typeface="Arial" panose="020B0604020202020204" pitchFamily="34" charset="0"/>
                <a:ea typeface="宋体" panose="02010600030101010101" pitchFamily="2" charset="-122"/>
              </a:rPr>
              <a:t>T ”</a:t>
            </a:r>
            <a:r>
              <a:rPr lang="zh-CN" altLang="en-US" sz="2000" b="1" dirty="0">
                <a:solidFill>
                  <a:schemeClr val="tx1"/>
                </a:solidFill>
                <a:latin typeface="Arial" panose="020B0604020202020204" pitchFamily="34" charset="0"/>
                <a:ea typeface="宋体" panose="02010600030101010101" pitchFamily="2" charset="-122"/>
              </a:rPr>
              <a:t>与方框交点数表示通数；</a:t>
            </a:r>
            <a:endParaRPr lang="zh-CN" altLang="en-US" sz="2000" b="1" dirty="0">
              <a:solidFill>
                <a:schemeClr val="tx1"/>
              </a:solidFill>
              <a:latin typeface="Arial" panose="020B0604020202020204" pitchFamily="34" charset="0"/>
              <a:ea typeface="宋体" panose="02010600030101010101" pitchFamily="2" charset="-122"/>
            </a:endParaRPr>
          </a:p>
          <a:p>
            <a:pPr lvl="1">
              <a:lnSpc>
                <a:spcPct val="150000"/>
              </a:lnSpc>
            </a:pPr>
            <a:r>
              <a:rPr altLang="en-US" sz="2000" b="1" dirty="0">
                <a:solidFill>
                  <a:schemeClr val="tx1"/>
                </a:solidFill>
                <a:latin typeface="Arial" panose="020B0604020202020204" pitchFamily="34" charset="0"/>
                <a:ea typeface="宋体" panose="02010600030101010101" pitchFamily="2" charset="-122"/>
              </a:rPr>
              <a:t>◆</a:t>
            </a:r>
            <a:r>
              <a:rPr lang="zh-CN" altLang="en-US" sz="2000" b="1" dirty="0">
                <a:solidFill>
                  <a:schemeClr val="tx1"/>
                </a:solidFill>
                <a:latin typeface="Arial" panose="020B0604020202020204" pitchFamily="34" charset="0"/>
                <a:ea typeface="宋体" panose="02010600030101010101" pitchFamily="2" charset="-122"/>
              </a:rPr>
              <a:t>每一方框表达的内容，为该阀芯在此位工作时的连通方式</a:t>
            </a:r>
            <a:r>
              <a:rPr lang="zh-CN" altLang="en-US" sz="2000" b="1">
                <a:solidFill>
                  <a:schemeClr val="tx1"/>
                </a:solidFill>
                <a:latin typeface="Arial" panose="020B0604020202020204" pitchFamily="34" charset="0"/>
              </a:rPr>
              <a:t>。</a:t>
            </a:r>
            <a:endParaRPr lang="zh-CN" altLang="en-US" sz="2000" b="1">
              <a:solidFill>
                <a:schemeClr val="tx1"/>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6391">
                                            <p:txEl>
                                              <p:charRg st="0" end="18"/>
                                            </p:txEl>
                                          </p:spTgt>
                                        </p:tgtEl>
                                        <p:attrNameLst>
                                          <p:attrName>style.visibility</p:attrName>
                                        </p:attrNameLst>
                                      </p:cBhvr>
                                      <p:to>
                                        <p:strVal val="visible"/>
                                      </p:to>
                                    </p:set>
                                    <p:anim calcmode="lin" valueType="num">
                                      <p:cBhvr>
                                        <p:cTn id="7" dur="500" fill="hold"/>
                                        <p:tgtEl>
                                          <p:spTgt spid="16391">
                                            <p:txEl>
                                              <p:charRg st="0" end="18"/>
                                            </p:txEl>
                                          </p:spTgt>
                                        </p:tgtEl>
                                        <p:attrNameLst>
                                          <p:attrName>ppt_w</p:attrName>
                                        </p:attrNameLst>
                                      </p:cBhvr>
                                      <p:tavLst>
                                        <p:tav tm="0">
                                          <p:val>
                                            <p:fltVal val="0.000000"/>
                                          </p:val>
                                        </p:tav>
                                        <p:tav tm="100000">
                                          <p:val>
                                            <p:strVal val="#ppt_w"/>
                                          </p:val>
                                        </p:tav>
                                      </p:tavLst>
                                    </p:anim>
                                    <p:anim calcmode="lin" valueType="num">
                                      <p:cBhvr>
                                        <p:cTn id="8" dur="500" fill="hold"/>
                                        <p:tgtEl>
                                          <p:spTgt spid="16391">
                                            <p:txEl>
                                              <p:charRg st="0" end="18"/>
                                            </p:txEl>
                                          </p:spTgt>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16391">
                                            <p:txEl>
                                              <p:charRg st="18" end="37"/>
                                            </p:txEl>
                                          </p:spTgt>
                                        </p:tgtEl>
                                        <p:attrNameLst>
                                          <p:attrName>style.visibility</p:attrName>
                                        </p:attrNameLst>
                                      </p:cBhvr>
                                      <p:to>
                                        <p:strVal val="visible"/>
                                      </p:to>
                                    </p:set>
                                    <p:anim calcmode="lin" valueType="num">
                                      <p:cBhvr>
                                        <p:cTn id="12" dur="500" fill="hold"/>
                                        <p:tgtEl>
                                          <p:spTgt spid="16391">
                                            <p:txEl>
                                              <p:charRg st="18" end="37"/>
                                            </p:txEl>
                                          </p:spTgt>
                                        </p:tgtEl>
                                        <p:attrNameLst>
                                          <p:attrName>ppt_w</p:attrName>
                                        </p:attrNameLst>
                                      </p:cBhvr>
                                      <p:tavLst>
                                        <p:tav tm="0">
                                          <p:val>
                                            <p:fltVal val="0.000000"/>
                                          </p:val>
                                        </p:tav>
                                        <p:tav tm="100000">
                                          <p:val>
                                            <p:strVal val="#ppt_w"/>
                                          </p:val>
                                        </p:tav>
                                      </p:tavLst>
                                    </p:anim>
                                    <p:anim calcmode="lin" valueType="num">
                                      <p:cBhvr>
                                        <p:cTn id="13" dur="500" fill="hold"/>
                                        <p:tgtEl>
                                          <p:spTgt spid="16391">
                                            <p:txEl>
                                              <p:charRg st="18" end="37"/>
                                            </p:txEl>
                                          </p:spTgt>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0"/>
                                  </p:stCondLst>
                                  <p:childTnLst>
                                    <p:set>
                                      <p:cBhvr>
                                        <p:cTn id="15" dur="1" fill="hold">
                                          <p:stCondLst>
                                            <p:cond delay="0"/>
                                          </p:stCondLst>
                                        </p:cTn>
                                        <p:tgtEl>
                                          <p:spTgt spid="16391">
                                            <p:txEl>
                                              <p:charRg st="37" end="67"/>
                                            </p:txEl>
                                          </p:spTgt>
                                        </p:tgtEl>
                                        <p:attrNameLst>
                                          <p:attrName>style.visibility</p:attrName>
                                        </p:attrNameLst>
                                      </p:cBhvr>
                                      <p:to>
                                        <p:strVal val="visible"/>
                                      </p:to>
                                    </p:set>
                                    <p:anim calcmode="lin" valueType="num">
                                      <p:cBhvr>
                                        <p:cTn id="16" dur="500" fill="hold"/>
                                        <p:tgtEl>
                                          <p:spTgt spid="16391">
                                            <p:txEl>
                                              <p:charRg st="37" end="67"/>
                                            </p:txEl>
                                          </p:spTgt>
                                        </p:tgtEl>
                                        <p:attrNameLst>
                                          <p:attrName>ppt_w</p:attrName>
                                        </p:attrNameLst>
                                      </p:cBhvr>
                                      <p:tavLst>
                                        <p:tav tm="0">
                                          <p:val>
                                            <p:fltVal val="0.000000"/>
                                          </p:val>
                                        </p:tav>
                                        <p:tav tm="100000">
                                          <p:val>
                                            <p:strVal val="#ppt_w"/>
                                          </p:val>
                                        </p:tav>
                                      </p:tavLst>
                                    </p:anim>
                                    <p:anim calcmode="lin" valueType="num">
                                      <p:cBhvr>
                                        <p:cTn id="17" dur="500" fill="hold"/>
                                        <p:tgtEl>
                                          <p:spTgt spid="16391">
                                            <p:txEl>
                                              <p:charRg st="37" end="67"/>
                                            </p:txEl>
                                          </p:spTgt>
                                        </p:tgtEl>
                                        <p:attrNameLst>
                                          <p:attrName>ppt_h</p:attrName>
                                        </p:attrNameLst>
                                      </p:cBhvr>
                                      <p:tavLst>
                                        <p:tav tm="0">
                                          <p:val>
                                            <p:strVal val="#ppt_h"/>
                                          </p:val>
                                        </p:tav>
                                        <p:tav tm="100000">
                                          <p:val>
                                            <p:strVal val="#ppt_h"/>
                                          </p:val>
                                        </p:tav>
                                      </p:tavLst>
                                    </p:anim>
                                  </p:childTnLst>
                                </p:cTn>
                              </p:par>
                              <p:par>
                                <p:cTn id="18" presetID="17" presetClass="entr" presetSubtype="10" fill="hold" nodeType="withEffect">
                                  <p:stCondLst>
                                    <p:cond delay="0"/>
                                  </p:stCondLst>
                                  <p:childTnLst>
                                    <p:set>
                                      <p:cBhvr>
                                        <p:cTn id="19" dur="1" fill="hold">
                                          <p:stCondLst>
                                            <p:cond delay="0"/>
                                          </p:stCondLst>
                                        </p:cTn>
                                        <p:tgtEl>
                                          <p:spTgt spid="16391">
                                            <p:txEl>
                                              <p:charRg st="67" end="95"/>
                                            </p:txEl>
                                          </p:spTgt>
                                        </p:tgtEl>
                                        <p:attrNameLst>
                                          <p:attrName>style.visibility</p:attrName>
                                        </p:attrNameLst>
                                      </p:cBhvr>
                                      <p:to>
                                        <p:strVal val="visible"/>
                                      </p:to>
                                    </p:set>
                                    <p:anim calcmode="lin" valueType="num">
                                      <p:cBhvr>
                                        <p:cTn id="20" dur="500" fill="hold"/>
                                        <p:tgtEl>
                                          <p:spTgt spid="16391">
                                            <p:txEl>
                                              <p:charRg st="67" end="95"/>
                                            </p:txEl>
                                          </p:spTgt>
                                        </p:tgtEl>
                                        <p:attrNameLst>
                                          <p:attrName>ppt_w</p:attrName>
                                        </p:attrNameLst>
                                      </p:cBhvr>
                                      <p:tavLst>
                                        <p:tav tm="0">
                                          <p:val>
                                            <p:fltVal val="0.000000"/>
                                          </p:val>
                                        </p:tav>
                                        <p:tav tm="100000">
                                          <p:val>
                                            <p:strVal val="#ppt_w"/>
                                          </p:val>
                                        </p:tav>
                                      </p:tavLst>
                                    </p:anim>
                                    <p:anim calcmode="lin" valueType="num">
                                      <p:cBhvr>
                                        <p:cTn id="21" dur="500" fill="hold"/>
                                        <p:tgtEl>
                                          <p:spTgt spid="16391">
                                            <p:txEl>
                                              <p:charRg st="67" end="9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MEDIACOVER_FLAG" val="1"/>
  <p:tag name="KSO_WM_UNIT_MEDIACOVER_BTN_STATE" val="1"/>
  <p:tag name="KSO_WM_UNIT_MEDIACOVER_BTNRECT" val="0*0*0*0"/>
</p:tagLst>
</file>

<file path=ppt/tags/tag2.xml><?xml version="1.0" encoding="utf-8"?>
<p:tagLst xmlns:p="http://schemas.openxmlformats.org/presentationml/2006/main">
  <p:tag name="KSO_WM_MEDIACOVER_FLAG" val="1"/>
  <p:tag name="KSO_WM_UNIT_MEDIACOVER_BTN_STATE" val="1"/>
  <p:tag name="KSO_WM_UNIT_MEDIACOVER_BTNRECT" val="0*0*0*0"/>
</p:tagLst>
</file>

<file path=ppt/tags/tag3.xml><?xml version="1.0" encoding="utf-8"?>
<p:tagLst xmlns:p="http://schemas.openxmlformats.org/presentationml/2006/main">
  <p:tag name="KSO_WM_MEDIACOVER_FLAG" val="1"/>
  <p:tag name="KSO_WM_UNIT_MEDIACOVER_BTN_STATE" val="1"/>
  <p:tag name="KSO_WM_UNIT_MEDIACOVER_BTNRECT" val="0*0*0*0"/>
</p:tagLst>
</file>

<file path=ppt/tags/tag7.xml><?xml version="1.0" encoding="utf-8"?>
<p:tagLst xmlns:p="http://schemas.openxmlformats.org/presentationml/2006/main">
  <p:tag name="commondata" val="eyJoZGlkIjoiZGRjZDFjNWNhNjkzZmUzMTBmYjA0MGI0OTJiODllMjAifQ=="/>
</p:tagLst>
</file>

<file path=ppt/theme/theme1.xml><?xml version="1.0" encoding="utf-8"?>
<a:theme xmlns:a="http://schemas.openxmlformats.org/drawingml/2006/main" name="欢迎文档">
  <a:themeElements>
    <a:clrScheme name="Custom 1">
      <a:dk1>
        <a:srgbClr val="000000"/>
      </a:dk1>
      <a:lt1>
        <a:srgbClr val="FFFFFF"/>
      </a:lt1>
      <a:dk2>
        <a:srgbClr val="44546A"/>
      </a:dk2>
      <a:lt2>
        <a:srgbClr val="E7E6E6"/>
      </a:lt2>
      <a:accent1>
        <a:srgbClr val="4472C4"/>
      </a:accent1>
      <a:accent2>
        <a:srgbClr val="CF3D1C"/>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Microsoft YaHei UI Light"/>
        <a:ea typeface="Microsoft YaHei UI Light"/>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ＭＳ Ｐゴシック"/>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ＭＳ Ｐ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游ゴシック Light"/>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游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p : p r o p e r t i e s   x m l n s : p = " h t t p : / / s c h e m a s . m i c r o s o f t . c o m / o f f i c e / 2 0 0 6 / m e t a d a t a / p r o p e r t i e s "   x m l n s : x s i = " h t t p : / / w w w . w 3 . o r g / 2 0 0 1 / X M L S c h e m a - i n s t a n c e "   x m l n s : p c = " h t t p : / / s c h e m a s . m i c r o s o f t . c o m / o f f i c e / i n f o p a t h / 2 0 0 7 / P a r t n e r C o n t r o l s " > < d o c u m e n t M a n a g e m e n t > < _ i p _ U n i f i e d C o m p l i a n c e P o l i c y U I A c t i o n   x m l n s = " h t t p : / / s c h e m a s . m i c r o s o f t . c o m / s h a r e p o i n t / v 3 "   x s i : n i l = " t r u e " / > < I m a g e   x m l n s = " 7 1 a f 3 2 4 3 - 3 d d 4 - 4 a 8 d - 8 c 0 d - d d 7 6 d a 1 f 0 2 a 5 " > < U r l   x s i : n i l = " t r u e " > < / U r l > < D e s c r i p t i o n   x s i : n i l = " t r u e " > < / D e s c r i p t i o n > < / I m a g e > < S t a t u s   x m l n s = " 7 1 a f 3 2 4 3 - 3 d d 4 - 4 a 8 d - 8 c 0 d - d d 7 6 d a 1 f 0 2 a 5 " > N o t   s t a r t e d < / S t a t u s > < B a c k g r o u n d   x m l n s = " 7 1 a f 3 2 4 3 - 3 d d 4 - 4 a 8 d - 8 c 0 d - d d 7 6 d a 1 f 0 2 a 5 " > f a l s e < / B a c k g r o u n d > < _ i p _ U n i f i e d C o m p l i a n c e P o l i c y P r o p e r t i e s   x m l n s = " h t t p : / / s c h e m a s . m i c r o s o f t . c o m / s h a r e p o i n t / v 3 "   x s i : n i l = " t r u e " / > < I m a g e T a g s T a x H T F i e l d   x m l n s = " 7 1 a f 3 2 4 3 - 3 d d 4 - 4 a 8 d - 8 c 0 d - d d 7 6 d a 1 f 0 2 a 5 " > < T e r m s   x m l n s = " h t t p : / / s c h e m a s . m i c r o s o f t . c o m / o f f i c e / i n f o p a t h / 2 0 0 7 / P a r t n e r C o n t r o l s " > < / T e r m s > < / I m a g e T a g s T a x H T F i e l d > < T a x C a t c h A l l   x m l n s = " 2 3 0 e 9 d f 3 - b e 6 5 - 4 c 7 3 - a 9 3 b - d 1 2 3 6 e b d 6 7 7 e "   x s i : n i l = " t r u e " / > < M e d i a S e r v i c e K e y P o i n t s   x m l n s = " 7 1 a f 3 2 4 3 - 3 d d 4 - 4 a 8 d - 8 c 0 d - d d 7 6 d a 1 f 0 2 a 5 "   x s i : n i l = " t r u e " / > < / d o c u m e n t M a n a g e m e n t > < / p : p r o p e r t i e s > 
</file>

<file path=customXml/item2.xml>��< ? m s o - c o n t e n t T y p e ? > < F o r m T e m p l a t e s   x m l n s = " h t t p : / / s c h e m a s . m i c r o s o f t . c o m / s h a r e p o i n t / v 3 / c o n t e n t t y p e / f o r m s " > < D i s p l a y > D o c u m e n t L i b r a r y F o r m < / D i s p l a y > < E d i t > D o c u m e n t L i b r a r y F o r m < / E d i t > < N e w > D o c u m e n t L i b r a r y F o r m < / N e w > < / F o r m T e m p l a t e s > 
</file>

<file path=customXml/item3.xml>��< ? x m l   v e r s i o n = " 1 . 0 " ? > < c t : c o n t e n t T y p e S c h e m a   c t : _ = " "   m a : _ = " "   m a : c o n t e n t T y p e N a m e = " D o c u m e n t "   m a : c o n t e n t T y p e I D = " 0 x 0 1 0 1 0 0 7 9 F 1 1 1 E D 3 5 F 8 C C 4 7 9 4 4 9 6 0 9 E 8 A 0 9 2 3 A 6 "   m a : c o n t e n t T y p e V e r s i o n = " 2 4 "   m a : c o n t e n t T y p e D e s c r i p t i o n = " C r e a t e   a   n e w   d o c u m e n t . "   m a : c o n t e n t T y p e S c o p e = " "   m a : v e r s i o n I D = " 2 d 7 1 4 a 3 2 9 6 d f 1 4 e b a 7 a 1 0 0 b b 6 6 5 4 4 3 c a "   x m l n s : c t = " h t t p : / / s c h e m a s . m i c r o s o f t . c o m / o f f i c e / 2 0 0 6 / m e t a d a t a / c o n t e n t T y p e "   x m l n s : m a = " h t t p : / / s c h e m a s . m i c r o s o f t . c o m / o f f i c e / 2 0 0 6 / m e t a d a t a / p r o p e r t i e s / m e t a A t t r i b u t e s " >  
 < x s d : s c h e m a   t a r g e t N a m e s p a c e = " h t t p : / / s c h e m a s . m i c r o s o f t . c o m / o f f i c e / 2 0 0 6 / m e t a d a t a / p r o p e r t i e s "   m a : r o o t = " t r u e "   m a : f i e l d s I D = " 4 9 5 4 9 b f 4 5 b f b b f b 6 c f f e d 5 2 7 3 8 0 e 7 7 e 1 "   n s 1 : _ = " "   n s 2 : _ = " "   n s 3 : _ = " "   n s 4 : _ = " " 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
 < x s d : i m p o r t   n a m e s p a c e = " h t t p : / / s c h e m a s . m i c r o s o f t . c o m / s h a r e p o i n t / v 3 " / >  
 < x s d : i m p o r t   n a m e s p a c e = " 7 1 a f 3 2 4 3 - 3 d d 4 - 4 a 8 d - 8 c 0 d - d d 7 6 d a 1 f 0 2 a 5 " / >  
 < x s d : i m p o r t   n a m e s p a c e = " 1 6 c 0 5 7 2 7 - a a 7 5 - 4 e 4 a - 9 b 5 f - 8 a 8 0 a 1 1 6 5 8 9 1 " / >  
 < x s d : i m p o r t   n a m e s p a c e = " 2 3 0 e 9 d f 3 - b e 6 5 - 4 c 7 3 - a 9 3 b - d 1 2 3 6 e b d 6 7 7 e " / >  
 < x s d : e l e m e n t   n a m e = " p r o p e r t i e s " >  
 < x s d : c o m p l e x T y p e >  
 < x s d : s e q u e n c e >  
 < x s d : e l e m e n t   n a m e = " d o c u m e n t M a n a g e m e n t " >  
 < x s d : c o m p l e x T y p e >  
 < x s d : a l l >  
 < x s d : e l e m e n t   r e f = " n s 2 : S t a t u s "   m i n O c c u r s = " 0 " / >  
 < x s d : e l e m e n t   r e f = " n s 2 : I m a g e "   m i n O c c u r s = " 0 " / >  
 < x s d : e l e m e n t   r e f = " n s 2 : M e d i a S e r v i c e M e t a d a t a "   m i n O c c u r s = " 0 " / >  
 < x s d : e l e m e n t   r e f = " n s 2 : M e d i a S e r v i c e F a s t M e t a d a t a "   m i n O c c u r s = " 0 " / >  
 < x s d : e l e m e n t   r e f = " n s 2 : M e d i a S e r v i c e O C R "   m i n O c c u r s = " 0 " / >  
 < x s d : e l e m e n t   r e f = " n s 2 : M e d i a S e r v i c e A u t o T a g s "   m i n O c c u r s = " 0 " / >  
 < x s d : e l e m e n t   r e f = " n s 2 : M e d i a S e r v i c e E v e n t H a s h C o d e "   m i n O c c u r s = " 0 " / >  
 < x s d : e l e m e n t   r e f = " n s 2 : M e d i a S e r v i c e G e n e r a t i o n T i m e "   m i n O c c u r s = " 0 " / >  
 < x s d : e l e m e n t   r e f = " n s 3 : S h a r e d W i t h U s e r s "   m i n O c c u r s = " 0 " / >  
 < x s d : e l e m e n t   r e f = " n s 3 : S h a r e d W i t h D e t a i l s "   m i n O c c u r s = " 0 " / >  
 < x s d : e l e m e n t   r e f = " n s 2 : M e d i a S e r v i c e A u t o K e y P o i n t s "   m i n O c c u r s = " 0 " / >  
 < x s d : e l e m e n t   r e f = " n s 2 : M e d i a S e r v i c e K e y P o i n t s "   m i n O c c u r s = " 0 " / >  
 < x s d : e l e m e n t   r e f = " n s 2 : M e d i a S e r v i c e D a t e T a k e n "   m i n O c c u r s = " 0 " / >  
 < x s d : e l e m e n t   r e f = " n s 1 : _ i p _ U n i f i e d C o m p l i a n c e P o l i c y P r o p e r t i e s "   m i n O c c u r s = " 0 " / >  
 < x s d : e l e m e n t   r e f = " n s 1 : _ i p _ U n i f i e d C o m p l i a n c e P o l i c y U I A c t i o n "   m i n O c c u r s = " 0 " / >  
 < x s d : e l e m e n t   r e f = " n s 4 : T a x C a t c h A l l "   m i n O c c u r s = " 0 " / >  
 < x s d : e l e m e n t   r e f = " n s 2 : I m a g e T a g s T a x H T F i e l d "   m i n O c c u r s = " 0 " / >  
 < x s d : e l e m e n t   r e f = " n s 2 : M e d i a S e r v i c e L o c a t i o n "   m i n O c c u r s = " 0 " / >  
 < x s d : e l e m e n t   r e f = " n s 2 : M e d i a L e n g t h I n S e c o n d s "   m i n O c c u r s = " 0 " / >  
 < x s d : e l e m e n t   r e f = " n s 2 : B a c k g r o u n d "   m i n O c c u r s = " 0 " / >  
 < / x s d : a l l >  
 < / x s d : c o m p l e x T y p e >  
 < / x s d : e l e m e n t >  
 < / x s d : s e q u e n c e >  
 < / x s d : c o m p l e x T y p e >  
 < / x s d : e l e m e n t >  
 < / x s d : s c h e m a >  
 < x s d : s c h e m a   t a r g e t N a m e s p a c e = " h t t p : / / s c h e m a s . m i c r o s o f t . c o m / s h a r e p o i n t / v 3 " 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_ i p _ U n i f i e d C o m p l i a n c e P o l i c y P r o p e r t i e s "   m a : i n d e x = " 2 0 "   n i l l a b l e = " t r u e "   m a : d i s p l a y N a m e = " U n i f i e d   C o m p l i a n c e   P o l i c y   P r o p e r t i e s "   m a : h i d d e n = " t r u e "   m a : i n t e r n a l N a m e = " _ i p _ U n i f i e d C o m p l i a n c e P o l i c y P r o p e r t i e s "   m a : r e a d O n l y = " f a l s e " >  
 < x s d : s i m p l e T y p e >  
 < x s d : r e s t r i c t i o n   b a s e = " d m s : N o t e " / >  
 < / x s d : s i m p l e T y p e >  
 < / x s d : e l e m e n t >  
 < x s d : e l e m e n t   n a m e = " _ i p _ U n i f i e d C o m p l i a n c e P o l i c y U I A c t i o n "   m a : i n d e x = " 2 1 "   n i l l a b l e = " t r u e "   m a : d i s p l a y N a m e = " U n i f i e d   C o m p l i a n c e   P o l i c y   U I   A c t i o n "   m a : h i d d e n = " t r u e "   m a : i n t e r n a l N a m e = " _ i p _ U n i f i e d C o m p l i a n c e P o l i c y U I A c t i o n "   m a : r e a d O n l y = " f a l s e " >  
 < x s d : s i m p l e T y p e >  
 < x s d : r e s t r i c t i o n   b a s e = " d m s : T e x t " / >  
 < / x s d : s i m p l e T y p e >  
 < / x s d : e l e m e n t >  
 < / x s d : s c h e m a >  
 < x s d : s c h e m a   t a r g e t N a m e s p a c e = " 7 1 a f 3 2 4 3 - 3 d d 4 - 4 a 8 d - 8 c 0 d - d d 7 6 d a 1 f 0 2 a 5 " 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t a t u s "   m a : i n d e x = " 2 "   n i l l a b l e = " t r u e "   m a : d i s p l a y N a m e = " S t a t u s "   m a : d e f a u l t = " N o t   s t a r t e d "   m a : f o r m a t = " D r o p d o w n "   m a : i n t e r n a l N a m e = " S t a t u s "   m a : r e a d O n l y = " f a l s e " >  
 < x s d : s i m p l e T y p e >  
 < x s d : r e s t r i c t i o n   b a s e = " d m s : C h o i c e " >  
 < x s d : e n u m e r a t i o n   v a l u e = " N o t   s t a r t e d " / >  
 < x s d : e n u m e r a t i o n   v a l u e = " I n   P r o g r e s s " / >  
 < x s d : e n u m e r a t i o n   v a l u e = " C o m p l e t e d " / >  
 < / x s d : r e s t r i c t i o n >  
 < / x s d : s i m p l e T y p e >  
 < / x s d : e l e m e n t >  
 < x s d : e l e m e n t   n a m e = " I m a g e "   m a : i n d e x = " 3 "   n i l l a b l e = " t r u e "   m a : d i s p l a y N a m e = " I m a g e "   m a : f o r m a t = " I m a g e "   m a : i n t e r n a l N a m e = " I m a g e "   m a : r e a d O n l y = " f a l s e " >  
 < x s d : c o m p l e x T y p e >  
 < x s d : c o m p l e x C o n t e n t >  
 < x s d : e x t e n s i o n   b a s e = " d m s : U R L " >  
 < x s d : s e q u e n c e >  
 < x s d : e l e m e n t   n a m e = " U r l "   t y p e = " d m s : V a l i d U r l "   m i n O c c u r s = " 0 "   n i l l a b l e = " t r u e " / >  
 < x s d : e l e m e n t   n a m e = " D e s c r i p t i o n "   t y p e = " x s d : s t r i n g "   n i l l a b l e = " t r u e " / >  
 < / x s d : s e q u e n c e >  
 < / x s d : e x t e n s i o n >  
 < / x s d : c o m p l e x C o n t e n t >  
 < / x s d : c o m p l e x T y p e >  
 < / x s d : e l e m e n t >  
 < x s d : e l e m e n t   n a m e = " M e d i a S e r v i c e M e t a d a t a "   m a : i n d e x = " 8 "   n i l l a b l e = " t r u e "   m a : d i s p l a y N a m e = " M e d i a S e r v i c e M e t a d a t a "   m a : h i d d e n = " t r u e "   m a : i n t e r n a l N a m e = " M e d i a S e r v i c e M e t a d a t a "   m a : r e a d O n l y = " t r u e " >  
 < x s d : s i m p l e T y p e >  
 < x s d : r e s t r i c t i o n   b a s e = " d m s : N o t e " / >  
 < / x s d : s i m p l e T y p e >  
 < / x s d : e l e m e n t >  
 < x s d : e l e m e n t   n a m e = " M e d i a S e r v i c e F a s t M e t a d a t a "   m a : i n d e x = " 9 "   n i l l a b l e = " t r u e "   m a : d i s p l a y N a m e = " M e d i a S e r v i c e F a s t M e t a d a t a "   m a : h i d d e n = " t r u e "   m a : i n t e r n a l N a m e = " M e d i a S e r v i c e F a s t M e t a d a t a "   m a : r e a d O n l y = " t r u e " >  
 < x s d : s i m p l e T y p e >  
 < x s d : r e s t r i c t i o n   b a s e = " d m s : N o t e " / >  
 < / x s d : s i m p l e T y p e >  
 < / x s d : e l e m e n t >  
 < x s d : e l e m e n t   n a m e = " M e d i a S e r v i c e O C R "   m a : i n d e x = " 1 0 "   n i l l a b l e = " t r u e "   m a : d i s p l a y N a m e = " M e d i a S e r v i c e O C R "   m a : h i d d e n = " t r u e "   m a : i n t e r n a l N a m e = " M e d i a S e r v i c e O C R "   m a : r e a d O n l y = " t r u e " >  
 < x s d : s i m p l e T y p e >  
 < x s d : r e s t r i c t i o n   b a s e = " d m s : N o t e " / >  
 < / x s d : s i m p l e T y p e >  
 < / x s d : e l e m e n t >  
 < x s d : e l e m e n t   n a m e = " M e d i a S e r v i c e A u t o T a g s "   m a : i n d e x = " 1 1 "   n i l l a b l e = " t r u e "   m a : d i s p l a y N a m e = " M e d i a S e r v i c e A u t o T a g s "   m a : h i d d e n = " t r u e "   m a : i n t e r n a l N a m e = " M e d i a S e r v i c e A u t o T a g s "   m a : r e a d O n l y = " t r u e " >  
 < x s d : s i m p l e T y p e >  
 < x s d : r e s t r i c t i o n   b a s e = " d m s : T e x t " / >  
 < / x s d : s i m p l e T y p e >  
 < / x s d : e l e m e n t >  
 < x s d : e l e m e n t   n a m e = " M e d i a S e r v i c e E v e n t H a s h C o d e "   m a : i n d e x = " 1 2 "   n i l l a b l e = " t r u e "   m a : d i s p l a y N a m e = " M e d i a S e r v i c e E v e n t H a s h C o d e "   m a : h i d d e n = " t r u e "   m a : i n t e r n a l N a m e = " M e d i a S e r v i c e E v e n t H a s h C o d e "   m a : r e a d O n l y = " t r u e " >  
 < x s d : s i m p l e T y p e >  
 < x s d : r e s t r i c t i o n   b a s e = " d m s : T e x t " / >  
 < / x s d : s i m p l e T y p e >  
 < / x s d : e l e m e n t >  
 < x s d : e l e m e n t   n a m e = " M e d i a S e r v i c e G e n e r a t i o n T i m e "   m a : i n d e x = " 1 3 "   n i l l a b l e = " t r u e "   m a : d i s p l a y N a m e = " M e d i a S e r v i c e G e n e r a t i o n T i m e "   m a : h i d d e n = " t r u e "   m a : i n t e r n a l N a m e = " M e d i a S e r v i c e G e n e r a t i o n T i m e "   m a : r e a d O n l y = " t r u e " >  
 < x s d : s i m p l e T y p e >  
 < x s d : r e s t r i c t i o n   b a s e = " d m s : T e x t " / >  
 < / x s d : s i m p l e T y p e >  
 < / x s d : e l e m e n t >  
 < x s d : e l e m e n t   n a m e = " M e d i a S e r v i c e A u t o K e y P o i n t s "   m a : i n d e x = " 1 6 "   n i l l a b l e = " t r u e "   m a : d i s p l a y N a m e = " M e d i a S e r v i c e A u t o K e y P o i n t s "   m a : h i d d e n = " t r u e "   m a : i n t e r n a l N a m e = " M e d i a S e r v i c e A u t o K e y P o i n t s "   m a : r e a d O n l y = " t r u e " >  
 < x s d : s i m p l e T y p e >  
 < x s d : r e s t r i c t i o n   b a s e = " d m s : N o t e " / >  
 < / x s d : s i m p l e T y p e >  
 < / x s d : e l e m e n t >  
 < x s d : e l e m e n t   n a m e = " M e d i a S e r v i c e K e y P o i n t s "   m a : i n d e x = " 1 7 "   n i l l a b l e = " t r u e "   m a : d i s p l a y N a m e = " K e y P o i n t s "   m a : h i d d e n = " t r u e "   m a : i n t e r n a l N a m e = " M e d i a S e r v i c e K e y P o i n t s "   m a : r e a d O n l y = " f a l s e " >  
 < x s d : s i m p l e T y p e >  
 < x s d : r e s t r i c t i o n   b a s e = " d m s : N o t e " / >  
 < / x s d : s i m p l e T y p e >  
 < / x s d : e l e m e n t >  
 < x s d : e l e m e n t   n a m e = " M e d i a S e r v i c e D a t e T a k e n "   m a : i n d e x = " 1 8 "   n i l l a b l e = " t r u e "   m a : d i s p l a y N a m e = " M e d i a S e r v i c e D a t e T a k e n "   m a : h i d d e n = " t r u e "   m a : i n t e r n a l N a m e = " M e d i a S e r v i c e D a t e T a k e n "   m a : r e a d O n l y = " t r u e " >  
 < x s d : s i m p l e T y p e >  
 < x s d : r e s t r i c t i o n   b a s e = " d m s : T e x t " / >  
 < / x s d : s i m p l e T y p e >  
 < / x s d : e l e m e n t >  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
 < x s d : c o m p l e x T y p e >  
 < x s d : s e q u e n c e >  
 < x s d : e l e m e n t   r e f = " p c : T e r m s "   m i n O c c u r s = " 0 "   m a x O c c u r s = " 1 " > < / x s d : e l e m e n t >  
 < / x s d : s e q u e n c e >  
 < / x s d : c o m p l e x T y p e >  
 < / x s d : e l e m e n t >  
 < x s d : e l e m e n t   n a m e = " M e d i a S e r v i c e L o c a t i o n "   m a : i n d e x = " 2 6 "   n i l l a b l e = " t r u e "   m a : d i s p l a y N a m e = " L o c a t i o n "   m a : h i d d e n = " t r u e "   m a : i n t e r n a l N a m e = " M e d i a S e r v i c e L o c a t i o n "   m a : r e a d O n l y = " t r u e " >  
 < x s d : s i m p l e T y p e >  
 < x s d : r e s t r i c t i o n   b a s e = " d m s : T e x t " / >  
 < / x s d : s i m p l e T y p e >  
 < / x s d : e l e m e n t >  
 < x s d : e l e m e n t   n a m e = " M e d i a L e n g t h I n S e c o n d s "   m a : i n d e x = " 2 7 "   n i l l a b l e = " t r u e "   m a : d i s p l a y N a m e = " M e d i a L e n g t h I n S e c o n d s "   m a : h i d d e n = " t r u e "   m a : i n t e r n a l N a m e = " M e d i a L e n g t h I n S e c o n d s "   m a : r e a d O n l y = " t r u e " >  
 < x s d : s i m p l e T y p e >  
 < x s d : r e s t r i c t i o n   b a s e = " d m s : U n k n o w n " / >  
 < / x s d : s i m p l e T y p e >  
 < / x s d : e l e m e n t >  
 < x s d : e l e m e n t   n a m e = " B a c k g r o u n d "   m a : i n d e x = " 2 8 "   n i l l a b l e = " t r u e "   m a : d i s p l a y N a m e = " B a c k g r o u n d "   m a : d e f a u l t = " 0 "   m a : f o r m a t = " D r o p d o w n "   m a : i n t e r n a l N a m e = " B a c k g r o u n d " >  
 < x s d : s i m p l e T y p e >  
 < x s d : r e s t r i c t i o n   b a s e = " d m s : B o o l e a n " / >  
 < / x s d : s i m p l e T y p e >  
 < / x s d : e l e m e n t >  
 < / x s d : s c h e m a >  
 < x s d : s c h e m a   t a r g e t N a m e s p a c e = " 1 6 c 0 5 7 2 7 - a a 7 5 - 4 e 4 a - 9 b 5 f - 8 a 8 0 a 1 1 6 5 8 9 1 " 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S h a r e d W i t h U s e r s "   m a : i n d e x = " 1 4 "   n i l l a b l e = " t r u e "   m a : d i s p l a y N a m e = " S h a r e d   W i t h "   m a : h i d d e n = " t r u e "   m a : i n t e r n a l N a m e = " S h a r e d W i t h U s e r s "   m a : r e a d O n l y = " t r u e " >  
 < x s d : c o m p l e x T y p e >  
 < x s d : c o m p l e x C o n t e n t >  
 < x s d : e x t e n s i o n   b a s e = " d m s : U s e r M u l t i " > 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S h a r e d W i t h D e t a i l s "   m a : i n d e x = " 1 5 "   n i l l a b l e = " t r u e "   m a : d i s p l a y N a m e = " S h a r e d   W i t h   D e t a i l s "   m a : h i d d e n = " t r u e "   m a : i n t e r n a l N a m e = " S h a r e d W i t h D e t a i l s "   m a : r e a d O n l y = " t r u e " >  
 < x s d : s i m p l e T y p e >  
 < x s d : r e s t r i c t i o n   b a s e = " d m s : N o t e " / >  
 < / x s d : s i m p l e T y p e >  
 < / x s d : e l e m e n t >  
 < / x s d : s c h e m a >  
 < x s d : s c h e m a   t a r g e t N a m e s p a c e = " 2 3 0 e 9 d f 3 - b e 6 5 - 4 c 7 3 - a 9 3 b - d 1 2 3 6 e b d 6 7 7 e " 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T a x C a t c h A l l "   m a : i n d e x = " 2 3 "   n i l l a b l e = " t r u e "   m a : d i s p l a y N a m e = " T a x o n o m y   C a t c h   A l l   C o l u m n "   m a : h i d d e n = " t r u e "   m a : l i s t = " { 3 f 6 b f c b c - 3 d b 3 - 4 a e 6 - b d 7 6 - 3 2 6 f 0 7 9 8 a d 2 8 } "   m a : i n t e r n a l N a m e = " T a x C a t c h A l l "   m a : r e a d O n l y = " f a l s e "   m a : s h o w F i e l d = " C a t c h A l l D a t a "   m a : w e b = " 1 6 c 0 5 7 2 7 - a a 7 5 - 4 e 4 a - 9 b 5 f - 8 a 8 0 a 1 1 6 5 8 9 1 " >  
 < x s d : c o m p l e x T y p e >  
 < x s d : c o m p l e x C o n t e n t >  
 < x s d : e x t e n s i o n   b a s e = " d m s : M u l t i C h o i c e L o o k u p " >  
 < x s d : s e q u e n c e >  
 < x s d : e l e m e n t   n a m e = " V a l u e "   t y p e = " d m s : L o o k u p "   m a x O c c u r s = " u n b o u n d e d "   m i n O c c u r s = " 0 "   n i l l a b l e = " t r u e " / >  
 < / x s d : s e q u e n c e >  
 < / x s d : e x t e n s i o n >  
 < / x s d : c o m p l e x C o n t e n t >  
 < / x s d : c o m p l e x 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d i s p l a y N a m e = " C o n t e n t   T y p e " / >  
 < x s d : e l e m e n t   r e f = " d c : t i t l e "   m i n O c c u r s = " 0 "   m a x O c c u r s = " 1 "   m a : i n d e x = " 1 " 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Props4.xml><?xml version="1.0" encoding="utf-8"?>
<ds:datastoreItem xmlns:ds="http://schemas.openxmlformats.org/officeDocument/2006/customXml" ds:itemID="{417A7A50-AAC8-434E-833F-7E27C6AD43E0}">
  <ds:schemaRefs/>
</ds:datastoreItem>
</file>

<file path=customXml/itemProps5.xml><?xml version="1.0" encoding="utf-8"?>
<ds:datastoreItem xmlns:ds="http://schemas.openxmlformats.org/officeDocument/2006/customXml" ds:itemID="{DC8AD12E-C2D9-41B2-8612-466D65B53646}">
  <ds:schemaRefs/>
</ds:datastoreItem>
</file>

<file path=customXml/itemProps6.xml><?xml version="1.0" encoding="utf-8"?>
<ds:datastoreItem xmlns:ds="http://schemas.openxmlformats.org/officeDocument/2006/customXml" ds:itemID="{182A8BBB-9391-4155-A1BE-AA1B761FAA83}">
  <ds:schemaRefs/>
</ds:datastoreItem>
</file>

<file path=docProps/app.xml><?xml version="1.0" encoding="utf-8"?>
<Properties xmlns="http://schemas.openxmlformats.org/officeDocument/2006/extended-properties" xmlns:vt="http://schemas.openxmlformats.org/officeDocument/2006/docPropsVTypes">
  <Template>PowerPoint Surface 触控笔教程</Template>
  <TotalTime>0</TotalTime>
  <Words>5973</Words>
  <Application>WPS 演示</Application>
  <PresentationFormat>宽屏</PresentationFormat>
  <Paragraphs>705</Paragraphs>
  <Slides>75</Slides>
  <Notes>5</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10</vt:i4>
      </vt:variant>
      <vt:variant>
        <vt:lpstr>幻灯片标题</vt:lpstr>
      </vt:variant>
      <vt:variant>
        <vt:i4>75</vt:i4>
      </vt:variant>
    </vt:vector>
  </HeadingPairs>
  <TitlesOfParts>
    <vt:vector size="101" baseType="lpstr">
      <vt:lpstr>Arial</vt:lpstr>
      <vt:lpstr>宋体</vt:lpstr>
      <vt:lpstr>Wingdings</vt:lpstr>
      <vt:lpstr>华文隶书</vt:lpstr>
      <vt:lpstr>Segoe UI Semibold</vt:lpstr>
      <vt:lpstr>仿宋</vt:lpstr>
      <vt:lpstr>黑体</vt:lpstr>
      <vt:lpstr>Times New Roman</vt:lpstr>
      <vt:lpstr>Microsoft YaHei UI</vt:lpstr>
      <vt:lpstr>微软雅黑</vt:lpstr>
      <vt:lpstr>Arial Unicode MS</vt:lpstr>
      <vt:lpstr>Calibri</vt:lpstr>
      <vt:lpstr>Calibri</vt:lpstr>
      <vt:lpstr>隶书</vt:lpstr>
      <vt:lpstr>Cambria Math</vt:lpstr>
      <vt:lpstr>欢迎文档</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工作任务四：       控制元件及基本回路的认知与搭建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液压阀及基本回路的认知与搭建</dc:title>
  <dc:creator>yyy</dc:creator>
  <cp:lastModifiedBy>yyy</cp:lastModifiedBy>
  <cp:revision>47</cp:revision>
  <dcterms:created xsi:type="dcterms:W3CDTF">2023-10-02T23:57:00Z</dcterms:created>
  <dcterms:modified xsi:type="dcterms:W3CDTF">2024-06-30T13:49:23Z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ICV">
    <vt:lpwstr>074BBC19FB8D49DBA4DBBABE49449A0B_12</vt:lpwstr>
  </property>
  <property fmtid="{D5CDD505-2E9C-101B-9397-08002B2CF9AE}" pid="4" name="KSOProductBuildVer">
    <vt:lpwstr>2052-12.1.0.17133</vt:lpwstr>
  </property>
</Properties>
</file>